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71" r:id="rId2"/>
    <p:sldMasterId id="2147483683" r:id="rId3"/>
  </p:sldMasterIdLst>
  <p:notesMasterIdLst>
    <p:notesMasterId r:id="rId61"/>
  </p:notesMasterIdLst>
  <p:sldIdLst>
    <p:sldId id="292" r:id="rId4"/>
    <p:sldId id="293" r:id="rId5"/>
    <p:sldId id="294" r:id="rId6"/>
    <p:sldId id="256" r:id="rId7"/>
    <p:sldId id="259" r:id="rId8"/>
    <p:sldId id="276" r:id="rId9"/>
    <p:sldId id="264" r:id="rId10"/>
    <p:sldId id="279" r:id="rId11"/>
    <p:sldId id="280" r:id="rId12"/>
    <p:sldId id="257" r:id="rId13"/>
    <p:sldId id="258" r:id="rId14"/>
    <p:sldId id="261" r:id="rId15"/>
    <p:sldId id="277" r:id="rId16"/>
    <p:sldId id="260" r:id="rId17"/>
    <p:sldId id="281" r:id="rId18"/>
    <p:sldId id="282" r:id="rId19"/>
    <p:sldId id="290" r:id="rId20"/>
    <p:sldId id="283" r:id="rId21"/>
    <p:sldId id="284" r:id="rId22"/>
    <p:sldId id="286" r:id="rId23"/>
    <p:sldId id="285" r:id="rId24"/>
    <p:sldId id="288" r:id="rId25"/>
    <p:sldId id="287" r:id="rId26"/>
    <p:sldId id="289" r:id="rId27"/>
    <p:sldId id="322" r:id="rId28"/>
    <p:sldId id="309" r:id="rId29"/>
    <p:sldId id="301" r:id="rId30"/>
    <p:sldId id="295" r:id="rId31"/>
    <p:sldId id="297" r:id="rId32"/>
    <p:sldId id="296" r:id="rId33"/>
    <p:sldId id="298" r:id="rId34"/>
    <p:sldId id="299" r:id="rId35"/>
    <p:sldId id="300" r:id="rId36"/>
    <p:sldId id="302" r:id="rId37"/>
    <p:sldId id="305" r:id="rId38"/>
    <p:sldId id="307" r:id="rId39"/>
    <p:sldId id="314" r:id="rId40"/>
    <p:sldId id="310" r:id="rId41"/>
    <p:sldId id="308" r:id="rId42"/>
    <p:sldId id="312" r:id="rId43"/>
    <p:sldId id="313" r:id="rId44"/>
    <p:sldId id="315" r:id="rId45"/>
    <p:sldId id="316" r:id="rId46"/>
    <p:sldId id="317" r:id="rId47"/>
    <p:sldId id="318" r:id="rId48"/>
    <p:sldId id="319" r:id="rId49"/>
    <p:sldId id="320" r:id="rId50"/>
    <p:sldId id="321" r:id="rId51"/>
    <p:sldId id="323" r:id="rId52"/>
    <p:sldId id="324" r:id="rId53"/>
    <p:sldId id="325" r:id="rId54"/>
    <p:sldId id="326" r:id="rId55"/>
    <p:sldId id="329" r:id="rId56"/>
    <p:sldId id="327" r:id="rId57"/>
    <p:sldId id="328" r:id="rId58"/>
    <p:sldId id="330" r:id="rId59"/>
    <p:sldId id="331"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69" autoAdjust="0"/>
    <p:restoredTop sz="86006" autoAdjust="0"/>
  </p:normalViewPr>
  <p:slideViewPr>
    <p:cSldViewPr snapToGrid="0">
      <p:cViewPr varScale="1">
        <p:scale>
          <a:sx n="99" d="100"/>
          <a:sy n="99" d="100"/>
        </p:scale>
        <p:origin x="-888"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60" Type="http://schemas.openxmlformats.org/officeDocument/2006/relationships/slide" Target="slides/slide57.xml"/><Relationship Id="rId61" Type="http://schemas.openxmlformats.org/officeDocument/2006/relationships/notesMaster" Target="notesMasters/notesMaster1.xml"/><Relationship Id="rId62" Type="http://schemas.openxmlformats.org/officeDocument/2006/relationships/printerSettings" Target="printerSettings/printerSettings1.bin"/><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0FE23C-8573-47C8-BD24-ADB096A7A39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ACF8340-E327-4477-963F-9CCB23AA23CC}">
      <dgm:prSet phldrT="[Text]"/>
      <dgm:spPr>
        <a:ln>
          <a:solidFill>
            <a:schemeClr val="accent1">
              <a:lumMod val="50000"/>
            </a:schemeClr>
          </a:solidFill>
        </a:ln>
      </dgm:spPr>
      <dgm:t>
        <a:bodyPr/>
        <a:lstStyle/>
        <a:p>
          <a:r>
            <a:rPr lang="en-US" dirty="0" smtClean="0"/>
            <a:t>High performance Java implementation</a:t>
          </a:r>
          <a:endParaRPr lang="en-US" dirty="0"/>
        </a:p>
      </dgm:t>
    </dgm:pt>
    <dgm:pt modelId="{6AF9E977-CC41-4957-819A-1B1C07368811}" type="parTrans" cxnId="{802407F7-E452-4611-A978-934F4BF9E61F}">
      <dgm:prSet/>
      <dgm:spPr/>
      <dgm:t>
        <a:bodyPr/>
        <a:lstStyle/>
        <a:p>
          <a:endParaRPr lang="en-US"/>
        </a:p>
      </dgm:t>
    </dgm:pt>
    <dgm:pt modelId="{72E9353A-8430-4ED2-AF35-73D611EFA632}" type="sibTrans" cxnId="{802407F7-E452-4611-A978-934F4BF9E61F}">
      <dgm:prSet/>
      <dgm:spPr/>
      <dgm:t>
        <a:bodyPr/>
        <a:lstStyle/>
        <a:p>
          <a:endParaRPr lang="en-US"/>
        </a:p>
      </dgm:t>
    </dgm:pt>
    <dgm:pt modelId="{31D38D29-FB29-4FA4-AEBA-23445E9D7F0D}">
      <dgm:prSet phldrT="[Text]"/>
      <dgm:spPr>
        <a:ln>
          <a:solidFill>
            <a:schemeClr val="accent1">
              <a:lumMod val="50000"/>
            </a:schemeClr>
          </a:solidFill>
        </a:ln>
      </dgm:spPr>
      <dgm:t>
        <a:bodyPr/>
        <a:lstStyle/>
        <a:p>
          <a:r>
            <a:rPr lang="en-US" dirty="0" smtClean="0"/>
            <a:t>Round robin view-based leader election</a:t>
          </a:r>
          <a:endParaRPr lang="en-US" dirty="0"/>
        </a:p>
      </dgm:t>
    </dgm:pt>
    <dgm:pt modelId="{02D2ABBE-6547-4972-B4B9-266BE61B077C}" type="parTrans" cxnId="{1CAD4D15-05DB-4BEE-91B2-7DFEDB46D631}">
      <dgm:prSet/>
      <dgm:spPr/>
      <dgm:t>
        <a:bodyPr/>
        <a:lstStyle/>
        <a:p>
          <a:endParaRPr lang="en-US"/>
        </a:p>
      </dgm:t>
    </dgm:pt>
    <dgm:pt modelId="{6C0C3718-2B40-4830-93BF-077BA9726868}" type="sibTrans" cxnId="{1CAD4D15-05DB-4BEE-91B2-7DFEDB46D631}">
      <dgm:prSet/>
      <dgm:spPr/>
      <dgm:t>
        <a:bodyPr/>
        <a:lstStyle/>
        <a:p>
          <a:endParaRPr lang="en-US"/>
        </a:p>
      </dgm:t>
    </dgm:pt>
    <dgm:pt modelId="{0CD42C80-AB31-425A-80FE-35AB30766E80}">
      <dgm:prSet phldrT="[Text]"/>
      <dgm:spPr>
        <a:ln>
          <a:solidFill>
            <a:schemeClr val="accent1">
              <a:lumMod val="50000"/>
            </a:schemeClr>
          </a:solidFill>
        </a:ln>
      </dgm:spPr>
      <dgm:t>
        <a:bodyPr/>
        <a:lstStyle/>
        <a:p>
          <a:r>
            <a:rPr lang="en-US" dirty="0" smtClean="0"/>
            <a:t>Every process plays every role (Proposer, Acceptor, Learner)</a:t>
          </a:r>
          <a:endParaRPr lang="en-US" dirty="0"/>
        </a:p>
      </dgm:t>
    </dgm:pt>
    <dgm:pt modelId="{20C73C64-4905-48A6-B3EE-76852133F479}" type="parTrans" cxnId="{1EC5D912-EDE2-4FFF-B06B-436D3460B101}">
      <dgm:prSet/>
      <dgm:spPr/>
      <dgm:t>
        <a:bodyPr/>
        <a:lstStyle/>
        <a:p>
          <a:endParaRPr lang="en-US"/>
        </a:p>
      </dgm:t>
    </dgm:pt>
    <dgm:pt modelId="{38CAD61E-A285-484F-8058-E6A0078CB747}" type="sibTrans" cxnId="{1EC5D912-EDE2-4FFF-B06B-436D3460B101}">
      <dgm:prSet/>
      <dgm:spPr/>
      <dgm:t>
        <a:bodyPr/>
        <a:lstStyle/>
        <a:p>
          <a:endParaRPr lang="en-US"/>
        </a:p>
      </dgm:t>
    </dgm:pt>
    <dgm:pt modelId="{C1C3F3F0-82C1-4C44-8909-A22307FD94F5}">
      <dgm:prSet phldrT="[Text]"/>
      <dgm:spPr/>
      <dgm:t>
        <a:bodyPr/>
        <a:lstStyle/>
        <a:p>
          <a:r>
            <a:rPr lang="en-US" dirty="0" smtClean="0"/>
            <a:t>Open sourced</a:t>
          </a:r>
          <a:endParaRPr lang="en-US" dirty="0"/>
        </a:p>
      </dgm:t>
    </dgm:pt>
    <dgm:pt modelId="{6A0D61D6-081B-42C0-B6E7-CF989ED180C0}" type="parTrans" cxnId="{CEB566EC-F41B-49EB-8A74-8B19CD76811D}">
      <dgm:prSet/>
      <dgm:spPr/>
      <dgm:t>
        <a:bodyPr/>
        <a:lstStyle/>
        <a:p>
          <a:endParaRPr lang="en-US"/>
        </a:p>
      </dgm:t>
    </dgm:pt>
    <dgm:pt modelId="{2440FDB0-7AA5-40CF-9EDA-D0445E554747}" type="sibTrans" cxnId="{CEB566EC-F41B-49EB-8A74-8B19CD76811D}">
      <dgm:prSet/>
      <dgm:spPr/>
      <dgm:t>
        <a:bodyPr/>
        <a:lstStyle/>
        <a:p>
          <a:endParaRPr lang="en-US"/>
        </a:p>
      </dgm:t>
    </dgm:pt>
    <dgm:pt modelId="{8457BE5E-CDF4-40BF-AB02-205132D9A301}">
      <dgm:prSet phldrT="[Text]"/>
      <dgm:spPr/>
      <dgm:t>
        <a:bodyPr/>
        <a:lstStyle/>
        <a:p>
          <a:r>
            <a:rPr lang="en-US" dirty="0" smtClean="0"/>
            <a:t>Jan </a:t>
          </a:r>
          <a:r>
            <a:rPr lang="en-US" dirty="0" err="1" smtClean="0"/>
            <a:t>Kończak</a:t>
          </a:r>
          <a:r>
            <a:rPr lang="en-US" dirty="0" smtClean="0"/>
            <a:t> (PUT), </a:t>
          </a:r>
          <a:r>
            <a:rPr lang="en-US" dirty="0" err="1" smtClean="0"/>
            <a:t>Nuno</a:t>
          </a:r>
          <a:r>
            <a:rPr lang="en-US" dirty="0" smtClean="0"/>
            <a:t> Santos(EPFL), Tomasz </a:t>
          </a:r>
          <a:r>
            <a:rPr lang="en-US" dirty="0" err="1" smtClean="0"/>
            <a:t>Żurkowski</a:t>
          </a:r>
          <a:r>
            <a:rPr lang="en-US" dirty="0" smtClean="0"/>
            <a:t>(PUT), </a:t>
          </a:r>
          <a:r>
            <a:rPr lang="en-US" dirty="0" err="1" smtClean="0"/>
            <a:t>Paweł</a:t>
          </a:r>
          <a:r>
            <a:rPr lang="en-US" dirty="0" smtClean="0"/>
            <a:t> T. </a:t>
          </a:r>
          <a:r>
            <a:rPr lang="en-US" dirty="0" err="1" smtClean="0"/>
            <a:t>Wojciechowski</a:t>
          </a:r>
          <a:r>
            <a:rPr lang="en-US" dirty="0" smtClean="0"/>
            <a:t>(PUT), and André </a:t>
          </a:r>
          <a:r>
            <a:rPr lang="en-US" dirty="0" err="1" smtClean="0"/>
            <a:t>Schiper</a:t>
          </a:r>
          <a:r>
            <a:rPr lang="en-US" dirty="0" smtClean="0"/>
            <a:t>(EPFL)</a:t>
          </a:r>
          <a:endParaRPr lang="en-US" dirty="0"/>
        </a:p>
      </dgm:t>
    </dgm:pt>
    <dgm:pt modelId="{9710B879-B2C6-4B89-BA51-D911974ED7ED}" type="parTrans" cxnId="{1ADD44BD-868C-4611-9A50-EE75C8554EC5}">
      <dgm:prSet/>
      <dgm:spPr/>
      <dgm:t>
        <a:bodyPr/>
        <a:lstStyle/>
        <a:p>
          <a:endParaRPr lang="en-US"/>
        </a:p>
      </dgm:t>
    </dgm:pt>
    <dgm:pt modelId="{B8291F46-A1EA-4A75-AE2C-E493C0B5207B}" type="sibTrans" cxnId="{1ADD44BD-868C-4611-9A50-EE75C8554EC5}">
      <dgm:prSet/>
      <dgm:spPr/>
      <dgm:t>
        <a:bodyPr/>
        <a:lstStyle/>
        <a:p>
          <a:endParaRPr lang="en-US"/>
        </a:p>
      </dgm:t>
    </dgm:pt>
    <dgm:pt modelId="{DB88B774-457B-47F2-8D62-344D4A111CF4}" type="pres">
      <dgm:prSet presAssocID="{250FE23C-8573-47C8-BD24-ADB096A7A394}" presName="linear" presStyleCnt="0">
        <dgm:presLayoutVars>
          <dgm:animLvl val="lvl"/>
          <dgm:resizeHandles val="exact"/>
        </dgm:presLayoutVars>
      </dgm:prSet>
      <dgm:spPr/>
      <dgm:t>
        <a:bodyPr/>
        <a:lstStyle/>
        <a:p>
          <a:endParaRPr lang="en-US"/>
        </a:p>
      </dgm:t>
    </dgm:pt>
    <dgm:pt modelId="{83021344-8E51-4474-9F94-927F223939E1}" type="pres">
      <dgm:prSet presAssocID="{4ACF8340-E327-4477-963F-9CCB23AA23CC}" presName="parentText" presStyleLbl="node1" presStyleIdx="0" presStyleCnt="3" custScaleY="55637" custLinFactY="-164607" custLinFactNeighborX="-5000" custLinFactNeighborY="-200000">
        <dgm:presLayoutVars>
          <dgm:chMax val="0"/>
          <dgm:bulletEnabled val="1"/>
        </dgm:presLayoutVars>
      </dgm:prSet>
      <dgm:spPr/>
      <dgm:t>
        <a:bodyPr/>
        <a:lstStyle/>
        <a:p>
          <a:endParaRPr lang="en-US"/>
        </a:p>
      </dgm:t>
    </dgm:pt>
    <dgm:pt modelId="{4AA0B77E-5790-4844-8C99-E92D4AB7E1EC}" type="pres">
      <dgm:prSet presAssocID="{4ACF8340-E327-4477-963F-9CCB23AA23CC}" presName="childText" presStyleLbl="revTx" presStyleIdx="0" presStyleCnt="1">
        <dgm:presLayoutVars>
          <dgm:bulletEnabled val="1"/>
        </dgm:presLayoutVars>
      </dgm:prSet>
      <dgm:spPr/>
      <dgm:t>
        <a:bodyPr/>
        <a:lstStyle/>
        <a:p>
          <a:endParaRPr lang="en-US"/>
        </a:p>
      </dgm:t>
    </dgm:pt>
    <dgm:pt modelId="{CCD01F97-EC62-4FDA-BAD2-E0EFC8CE7F10}" type="pres">
      <dgm:prSet presAssocID="{31D38D29-FB29-4FA4-AEBA-23445E9D7F0D}" presName="parentText" presStyleLbl="node1" presStyleIdx="1" presStyleCnt="3" custScaleY="63868" custLinFactY="-28961" custLinFactNeighborY="-100000">
        <dgm:presLayoutVars>
          <dgm:chMax val="0"/>
          <dgm:bulletEnabled val="1"/>
        </dgm:presLayoutVars>
      </dgm:prSet>
      <dgm:spPr/>
      <dgm:t>
        <a:bodyPr/>
        <a:lstStyle/>
        <a:p>
          <a:endParaRPr lang="en-US"/>
        </a:p>
      </dgm:t>
    </dgm:pt>
    <dgm:pt modelId="{5D02ABCB-BCB5-443B-8231-E9DAB9F71CC5}" type="pres">
      <dgm:prSet presAssocID="{6C0C3718-2B40-4830-93BF-077BA9726868}" presName="spacer" presStyleCnt="0"/>
      <dgm:spPr/>
    </dgm:pt>
    <dgm:pt modelId="{4BB9618E-51C5-4A05-A37A-9BB6998281A1}" type="pres">
      <dgm:prSet presAssocID="{0CD42C80-AB31-425A-80FE-35AB30766E80}" presName="parentText" presStyleLbl="node1" presStyleIdx="2" presStyleCnt="3" custScaleY="59724" custLinFactY="-28881" custLinFactNeighborY="-100000">
        <dgm:presLayoutVars>
          <dgm:chMax val="0"/>
          <dgm:bulletEnabled val="1"/>
        </dgm:presLayoutVars>
      </dgm:prSet>
      <dgm:spPr/>
      <dgm:t>
        <a:bodyPr/>
        <a:lstStyle/>
        <a:p>
          <a:endParaRPr lang="en-US"/>
        </a:p>
      </dgm:t>
    </dgm:pt>
  </dgm:ptLst>
  <dgm:cxnLst>
    <dgm:cxn modelId="{BA6C8C16-C475-461A-92E4-1D184433206F}" type="presOf" srcId="{0CD42C80-AB31-425A-80FE-35AB30766E80}" destId="{4BB9618E-51C5-4A05-A37A-9BB6998281A1}" srcOrd="0" destOrd="0" presId="urn:microsoft.com/office/officeart/2005/8/layout/vList2"/>
    <dgm:cxn modelId="{1ADD44BD-868C-4611-9A50-EE75C8554EC5}" srcId="{4ACF8340-E327-4477-963F-9CCB23AA23CC}" destId="{8457BE5E-CDF4-40BF-AB02-205132D9A301}" srcOrd="1" destOrd="0" parTransId="{9710B879-B2C6-4B89-BA51-D911974ED7ED}" sibTransId="{B8291F46-A1EA-4A75-AE2C-E493C0B5207B}"/>
    <dgm:cxn modelId="{52B7B0F7-AAD7-4C6E-B2D5-A830A23D7471}" type="presOf" srcId="{4ACF8340-E327-4477-963F-9CCB23AA23CC}" destId="{83021344-8E51-4474-9F94-927F223939E1}" srcOrd="0" destOrd="0" presId="urn:microsoft.com/office/officeart/2005/8/layout/vList2"/>
    <dgm:cxn modelId="{802407F7-E452-4611-A978-934F4BF9E61F}" srcId="{250FE23C-8573-47C8-BD24-ADB096A7A394}" destId="{4ACF8340-E327-4477-963F-9CCB23AA23CC}" srcOrd="0" destOrd="0" parTransId="{6AF9E977-CC41-4957-819A-1B1C07368811}" sibTransId="{72E9353A-8430-4ED2-AF35-73D611EFA632}"/>
    <dgm:cxn modelId="{CEB566EC-F41B-49EB-8A74-8B19CD76811D}" srcId="{4ACF8340-E327-4477-963F-9CCB23AA23CC}" destId="{C1C3F3F0-82C1-4C44-8909-A22307FD94F5}" srcOrd="0" destOrd="0" parTransId="{6A0D61D6-081B-42C0-B6E7-CF989ED180C0}" sibTransId="{2440FDB0-7AA5-40CF-9EDA-D0445E554747}"/>
    <dgm:cxn modelId="{DDB066EC-9DF7-444A-B8CE-76886638F269}" type="presOf" srcId="{C1C3F3F0-82C1-4C44-8909-A22307FD94F5}" destId="{4AA0B77E-5790-4844-8C99-E92D4AB7E1EC}" srcOrd="0" destOrd="0" presId="urn:microsoft.com/office/officeart/2005/8/layout/vList2"/>
    <dgm:cxn modelId="{1EC5D912-EDE2-4FFF-B06B-436D3460B101}" srcId="{250FE23C-8573-47C8-BD24-ADB096A7A394}" destId="{0CD42C80-AB31-425A-80FE-35AB30766E80}" srcOrd="2" destOrd="0" parTransId="{20C73C64-4905-48A6-B3EE-76852133F479}" sibTransId="{38CAD61E-A285-484F-8058-E6A0078CB747}"/>
    <dgm:cxn modelId="{D549ADFF-CFA8-4932-8519-849EEC862562}" type="presOf" srcId="{31D38D29-FB29-4FA4-AEBA-23445E9D7F0D}" destId="{CCD01F97-EC62-4FDA-BAD2-E0EFC8CE7F10}" srcOrd="0" destOrd="0" presId="urn:microsoft.com/office/officeart/2005/8/layout/vList2"/>
    <dgm:cxn modelId="{EEE7BA86-341C-454F-8734-903223CE4E5E}" type="presOf" srcId="{250FE23C-8573-47C8-BD24-ADB096A7A394}" destId="{DB88B774-457B-47F2-8D62-344D4A111CF4}" srcOrd="0" destOrd="0" presId="urn:microsoft.com/office/officeart/2005/8/layout/vList2"/>
    <dgm:cxn modelId="{BBE9015E-31A6-48BC-B0F9-4ABE49CEDC60}" type="presOf" srcId="{8457BE5E-CDF4-40BF-AB02-205132D9A301}" destId="{4AA0B77E-5790-4844-8C99-E92D4AB7E1EC}" srcOrd="0" destOrd="1" presId="urn:microsoft.com/office/officeart/2005/8/layout/vList2"/>
    <dgm:cxn modelId="{1CAD4D15-05DB-4BEE-91B2-7DFEDB46D631}" srcId="{250FE23C-8573-47C8-BD24-ADB096A7A394}" destId="{31D38D29-FB29-4FA4-AEBA-23445E9D7F0D}" srcOrd="1" destOrd="0" parTransId="{02D2ABBE-6547-4972-B4B9-266BE61B077C}" sibTransId="{6C0C3718-2B40-4830-93BF-077BA9726868}"/>
    <dgm:cxn modelId="{613781E5-E8EC-48FC-9F08-0B93A6F24AEA}" type="presParOf" srcId="{DB88B774-457B-47F2-8D62-344D4A111CF4}" destId="{83021344-8E51-4474-9F94-927F223939E1}" srcOrd="0" destOrd="0" presId="urn:microsoft.com/office/officeart/2005/8/layout/vList2"/>
    <dgm:cxn modelId="{7809C6A6-0AA5-4AC0-8B36-65D857D4835B}" type="presParOf" srcId="{DB88B774-457B-47F2-8D62-344D4A111CF4}" destId="{4AA0B77E-5790-4844-8C99-E92D4AB7E1EC}" srcOrd="1" destOrd="0" presId="urn:microsoft.com/office/officeart/2005/8/layout/vList2"/>
    <dgm:cxn modelId="{37730B58-30F2-4E60-9994-BCDC628684A2}" type="presParOf" srcId="{DB88B774-457B-47F2-8D62-344D4A111CF4}" destId="{CCD01F97-EC62-4FDA-BAD2-E0EFC8CE7F10}" srcOrd="2" destOrd="0" presId="urn:microsoft.com/office/officeart/2005/8/layout/vList2"/>
    <dgm:cxn modelId="{0FD26BBD-62BC-4F0B-A937-2A289BC86EF1}" type="presParOf" srcId="{DB88B774-457B-47F2-8D62-344D4A111CF4}" destId="{5D02ABCB-BCB5-443B-8231-E9DAB9F71CC5}" srcOrd="3" destOrd="0" presId="urn:microsoft.com/office/officeart/2005/8/layout/vList2"/>
    <dgm:cxn modelId="{1A59F564-3A90-43F9-B80D-6747D690B0F2}" type="presParOf" srcId="{DB88B774-457B-47F2-8D62-344D4A111CF4}" destId="{4BB9618E-51C5-4A05-A37A-9BB6998281A1}"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93BBCC-0FEC-4E10-9AED-0F3905AD0D8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5D33838-EE58-4018-A658-47B28DE2D69B}">
      <dgm:prSet phldrT="[Text]" custT="1"/>
      <dgm:spPr>
        <a:ln>
          <a:solidFill>
            <a:schemeClr val="accent1">
              <a:lumMod val="50000"/>
            </a:schemeClr>
          </a:solidFill>
        </a:ln>
      </dgm:spPr>
      <dgm:t>
        <a:bodyPr/>
        <a:lstStyle/>
        <a:p>
          <a:r>
            <a:rPr lang="en-US" sz="3200" dirty="0" smtClean="0"/>
            <a:t>Open source relational database system</a:t>
          </a:r>
          <a:endParaRPr lang="en-US" sz="3200" dirty="0"/>
        </a:p>
      </dgm:t>
    </dgm:pt>
    <dgm:pt modelId="{6800E8E6-9C8B-4321-B488-EE225669F78D}" type="parTrans" cxnId="{5AD1187F-7C57-400D-8FF4-BB0B7593222C}">
      <dgm:prSet/>
      <dgm:spPr/>
      <dgm:t>
        <a:bodyPr/>
        <a:lstStyle/>
        <a:p>
          <a:endParaRPr lang="en-US"/>
        </a:p>
      </dgm:t>
    </dgm:pt>
    <dgm:pt modelId="{036140FC-DFE4-48B5-8987-3812E3E08F16}" type="sibTrans" cxnId="{5AD1187F-7C57-400D-8FF4-BB0B7593222C}">
      <dgm:prSet/>
      <dgm:spPr/>
      <dgm:t>
        <a:bodyPr/>
        <a:lstStyle/>
        <a:p>
          <a:endParaRPr lang="en-US"/>
        </a:p>
      </dgm:t>
    </dgm:pt>
    <dgm:pt modelId="{556B3ACF-44BE-41E7-9F15-7D75CDCF9739}">
      <dgm:prSet phldrT="[Text]" custT="1"/>
      <dgm:spPr/>
      <dgm:t>
        <a:bodyPr/>
        <a:lstStyle/>
        <a:p>
          <a:r>
            <a:rPr lang="en-US" sz="2400" dirty="0" smtClean="0"/>
            <a:t>Runs on all major OS</a:t>
          </a:r>
          <a:endParaRPr lang="en-US" sz="2400" dirty="0"/>
        </a:p>
      </dgm:t>
    </dgm:pt>
    <dgm:pt modelId="{4D007C2D-78DA-495D-9F7F-FEAA775C3A75}" type="parTrans" cxnId="{0B07831D-3BCB-44B9-8235-945EBFD906A1}">
      <dgm:prSet/>
      <dgm:spPr/>
      <dgm:t>
        <a:bodyPr/>
        <a:lstStyle/>
        <a:p>
          <a:endParaRPr lang="en-US"/>
        </a:p>
      </dgm:t>
    </dgm:pt>
    <dgm:pt modelId="{6201BCE6-8905-4BFC-835B-CC795B342F63}" type="sibTrans" cxnId="{0B07831D-3BCB-44B9-8235-945EBFD906A1}">
      <dgm:prSet/>
      <dgm:spPr/>
      <dgm:t>
        <a:bodyPr/>
        <a:lstStyle/>
        <a:p>
          <a:endParaRPr lang="en-US"/>
        </a:p>
      </dgm:t>
    </dgm:pt>
    <dgm:pt modelId="{EAFE4147-4F1F-4391-8C9E-B89AA29B0FE6}">
      <dgm:prSet phldrT="[Text]" custT="1"/>
      <dgm:spPr>
        <a:ln>
          <a:solidFill>
            <a:schemeClr val="accent1">
              <a:lumMod val="50000"/>
            </a:schemeClr>
          </a:solidFill>
        </a:ln>
      </dgm:spPr>
      <dgm:t>
        <a:bodyPr/>
        <a:lstStyle/>
        <a:p>
          <a:r>
            <a:rPr lang="en-US" sz="3200" dirty="0" smtClean="0"/>
            <a:t>Rich query language and high performant query optimizer</a:t>
          </a:r>
          <a:endParaRPr lang="en-US" sz="3200" dirty="0"/>
        </a:p>
      </dgm:t>
    </dgm:pt>
    <dgm:pt modelId="{7D5B0446-F74B-4E18-91CC-E4048F298E53}" type="parTrans" cxnId="{3F6ED448-5CAD-4373-A0FC-139A0B5F4636}">
      <dgm:prSet/>
      <dgm:spPr/>
      <dgm:t>
        <a:bodyPr/>
        <a:lstStyle/>
        <a:p>
          <a:endParaRPr lang="en-US"/>
        </a:p>
      </dgm:t>
    </dgm:pt>
    <dgm:pt modelId="{3A280849-DF38-4C17-A2DE-A08D747D3628}" type="sibTrans" cxnId="{3F6ED448-5CAD-4373-A0FC-139A0B5F4636}">
      <dgm:prSet/>
      <dgm:spPr/>
      <dgm:t>
        <a:bodyPr/>
        <a:lstStyle/>
        <a:p>
          <a:endParaRPr lang="en-US"/>
        </a:p>
      </dgm:t>
    </dgm:pt>
    <dgm:pt modelId="{89B9B226-356B-42A5-B477-AAE96EF320DE}">
      <dgm:prSet phldrT="[Text]" custT="1"/>
      <dgm:spPr/>
      <dgm:t>
        <a:bodyPr/>
        <a:lstStyle/>
        <a:p>
          <a:r>
            <a:rPr lang="en-US" sz="2400" dirty="0" smtClean="0"/>
            <a:t>Active development for 15 years</a:t>
          </a:r>
          <a:endParaRPr lang="en-US" sz="2400" dirty="0"/>
        </a:p>
      </dgm:t>
    </dgm:pt>
    <dgm:pt modelId="{E5C78F6C-0276-44AB-915A-BAAD3721B7D5}" type="parTrans" cxnId="{A142E634-39B9-47FF-8E86-4D51DF7E7A8A}">
      <dgm:prSet/>
      <dgm:spPr/>
      <dgm:t>
        <a:bodyPr/>
        <a:lstStyle/>
        <a:p>
          <a:endParaRPr lang="en-US"/>
        </a:p>
      </dgm:t>
    </dgm:pt>
    <dgm:pt modelId="{AC73C7C7-AE6A-4D69-942F-34E0484DF228}" type="sibTrans" cxnId="{A142E634-39B9-47FF-8E86-4D51DF7E7A8A}">
      <dgm:prSet/>
      <dgm:spPr/>
      <dgm:t>
        <a:bodyPr/>
        <a:lstStyle/>
        <a:p>
          <a:endParaRPr lang="en-US"/>
        </a:p>
      </dgm:t>
    </dgm:pt>
    <dgm:pt modelId="{5F7DD8D1-A75D-48DC-B7C9-ECFFC4AD172E}" type="pres">
      <dgm:prSet presAssocID="{9293BBCC-0FEC-4E10-9AED-0F3905AD0D87}" presName="linear" presStyleCnt="0">
        <dgm:presLayoutVars>
          <dgm:animLvl val="lvl"/>
          <dgm:resizeHandles val="exact"/>
        </dgm:presLayoutVars>
      </dgm:prSet>
      <dgm:spPr/>
      <dgm:t>
        <a:bodyPr/>
        <a:lstStyle/>
        <a:p>
          <a:endParaRPr lang="en-US"/>
        </a:p>
      </dgm:t>
    </dgm:pt>
    <dgm:pt modelId="{CF76508D-6E14-4D02-8D86-5D95E47AA811}" type="pres">
      <dgm:prSet presAssocID="{C5D33838-EE58-4018-A658-47B28DE2D69B}" presName="parentText" presStyleLbl="node1" presStyleIdx="0" presStyleCnt="2" custScaleY="80708" custLinFactNeighborY="-29248">
        <dgm:presLayoutVars>
          <dgm:chMax val="0"/>
          <dgm:bulletEnabled val="1"/>
        </dgm:presLayoutVars>
      </dgm:prSet>
      <dgm:spPr/>
      <dgm:t>
        <a:bodyPr/>
        <a:lstStyle/>
        <a:p>
          <a:endParaRPr lang="en-US"/>
        </a:p>
      </dgm:t>
    </dgm:pt>
    <dgm:pt modelId="{8054B9D5-5860-448E-8AB5-529F807418A0}" type="pres">
      <dgm:prSet presAssocID="{C5D33838-EE58-4018-A658-47B28DE2D69B}" presName="childText" presStyleLbl="revTx" presStyleIdx="0" presStyleCnt="1">
        <dgm:presLayoutVars>
          <dgm:bulletEnabled val="1"/>
        </dgm:presLayoutVars>
      </dgm:prSet>
      <dgm:spPr/>
      <dgm:t>
        <a:bodyPr/>
        <a:lstStyle/>
        <a:p>
          <a:endParaRPr lang="en-US"/>
        </a:p>
      </dgm:t>
    </dgm:pt>
    <dgm:pt modelId="{249F7EF2-FEF7-46E5-A2C8-CAB7A85949C8}" type="pres">
      <dgm:prSet presAssocID="{EAFE4147-4F1F-4391-8C9E-B89AA29B0FE6}" presName="parentText" presStyleLbl="node1" presStyleIdx="1" presStyleCnt="2" custScaleY="114152">
        <dgm:presLayoutVars>
          <dgm:chMax val="0"/>
          <dgm:bulletEnabled val="1"/>
        </dgm:presLayoutVars>
      </dgm:prSet>
      <dgm:spPr/>
      <dgm:t>
        <a:bodyPr/>
        <a:lstStyle/>
        <a:p>
          <a:endParaRPr lang="en-US"/>
        </a:p>
      </dgm:t>
    </dgm:pt>
  </dgm:ptLst>
  <dgm:cxnLst>
    <dgm:cxn modelId="{0B07831D-3BCB-44B9-8235-945EBFD906A1}" srcId="{C5D33838-EE58-4018-A658-47B28DE2D69B}" destId="{556B3ACF-44BE-41E7-9F15-7D75CDCF9739}" srcOrd="0" destOrd="0" parTransId="{4D007C2D-78DA-495D-9F7F-FEAA775C3A75}" sibTransId="{6201BCE6-8905-4BFC-835B-CC795B342F63}"/>
    <dgm:cxn modelId="{A142E634-39B9-47FF-8E86-4D51DF7E7A8A}" srcId="{C5D33838-EE58-4018-A658-47B28DE2D69B}" destId="{89B9B226-356B-42A5-B477-AAE96EF320DE}" srcOrd="1" destOrd="0" parTransId="{E5C78F6C-0276-44AB-915A-BAAD3721B7D5}" sibTransId="{AC73C7C7-AE6A-4D69-942F-34E0484DF228}"/>
    <dgm:cxn modelId="{3F6ED448-5CAD-4373-A0FC-139A0B5F4636}" srcId="{9293BBCC-0FEC-4E10-9AED-0F3905AD0D87}" destId="{EAFE4147-4F1F-4391-8C9E-B89AA29B0FE6}" srcOrd="1" destOrd="0" parTransId="{7D5B0446-F74B-4E18-91CC-E4048F298E53}" sibTransId="{3A280849-DF38-4C17-A2DE-A08D747D3628}"/>
    <dgm:cxn modelId="{10679E6E-F12C-4F2B-A77F-725808A56EDA}" type="presOf" srcId="{556B3ACF-44BE-41E7-9F15-7D75CDCF9739}" destId="{8054B9D5-5860-448E-8AB5-529F807418A0}" srcOrd="0" destOrd="0" presId="urn:microsoft.com/office/officeart/2005/8/layout/vList2"/>
    <dgm:cxn modelId="{5AD1187F-7C57-400D-8FF4-BB0B7593222C}" srcId="{9293BBCC-0FEC-4E10-9AED-0F3905AD0D87}" destId="{C5D33838-EE58-4018-A658-47B28DE2D69B}" srcOrd="0" destOrd="0" parTransId="{6800E8E6-9C8B-4321-B488-EE225669F78D}" sibTransId="{036140FC-DFE4-48B5-8987-3812E3E08F16}"/>
    <dgm:cxn modelId="{AC54B702-C0FC-43AD-9A0C-396902F0DC74}" type="presOf" srcId="{89B9B226-356B-42A5-B477-AAE96EF320DE}" destId="{8054B9D5-5860-448E-8AB5-529F807418A0}" srcOrd="0" destOrd="1" presId="urn:microsoft.com/office/officeart/2005/8/layout/vList2"/>
    <dgm:cxn modelId="{E58E54AE-C4CC-4ACC-9205-1939B46D9BA0}" type="presOf" srcId="{C5D33838-EE58-4018-A658-47B28DE2D69B}" destId="{CF76508D-6E14-4D02-8D86-5D95E47AA811}" srcOrd="0" destOrd="0" presId="urn:microsoft.com/office/officeart/2005/8/layout/vList2"/>
    <dgm:cxn modelId="{F5940043-E448-46F9-8861-3153E87B1134}" type="presOf" srcId="{EAFE4147-4F1F-4391-8C9E-B89AA29B0FE6}" destId="{249F7EF2-FEF7-46E5-A2C8-CAB7A85949C8}" srcOrd="0" destOrd="0" presId="urn:microsoft.com/office/officeart/2005/8/layout/vList2"/>
    <dgm:cxn modelId="{D43CC986-1DEA-4BEE-AB0A-C6E69DA429B2}" type="presOf" srcId="{9293BBCC-0FEC-4E10-9AED-0F3905AD0D87}" destId="{5F7DD8D1-A75D-48DC-B7C9-ECFFC4AD172E}" srcOrd="0" destOrd="0" presId="urn:microsoft.com/office/officeart/2005/8/layout/vList2"/>
    <dgm:cxn modelId="{ED1C7F5E-831D-4000-A3AC-D907ED7F8501}" type="presParOf" srcId="{5F7DD8D1-A75D-48DC-B7C9-ECFFC4AD172E}" destId="{CF76508D-6E14-4D02-8D86-5D95E47AA811}" srcOrd="0" destOrd="0" presId="urn:microsoft.com/office/officeart/2005/8/layout/vList2"/>
    <dgm:cxn modelId="{47405639-902B-40C5-8BCE-D7B82571DE0F}" type="presParOf" srcId="{5F7DD8D1-A75D-48DC-B7C9-ECFFC4AD172E}" destId="{8054B9D5-5860-448E-8AB5-529F807418A0}" srcOrd="1" destOrd="0" presId="urn:microsoft.com/office/officeart/2005/8/layout/vList2"/>
    <dgm:cxn modelId="{7C76A54D-CB5B-4774-834C-0EBEA0BAF19B}" type="presParOf" srcId="{5F7DD8D1-A75D-48DC-B7C9-ECFFC4AD172E}" destId="{249F7EF2-FEF7-46E5-A2C8-CAB7A85949C8}"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C77C703-5414-4445-B759-509B6B961BA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A1AA191-AAC3-4EE9-B438-0373DB8180B0}">
      <dgm:prSet phldrT="[Text]"/>
      <dgm:spPr>
        <a:ln>
          <a:solidFill>
            <a:schemeClr val="accent1">
              <a:lumMod val="50000"/>
            </a:schemeClr>
          </a:solidFill>
        </a:ln>
      </dgm:spPr>
      <dgm:t>
        <a:bodyPr/>
        <a:lstStyle/>
        <a:p>
          <a:r>
            <a:rPr lang="en-US" dirty="0" smtClean="0"/>
            <a:t>Initiation – instantiate new migration</a:t>
          </a:r>
          <a:endParaRPr lang="en-US" dirty="0"/>
        </a:p>
      </dgm:t>
    </dgm:pt>
    <dgm:pt modelId="{F6DBFDF7-8131-4734-9F2E-F52DDF777372}" type="parTrans" cxnId="{32E840F1-3CCD-4BE7-AAC7-2F0045F13A73}">
      <dgm:prSet/>
      <dgm:spPr/>
      <dgm:t>
        <a:bodyPr/>
        <a:lstStyle/>
        <a:p>
          <a:endParaRPr lang="en-US"/>
        </a:p>
      </dgm:t>
    </dgm:pt>
    <dgm:pt modelId="{3E321BDA-AEA9-4AB5-9BC4-C7BB9A80A441}" type="sibTrans" cxnId="{32E840F1-3CCD-4BE7-AAC7-2F0045F13A73}">
      <dgm:prSet/>
      <dgm:spPr/>
      <dgm:t>
        <a:bodyPr/>
        <a:lstStyle/>
        <a:p>
          <a:endParaRPr lang="en-US"/>
        </a:p>
      </dgm:t>
    </dgm:pt>
    <dgm:pt modelId="{86307933-E292-4EC1-ACD2-83693FB00564}">
      <dgm:prSet phldrT="[Text]"/>
      <dgm:spPr/>
      <dgm:t>
        <a:bodyPr/>
        <a:lstStyle/>
        <a:p>
          <a:r>
            <a:rPr lang="en-US" dirty="0" smtClean="0"/>
            <a:t>DB create new record</a:t>
          </a:r>
          <a:endParaRPr lang="en-US" dirty="0"/>
        </a:p>
      </dgm:t>
    </dgm:pt>
    <dgm:pt modelId="{875BD32E-06D6-491B-A2A4-F779F99117BD}" type="parTrans" cxnId="{31266071-CAAE-48A8-A042-A34ABAF1B9B2}">
      <dgm:prSet/>
      <dgm:spPr/>
      <dgm:t>
        <a:bodyPr/>
        <a:lstStyle/>
        <a:p>
          <a:endParaRPr lang="en-US"/>
        </a:p>
      </dgm:t>
    </dgm:pt>
    <dgm:pt modelId="{580AB7B4-3312-4E6D-BAC8-2FAE549E5E16}" type="sibTrans" cxnId="{31266071-CAAE-48A8-A042-A34ABAF1B9B2}">
      <dgm:prSet/>
      <dgm:spPr/>
      <dgm:t>
        <a:bodyPr/>
        <a:lstStyle/>
        <a:p>
          <a:endParaRPr lang="en-US"/>
        </a:p>
      </dgm:t>
    </dgm:pt>
    <dgm:pt modelId="{9C18204B-810D-4F64-AA6E-B6D15216BF89}">
      <dgm:prSet phldrT="[Text]"/>
      <dgm:spPr>
        <a:ln>
          <a:solidFill>
            <a:schemeClr val="accent1">
              <a:lumMod val="50000"/>
            </a:schemeClr>
          </a:solidFill>
        </a:ln>
      </dgm:spPr>
      <dgm:t>
        <a:bodyPr/>
        <a:lstStyle/>
        <a:p>
          <a:r>
            <a:rPr lang="en-US" dirty="0" err="1" smtClean="0"/>
            <a:t>Dir</a:t>
          </a:r>
          <a:r>
            <a:rPr lang="en-US" dirty="0" smtClean="0"/>
            <a:t> </a:t>
          </a:r>
          <a:r>
            <a:rPr lang="en-US" dirty="0" err="1" smtClean="0"/>
            <a:t>Acks</a:t>
          </a:r>
          <a:r>
            <a:rPr lang="en-US" dirty="0" smtClean="0"/>
            <a:t> – updating that directory has </a:t>
          </a:r>
          <a:r>
            <a:rPr lang="en-US" dirty="0" err="1" smtClean="0"/>
            <a:t>ACKed</a:t>
          </a:r>
          <a:r>
            <a:rPr lang="en-US" dirty="0" smtClean="0"/>
            <a:t> new data location</a:t>
          </a:r>
          <a:endParaRPr lang="en-US" dirty="0"/>
        </a:p>
      </dgm:t>
    </dgm:pt>
    <dgm:pt modelId="{E592F7F7-2784-4999-A97B-924A915EC997}" type="parTrans" cxnId="{D0FB5B7F-0492-40E9-B5B4-B0945CFEDD3B}">
      <dgm:prSet/>
      <dgm:spPr/>
      <dgm:t>
        <a:bodyPr/>
        <a:lstStyle/>
        <a:p>
          <a:endParaRPr lang="en-US"/>
        </a:p>
      </dgm:t>
    </dgm:pt>
    <dgm:pt modelId="{3E0E619D-75D7-4F38-96B7-6E2DF1DFCA61}" type="sibTrans" cxnId="{D0FB5B7F-0492-40E9-B5B4-B0945CFEDD3B}">
      <dgm:prSet/>
      <dgm:spPr/>
      <dgm:t>
        <a:bodyPr/>
        <a:lstStyle/>
        <a:p>
          <a:endParaRPr lang="en-US"/>
        </a:p>
      </dgm:t>
    </dgm:pt>
    <dgm:pt modelId="{6C34D544-F3AA-47CA-92C2-E6174C9A9A25}">
      <dgm:prSet phldrT="[Text]"/>
      <dgm:spPr/>
      <dgm:t>
        <a:bodyPr/>
        <a:lstStyle/>
        <a:p>
          <a:r>
            <a:rPr lang="en-US" dirty="0" smtClean="0"/>
            <a:t>DB update migration record</a:t>
          </a:r>
          <a:endParaRPr lang="en-US" dirty="0"/>
        </a:p>
      </dgm:t>
    </dgm:pt>
    <dgm:pt modelId="{B6562A8C-F973-4AAA-884E-CC0775597B1B}" type="parTrans" cxnId="{688E9AF6-4967-415B-9C3F-BA355ED54B43}">
      <dgm:prSet/>
      <dgm:spPr/>
      <dgm:t>
        <a:bodyPr/>
        <a:lstStyle/>
        <a:p>
          <a:endParaRPr lang="en-US"/>
        </a:p>
      </dgm:t>
    </dgm:pt>
    <dgm:pt modelId="{ABE71DB2-94DC-4B63-9140-1BDF8EB2CD14}" type="sibTrans" cxnId="{688E9AF6-4967-415B-9C3F-BA355ED54B43}">
      <dgm:prSet/>
      <dgm:spPr/>
      <dgm:t>
        <a:bodyPr/>
        <a:lstStyle/>
        <a:p>
          <a:endParaRPr lang="en-US"/>
        </a:p>
      </dgm:t>
    </dgm:pt>
    <dgm:pt modelId="{9CC9E3FC-0670-4F20-83B1-6D5A85911204}">
      <dgm:prSet phldrT="[Text]"/>
      <dgm:spPr>
        <a:ln>
          <a:solidFill>
            <a:schemeClr val="accent1">
              <a:lumMod val="50000"/>
            </a:schemeClr>
          </a:solidFill>
        </a:ln>
      </dgm:spPr>
      <dgm:t>
        <a:bodyPr/>
        <a:lstStyle/>
        <a:p>
          <a:r>
            <a:rPr lang="en-US" dirty="0" smtClean="0"/>
            <a:t>Update Timestamp – update migration started timestamp</a:t>
          </a:r>
          <a:endParaRPr lang="en-US" dirty="0"/>
        </a:p>
      </dgm:t>
    </dgm:pt>
    <dgm:pt modelId="{8B5B9129-CA72-4420-9C23-EA96CD240C90}" type="parTrans" cxnId="{42C85D3F-0487-48B4-A762-68E6179E8087}">
      <dgm:prSet/>
      <dgm:spPr/>
      <dgm:t>
        <a:bodyPr/>
        <a:lstStyle/>
        <a:p>
          <a:endParaRPr lang="en-US"/>
        </a:p>
      </dgm:t>
    </dgm:pt>
    <dgm:pt modelId="{4FCEF677-8722-4291-A590-8A2A251791FB}" type="sibTrans" cxnId="{42C85D3F-0487-48B4-A762-68E6179E8087}">
      <dgm:prSet/>
      <dgm:spPr/>
      <dgm:t>
        <a:bodyPr/>
        <a:lstStyle/>
        <a:p>
          <a:endParaRPr lang="en-US"/>
        </a:p>
      </dgm:t>
    </dgm:pt>
    <dgm:pt modelId="{5E85D96F-357B-450B-8AFB-AD68DC45897C}">
      <dgm:prSet phldrT="[Text]"/>
      <dgm:spPr/>
      <dgm:t>
        <a:bodyPr/>
        <a:lstStyle/>
        <a:p>
          <a:r>
            <a:rPr lang="en-US" dirty="0" smtClean="0"/>
            <a:t>DB update migration record</a:t>
          </a:r>
          <a:endParaRPr lang="en-US" dirty="0"/>
        </a:p>
      </dgm:t>
    </dgm:pt>
    <dgm:pt modelId="{3A0F2419-9EA2-4088-B4E1-374FA57EC115}" type="parTrans" cxnId="{70717C60-4505-4899-A6FD-49AFCF761276}">
      <dgm:prSet/>
      <dgm:spPr/>
      <dgm:t>
        <a:bodyPr/>
        <a:lstStyle/>
        <a:p>
          <a:endParaRPr lang="en-US"/>
        </a:p>
      </dgm:t>
    </dgm:pt>
    <dgm:pt modelId="{EAAB6B9F-9229-4832-8737-DA48A996A811}" type="sibTrans" cxnId="{70717C60-4505-4899-A6FD-49AFCF761276}">
      <dgm:prSet/>
      <dgm:spPr/>
      <dgm:t>
        <a:bodyPr/>
        <a:lstStyle/>
        <a:p>
          <a:endParaRPr lang="en-US"/>
        </a:p>
      </dgm:t>
    </dgm:pt>
    <dgm:pt modelId="{EB50A0EA-7BC4-47BD-8B25-415ED85D4455}">
      <dgm:prSet phldrT="[Text]"/>
      <dgm:spPr>
        <a:ln>
          <a:solidFill>
            <a:schemeClr val="accent1">
              <a:lumMod val="50000"/>
            </a:schemeClr>
          </a:solidFill>
        </a:ln>
      </dgm:spPr>
      <dgm:t>
        <a:bodyPr/>
        <a:lstStyle/>
        <a:p>
          <a:r>
            <a:rPr lang="en-US" dirty="0" err="1" smtClean="0"/>
            <a:t>Mig</a:t>
          </a:r>
          <a:r>
            <a:rPr lang="en-US" dirty="0" smtClean="0"/>
            <a:t> Agent </a:t>
          </a:r>
          <a:r>
            <a:rPr lang="en-US" dirty="0" err="1" smtClean="0"/>
            <a:t>Acks</a:t>
          </a:r>
          <a:r>
            <a:rPr lang="en-US" dirty="0" smtClean="0"/>
            <a:t> – migration agent ACK</a:t>
          </a:r>
          <a:endParaRPr lang="en-US" dirty="0"/>
        </a:p>
      </dgm:t>
    </dgm:pt>
    <dgm:pt modelId="{E8638981-F95F-46CC-A0D3-516F297E5300}" type="parTrans" cxnId="{7097F368-CA0F-40F8-B66F-7DC485A65877}">
      <dgm:prSet/>
      <dgm:spPr/>
      <dgm:t>
        <a:bodyPr/>
        <a:lstStyle/>
        <a:p>
          <a:endParaRPr lang="en-US"/>
        </a:p>
      </dgm:t>
    </dgm:pt>
    <dgm:pt modelId="{111551DB-02A0-4082-8935-F2C6EB06CBF0}" type="sibTrans" cxnId="{7097F368-CA0F-40F8-B66F-7DC485A65877}">
      <dgm:prSet/>
      <dgm:spPr/>
      <dgm:t>
        <a:bodyPr/>
        <a:lstStyle/>
        <a:p>
          <a:endParaRPr lang="en-US"/>
        </a:p>
      </dgm:t>
    </dgm:pt>
    <dgm:pt modelId="{7E06064E-35CF-4BCA-96A6-D3DDDD25FBBC}">
      <dgm:prSet phldrT="[Text]"/>
      <dgm:spPr/>
      <dgm:t>
        <a:bodyPr/>
        <a:lstStyle/>
        <a:p>
          <a:r>
            <a:rPr lang="en-US" dirty="0" smtClean="0"/>
            <a:t>DB lookup migration agent and update migration record</a:t>
          </a:r>
          <a:endParaRPr lang="en-US" dirty="0"/>
        </a:p>
      </dgm:t>
    </dgm:pt>
    <dgm:pt modelId="{8B7591A0-AF7C-4DDE-AAD0-79362210BCD7}" type="parTrans" cxnId="{622F4AA1-4404-4D2A-A299-94CFE5892A58}">
      <dgm:prSet/>
      <dgm:spPr/>
      <dgm:t>
        <a:bodyPr/>
        <a:lstStyle/>
        <a:p>
          <a:endParaRPr lang="en-US"/>
        </a:p>
      </dgm:t>
    </dgm:pt>
    <dgm:pt modelId="{A1A2D11C-5BF3-41F0-841A-901A039EC973}" type="sibTrans" cxnId="{622F4AA1-4404-4D2A-A299-94CFE5892A58}">
      <dgm:prSet/>
      <dgm:spPr/>
      <dgm:t>
        <a:bodyPr/>
        <a:lstStyle/>
        <a:p>
          <a:endParaRPr lang="en-US"/>
        </a:p>
      </dgm:t>
    </dgm:pt>
    <dgm:pt modelId="{737BD307-6DFC-40E2-A7B4-5368943DF134}">
      <dgm:prSet phldrT="[Text]"/>
      <dgm:spPr>
        <a:ln>
          <a:solidFill>
            <a:schemeClr val="accent1">
              <a:lumMod val="50000"/>
            </a:schemeClr>
          </a:solidFill>
        </a:ln>
      </dgm:spPr>
      <dgm:t>
        <a:bodyPr/>
        <a:lstStyle/>
        <a:p>
          <a:r>
            <a:rPr lang="en-US" dirty="0" smtClean="0"/>
            <a:t>Migration Complete – set </a:t>
          </a:r>
          <a:r>
            <a:rPr lang="en-US" dirty="0" err="1" smtClean="0"/>
            <a:t>boolean</a:t>
          </a:r>
          <a:r>
            <a:rPr lang="en-US" dirty="0" smtClean="0"/>
            <a:t> flag to true</a:t>
          </a:r>
          <a:endParaRPr lang="en-US" dirty="0"/>
        </a:p>
      </dgm:t>
    </dgm:pt>
    <dgm:pt modelId="{CA0ADF78-BC0F-4B99-9262-3027E5774BAA}" type="parTrans" cxnId="{C1745073-0379-4B2F-B171-3DE7692BBC49}">
      <dgm:prSet/>
      <dgm:spPr/>
      <dgm:t>
        <a:bodyPr/>
        <a:lstStyle/>
        <a:p>
          <a:endParaRPr lang="en-US"/>
        </a:p>
      </dgm:t>
    </dgm:pt>
    <dgm:pt modelId="{5B9E9B4A-8480-4A2B-A9C6-49D95ECDE30F}" type="sibTrans" cxnId="{C1745073-0379-4B2F-B171-3DE7692BBC49}">
      <dgm:prSet/>
      <dgm:spPr/>
      <dgm:t>
        <a:bodyPr/>
        <a:lstStyle/>
        <a:p>
          <a:endParaRPr lang="en-US"/>
        </a:p>
      </dgm:t>
    </dgm:pt>
    <dgm:pt modelId="{D09C058F-5390-402D-B3EB-BB1CC53AEFE4}">
      <dgm:prSet phldrT="[Text]"/>
      <dgm:spPr/>
      <dgm:t>
        <a:bodyPr/>
        <a:lstStyle/>
        <a:p>
          <a:r>
            <a:rPr lang="en-US" dirty="0" smtClean="0"/>
            <a:t>DB update migration record</a:t>
          </a:r>
          <a:endParaRPr lang="en-US" dirty="0"/>
        </a:p>
      </dgm:t>
    </dgm:pt>
    <dgm:pt modelId="{18DABBF6-D04F-4642-BF68-91E7200874EB}" type="parTrans" cxnId="{A2CE8FC2-2709-4132-A0C4-01D1DD17B52E}">
      <dgm:prSet/>
      <dgm:spPr/>
      <dgm:t>
        <a:bodyPr/>
        <a:lstStyle/>
        <a:p>
          <a:endParaRPr lang="en-US"/>
        </a:p>
      </dgm:t>
    </dgm:pt>
    <dgm:pt modelId="{BB009A16-32C9-49F5-B026-D9A0C4252104}" type="sibTrans" cxnId="{A2CE8FC2-2709-4132-A0C4-01D1DD17B52E}">
      <dgm:prSet/>
      <dgm:spPr/>
      <dgm:t>
        <a:bodyPr/>
        <a:lstStyle/>
        <a:p>
          <a:endParaRPr lang="en-US"/>
        </a:p>
      </dgm:t>
    </dgm:pt>
    <dgm:pt modelId="{8052B256-FB8E-4C75-8706-561A6F0091A3}" type="pres">
      <dgm:prSet presAssocID="{1C77C703-5414-4445-B759-509B6B961BA6}" presName="linear" presStyleCnt="0">
        <dgm:presLayoutVars>
          <dgm:animLvl val="lvl"/>
          <dgm:resizeHandles val="exact"/>
        </dgm:presLayoutVars>
      </dgm:prSet>
      <dgm:spPr/>
      <dgm:t>
        <a:bodyPr/>
        <a:lstStyle/>
        <a:p>
          <a:endParaRPr lang="en-US"/>
        </a:p>
      </dgm:t>
    </dgm:pt>
    <dgm:pt modelId="{A8D40FD4-C945-432C-9F2C-7A559AEA7EEF}" type="pres">
      <dgm:prSet presAssocID="{8A1AA191-AAC3-4EE9-B438-0373DB8180B0}" presName="parentText" presStyleLbl="node1" presStyleIdx="0" presStyleCnt="5" custLinFactNeighborX="229" custLinFactNeighborY="-52242">
        <dgm:presLayoutVars>
          <dgm:chMax val="0"/>
          <dgm:bulletEnabled val="1"/>
        </dgm:presLayoutVars>
      </dgm:prSet>
      <dgm:spPr/>
      <dgm:t>
        <a:bodyPr/>
        <a:lstStyle/>
        <a:p>
          <a:endParaRPr lang="en-US"/>
        </a:p>
      </dgm:t>
    </dgm:pt>
    <dgm:pt modelId="{9D9A10E2-ACE4-4860-8031-B8099A0C5A90}" type="pres">
      <dgm:prSet presAssocID="{8A1AA191-AAC3-4EE9-B438-0373DB8180B0}" presName="childText" presStyleLbl="revTx" presStyleIdx="0" presStyleCnt="5" custLinFactNeighborX="229" custLinFactNeighborY="-15721">
        <dgm:presLayoutVars>
          <dgm:bulletEnabled val="1"/>
        </dgm:presLayoutVars>
      </dgm:prSet>
      <dgm:spPr/>
      <dgm:t>
        <a:bodyPr/>
        <a:lstStyle/>
        <a:p>
          <a:endParaRPr lang="en-US"/>
        </a:p>
      </dgm:t>
    </dgm:pt>
    <dgm:pt modelId="{F15C7073-AA91-43B1-9124-94828E1D3670}" type="pres">
      <dgm:prSet presAssocID="{9C18204B-810D-4F64-AA6E-B6D15216BF89}" presName="parentText" presStyleLbl="node1" presStyleIdx="1" presStyleCnt="5" custLinFactNeighborX="115" custLinFactNeighborY="-17078">
        <dgm:presLayoutVars>
          <dgm:chMax val="0"/>
          <dgm:bulletEnabled val="1"/>
        </dgm:presLayoutVars>
      </dgm:prSet>
      <dgm:spPr/>
      <dgm:t>
        <a:bodyPr/>
        <a:lstStyle/>
        <a:p>
          <a:endParaRPr lang="en-US"/>
        </a:p>
      </dgm:t>
    </dgm:pt>
    <dgm:pt modelId="{FC56FC6D-48BB-409D-A595-3043029B2169}" type="pres">
      <dgm:prSet presAssocID="{9C18204B-810D-4F64-AA6E-B6D15216BF89}" presName="childText" presStyleLbl="revTx" presStyleIdx="1" presStyleCnt="5">
        <dgm:presLayoutVars>
          <dgm:bulletEnabled val="1"/>
        </dgm:presLayoutVars>
      </dgm:prSet>
      <dgm:spPr/>
      <dgm:t>
        <a:bodyPr/>
        <a:lstStyle/>
        <a:p>
          <a:endParaRPr lang="en-US"/>
        </a:p>
      </dgm:t>
    </dgm:pt>
    <dgm:pt modelId="{961D392B-2192-4A6F-8709-2977E020CE6A}" type="pres">
      <dgm:prSet presAssocID="{9CC9E3FC-0670-4F20-83B1-6D5A85911204}" presName="parentText" presStyleLbl="node1" presStyleIdx="2" presStyleCnt="5" custLinFactNeighborY="2847">
        <dgm:presLayoutVars>
          <dgm:chMax val="0"/>
          <dgm:bulletEnabled val="1"/>
        </dgm:presLayoutVars>
      </dgm:prSet>
      <dgm:spPr/>
      <dgm:t>
        <a:bodyPr/>
        <a:lstStyle/>
        <a:p>
          <a:endParaRPr lang="en-US"/>
        </a:p>
      </dgm:t>
    </dgm:pt>
    <dgm:pt modelId="{6179AFBD-2ADC-405E-9835-AA8DA46C53DA}" type="pres">
      <dgm:prSet presAssocID="{9CC9E3FC-0670-4F20-83B1-6D5A85911204}" presName="childText" presStyleLbl="revTx" presStyleIdx="2" presStyleCnt="5" custLinFactNeighborY="9826">
        <dgm:presLayoutVars>
          <dgm:bulletEnabled val="1"/>
        </dgm:presLayoutVars>
      </dgm:prSet>
      <dgm:spPr/>
      <dgm:t>
        <a:bodyPr/>
        <a:lstStyle/>
        <a:p>
          <a:endParaRPr lang="en-US"/>
        </a:p>
      </dgm:t>
    </dgm:pt>
    <dgm:pt modelId="{DA800A3A-7494-454F-85ED-C1E8E98587A7}" type="pres">
      <dgm:prSet presAssocID="{EB50A0EA-7BC4-47BD-8B25-415ED85D4455}" presName="parentText" presStyleLbl="node1" presStyleIdx="3" presStyleCnt="5" custLinFactNeighborX="-115" custLinFactNeighborY="19923">
        <dgm:presLayoutVars>
          <dgm:chMax val="0"/>
          <dgm:bulletEnabled val="1"/>
        </dgm:presLayoutVars>
      </dgm:prSet>
      <dgm:spPr/>
      <dgm:t>
        <a:bodyPr/>
        <a:lstStyle/>
        <a:p>
          <a:endParaRPr lang="en-US"/>
        </a:p>
      </dgm:t>
    </dgm:pt>
    <dgm:pt modelId="{2FC0CDCD-C16D-4323-8AAF-EB0C0FAAA4ED}" type="pres">
      <dgm:prSet presAssocID="{EB50A0EA-7BC4-47BD-8B25-415ED85D4455}" presName="childText" presStyleLbl="revTx" presStyleIdx="3" presStyleCnt="5" custLinFactNeighborY="25547">
        <dgm:presLayoutVars>
          <dgm:bulletEnabled val="1"/>
        </dgm:presLayoutVars>
      </dgm:prSet>
      <dgm:spPr/>
      <dgm:t>
        <a:bodyPr/>
        <a:lstStyle/>
        <a:p>
          <a:endParaRPr lang="en-US"/>
        </a:p>
      </dgm:t>
    </dgm:pt>
    <dgm:pt modelId="{0656633B-2537-4593-A152-A93754289CAE}" type="pres">
      <dgm:prSet presAssocID="{737BD307-6DFC-40E2-A7B4-5368943DF134}" presName="parentText" presStyleLbl="node1" presStyleIdx="4" presStyleCnt="5" custLinFactNeighborX="115" custLinFactNeighborY="48386">
        <dgm:presLayoutVars>
          <dgm:chMax val="0"/>
          <dgm:bulletEnabled val="1"/>
        </dgm:presLayoutVars>
      </dgm:prSet>
      <dgm:spPr/>
      <dgm:t>
        <a:bodyPr/>
        <a:lstStyle/>
        <a:p>
          <a:endParaRPr lang="en-US"/>
        </a:p>
      </dgm:t>
    </dgm:pt>
    <dgm:pt modelId="{37055F9A-3166-49A8-BBCF-D82330DFC0B3}" type="pres">
      <dgm:prSet presAssocID="{737BD307-6DFC-40E2-A7B4-5368943DF134}" presName="childText" presStyleLbl="revTx" presStyleIdx="4" presStyleCnt="5" custLinFactNeighborX="115" custLinFactNeighborY="62885">
        <dgm:presLayoutVars>
          <dgm:bulletEnabled val="1"/>
        </dgm:presLayoutVars>
      </dgm:prSet>
      <dgm:spPr/>
      <dgm:t>
        <a:bodyPr/>
        <a:lstStyle/>
        <a:p>
          <a:endParaRPr lang="en-US"/>
        </a:p>
      </dgm:t>
    </dgm:pt>
  </dgm:ptLst>
  <dgm:cxnLst>
    <dgm:cxn modelId="{60F3341F-B1A3-4E95-9FD1-2BB52DF7C681}" type="presOf" srcId="{86307933-E292-4EC1-ACD2-83693FB00564}" destId="{9D9A10E2-ACE4-4860-8031-B8099A0C5A90}" srcOrd="0" destOrd="0" presId="urn:microsoft.com/office/officeart/2005/8/layout/vList2"/>
    <dgm:cxn modelId="{70717C60-4505-4899-A6FD-49AFCF761276}" srcId="{9CC9E3FC-0670-4F20-83B1-6D5A85911204}" destId="{5E85D96F-357B-450B-8AFB-AD68DC45897C}" srcOrd="0" destOrd="0" parTransId="{3A0F2419-9EA2-4088-B4E1-374FA57EC115}" sibTransId="{EAAB6B9F-9229-4832-8737-DA48A996A811}"/>
    <dgm:cxn modelId="{277BDFE7-6AB9-43C7-BEAE-A4CF83451BB4}" type="presOf" srcId="{EB50A0EA-7BC4-47BD-8B25-415ED85D4455}" destId="{DA800A3A-7494-454F-85ED-C1E8E98587A7}" srcOrd="0" destOrd="0" presId="urn:microsoft.com/office/officeart/2005/8/layout/vList2"/>
    <dgm:cxn modelId="{5A13A24D-2951-43CE-8086-CD6018C8CF5C}" type="presOf" srcId="{7E06064E-35CF-4BCA-96A6-D3DDDD25FBBC}" destId="{2FC0CDCD-C16D-4323-8AAF-EB0C0FAAA4ED}" srcOrd="0" destOrd="0" presId="urn:microsoft.com/office/officeart/2005/8/layout/vList2"/>
    <dgm:cxn modelId="{7097F368-CA0F-40F8-B66F-7DC485A65877}" srcId="{1C77C703-5414-4445-B759-509B6B961BA6}" destId="{EB50A0EA-7BC4-47BD-8B25-415ED85D4455}" srcOrd="3" destOrd="0" parTransId="{E8638981-F95F-46CC-A0D3-516F297E5300}" sibTransId="{111551DB-02A0-4082-8935-F2C6EB06CBF0}"/>
    <dgm:cxn modelId="{217D715A-2456-4699-A5F6-1AFF7B228F9A}" type="presOf" srcId="{9C18204B-810D-4F64-AA6E-B6D15216BF89}" destId="{F15C7073-AA91-43B1-9124-94828E1D3670}" srcOrd="0" destOrd="0" presId="urn:microsoft.com/office/officeart/2005/8/layout/vList2"/>
    <dgm:cxn modelId="{D0FB5B7F-0492-40E9-B5B4-B0945CFEDD3B}" srcId="{1C77C703-5414-4445-B759-509B6B961BA6}" destId="{9C18204B-810D-4F64-AA6E-B6D15216BF89}" srcOrd="1" destOrd="0" parTransId="{E592F7F7-2784-4999-A97B-924A915EC997}" sibTransId="{3E0E619D-75D7-4F38-96B7-6E2DF1DFCA61}"/>
    <dgm:cxn modelId="{B5E33A9D-BE7E-406D-9EAA-303395FF1C13}" type="presOf" srcId="{5E85D96F-357B-450B-8AFB-AD68DC45897C}" destId="{6179AFBD-2ADC-405E-9835-AA8DA46C53DA}" srcOrd="0" destOrd="0" presId="urn:microsoft.com/office/officeart/2005/8/layout/vList2"/>
    <dgm:cxn modelId="{688E9AF6-4967-415B-9C3F-BA355ED54B43}" srcId="{9C18204B-810D-4F64-AA6E-B6D15216BF89}" destId="{6C34D544-F3AA-47CA-92C2-E6174C9A9A25}" srcOrd="0" destOrd="0" parTransId="{B6562A8C-F973-4AAA-884E-CC0775597B1B}" sibTransId="{ABE71DB2-94DC-4B63-9140-1BDF8EB2CD14}"/>
    <dgm:cxn modelId="{622F4AA1-4404-4D2A-A299-94CFE5892A58}" srcId="{EB50A0EA-7BC4-47BD-8B25-415ED85D4455}" destId="{7E06064E-35CF-4BCA-96A6-D3DDDD25FBBC}" srcOrd="0" destOrd="0" parTransId="{8B7591A0-AF7C-4DDE-AAD0-79362210BCD7}" sibTransId="{A1A2D11C-5BF3-41F0-841A-901A039EC973}"/>
    <dgm:cxn modelId="{42C85D3F-0487-48B4-A762-68E6179E8087}" srcId="{1C77C703-5414-4445-B759-509B6B961BA6}" destId="{9CC9E3FC-0670-4F20-83B1-6D5A85911204}" srcOrd="2" destOrd="0" parTransId="{8B5B9129-CA72-4420-9C23-EA96CD240C90}" sibTransId="{4FCEF677-8722-4291-A590-8A2A251791FB}"/>
    <dgm:cxn modelId="{98792763-19B2-4E95-9AA2-13382047F3FC}" type="presOf" srcId="{1C77C703-5414-4445-B759-509B6B961BA6}" destId="{8052B256-FB8E-4C75-8706-561A6F0091A3}" srcOrd="0" destOrd="0" presId="urn:microsoft.com/office/officeart/2005/8/layout/vList2"/>
    <dgm:cxn modelId="{8B7DA439-A709-45A2-8B68-5BB0DA835068}" type="presOf" srcId="{737BD307-6DFC-40E2-A7B4-5368943DF134}" destId="{0656633B-2537-4593-A152-A93754289CAE}" srcOrd="0" destOrd="0" presId="urn:microsoft.com/office/officeart/2005/8/layout/vList2"/>
    <dgm:cxn modelId="{31266071-CAAE-48A8-A042-A34ABAF1B9B2}" srcId="{8A1AA191-AAC3-4EE9-B438-0373DB8180B0}" destId="{86307933-E292-4EC1-ACD2-83693FB00564}" srcOrd="0" destOrd="0" parTransId="{875BD32E-06D6-491B-A2A4-F779F99117BD}" sibTransId="{580AB7B4-3312-4E6D-BAC8-2FAE549E5E16}"/>
    <dgm:cxn modelId="{BAF0B53F-9A1D-48B0-9872-0BA053B34AB6}" type="presOf" srcId="{8A1AA191-AAC3-4EE9-B438-0373DB8180B0}" destId="{A8D40FD4-C945-432C-9F2C-7A559AEA7EEF}" srcOrd="0" destOrd="0" presId="urn:microsoft.com/office/officeart/2005/8/layout/vList2"/>
    <dgm:cxn modelId="{C1745073-0379-4B2F-B171-3DE7692BBC49}" srcId="{1C77C703-5414-4445-B759-509B6B961BA6}" destId="{737BD307-6DFC-40E2-A7B4-5368943DF134}" srcOrd="4" destOrd="0" parTransId="{CA0ADF78-BC0F-4B99-9262-3027E5774BAA}" sibTransId="{5B9E9B4A-8480-4A2B-A9C6-49D95ECDE30F}"/>
    <dgm:cxn modelId="{C1D0928A-BA33-40CD-9549-39ACFC520B75}" type="presOf" srcId="{D09C058F-5390-402D-B3EB-BB1CC53AEFE4}" destId="{37055F9A-3166-49A8-BBCF-D82330DFC0B3}" srcOrd="0" destOrd="0" presId="urn:microsoft.com/office/officeart/2005/8/layout/vList2"/>
    <dgm:cxn modelId="{A2CE8FC2-2709-4132-A0C4-01D1DD17B52E}" srcId="{737BD307-6DFC-40E2-A7B4-5368943DF134}" destId="{D09C058F-5390-402D-B3EB-BB1CC53AEFE4}" srcOrd="0" destOrd="0" parTransId="{18DABBF6-D04F-4642-BF68-91E7200874EB}" sibTransId="{BB009A16-32C9-49F5-B026-D9A0C4252104}"/>
    <dgm:cxn modelId="{2B7AE6E1-9EC7-49A4-B9EB-98015597C253}" type="presOf" srcId="{6C34D544-F3AA-47CA-92C2-E6174C9A9A25}" destId="{FC56FC6D-48BB-409D-A595-3043029B2169}" srcOrd="0" destOrd="0" presId="urn:microsoft.com/office/officeart/2005/8/layout/vList2"/>
    <dgm:cxn modelId="{32E840F1-3CCD-4BE7-AAC7-2F0045F13A73}" srcId="{1C77C703-5414-4445-B759-509B6B961BA6}" destId="{8A1AA191-AAC3-4EE9-B438-0373DB8180B0}" srcOrd="0" destOrd="0" parTransId="{F6DBFDF7-8131-4734-9F2E-F52DDF777372}" sibTransId="{3E321BDA-AEA9-4AB5-9BC4-C7BB9A80A441}"/>
    <dgm:cxn modelId="{0806DD32-A343-4A6A-81D1-BBEB7E8F5AFE}" type="presOf" srcId="{9CC9E3FC-0670-4F20-83B1-6D5A85911204}" destId="{961D392B-2192-4A6F-8709-2977E020CE6A}" srcOrd="0" destOrd="0" presId="urn:microsoft.com/office/officeart/2005/8/layout/vList2"/>
    <dgm:cxn modelId="{9113EBA0-51B7-4288-88FC-3157E78B37E3}" type="presParOf" srcId="{8052B256-FB8E-4C75-8706-561A6F0091A3}" destId="{A8D40FD4-C945-432C-9F2C-7A559AEA7EEF}" srcOrd="0" destOrd="0" presId="urn:microsoft.com/office/officeart/2005/8/layout/vList2"/>
    <dgm:cxn modelId="{452ABD95-7C98-48B6-BB27-E062D7153CD6}" type="presParOf" srcId="{8052B256-FB8E-4C75-8706-561A6F0091A3}" destId="{9D9A10E2-ACE4-4860-8031-B8099A0C5A90}" srcOrd="1" destOrd="0" presId="urn:microsoft.com/office/officeart/2005/8/layout/vList2"/>
    <dgm:cxn modelId="{214C25FE-6841-42BD-A258-260F8C23EDFE}" type="presParOf" srcId="{8052B256-FB8E-4C75-8706-561A6F0091A3}" destId="{F15C7073-AA91-43B1-9124-94828E1D3670}" srcOrd="2" destOrd="0" presId="urn:microsoft.com/office/officeart/2005/8/layout/vList2"/>
    <dgm:cxn modelId="{6C8A6488-41AC-4D6E-82B2-B5E6FA5B213B}" type="presParOf" srcId="{8052B256-FB8E-4C75-8706-561A6F0091A3}" destId="{FC56FC6D-48BB-409D-A595-3043029B2169}" srcOrd="3" destOrd="0" presId="urn:microsoft.com/office/officeart/2005/8/layout/vList2"/>
    <dgm:cxn modelId="{097EBCEE-D595-4712-B823-4BB4FB36E9FB}" type="presParOf" srcId="{8052B256-FB8E-4C75-8706-561A6F0091A3}" destId="{961D392B-2192-4A6F-8709-2977E020CE6A}" srcOrd="4" destOrd="0" presId="urn:microsoft.com/office/officeart/2005/8/layout/vList2"/>
    <dgm:cxn modelId="{7069E008-5A2A-49BB-AE41-41BDA7944884}" type="presParOf" srcId="{8052B256-FB8E-4C75-8706-561A6F0091A3}" destId="{6179AFBD-2ADC-405E-9835-AA8DA46C53DA}" srcOrd="5" destOrd="0" presId="urn:microsoft.com/office/officeart/2005/8/layout/vList2"/>
    <dgm:cxn modelId="{1419E5BB-F431-4C16-A93D-24B338056B60}" type="presParOf" srcId="{8052B256-FB8E-4C75-8706-561A6F0091A3}" destId="{DA800A3A-7494-454F-85ED-C1E8E98587A7}" srcOrd="6" destOrd="0" presId="urn:microsoft.com/office/officeart/2005/8/layout/vList2"/>
    <dgm:cxn modelId="{EF674469-33F4-460D-AF89-7630C25D5C42}" type="presParOf" srcId="{8052B256-FB8E-4C75-8706-561A6F0091A3}" destId="{2FC0CDCD-C16D-4323-8AAF-EB0C0FAAA4ED}" srcOrd="7" destOrd="0" presId="urn:microsoft.com/office/officeart/2005/8/layout/vList2"/>
    <dgm:cxn modelId="{993A3186-B5A9-48DE-BD2D-50CB5E3DBA30}" type="presParOf" srcId="{8052B256-FB8E-4C75-8706-561A6F0091A3}" destId="{0656633B-2537-4593-A152-A93754289CAE}" srcOrd="8" destOrd="0" presId="urn:microsoft.com/office/officeart/2005/8/layout/vList2"/>
    <dgm:cxn modelId="{60E1B6B2-CAF5-4D3A-9441-10D886DB481B}" type="presParOf" srcId="{8052B256-FB8E-4C75-8706-561A6F0091A3}" destId="{37055F9A-3166-49A8-BBCF-D82330DFC0B3}"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021344-8E51-4474-9F94-927F223939E1}">
      <dsp:nvSpPr>
        <dsp:cNvPr id="0" name=""/>
        <dsp:cNvSpPr/>
      </dsp:nvSpPr>
      <dsp:spPr>
        <a:xfrm>
          <a:off x="0" y="0"/>
          <a:ext cx="8229600" cy="730369"/>
        </a:xfrm>
        <a:prstGeom prst="roundRect">
          <a:avLst/>
        </a:prstGeom>
        <a:solidFill>
          <a:schemeClr val="accent1">
            <a:hueOff val="0"/>
            <a:satOff val="0"/>
            <a:lumOff val="0"/>
            <a:alphaOff val="0"/>
          </a:schemeClr>
        </a:solidFill>
        <a:ln w="19050" cap="rnd" cmpd="sng" algn="ctr">
          <a:solidFill>
            <a:schemeClr val="accent1">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dirty="0" smtClean="0"/>
            <a:t>High performance Java implementation</a:t>
          </a:r>
          <a:endParaRPr lang="en-US" sz="2100" kern="1200" dirty="0"/>
        </a:p>
      </dsp:txBody>
      <dsp:txXfrm>
        <a:off x="35654" y="35654"/>
        <a:ext cx="8158292" cy="659061"/>
      </dsp:txXfrm>
    </dsp:sp>
    <dsp:sp modelId="{4AA0B77E-5790-4844-8C99-E92D4AB7E1EC}">
      <dsp:nvSpPr>
        <dsp:cNvPr id="0" name=""/>
        <dsp:cNvSpPr/>
      </dsp:nvSpPr>
      <dsp:spPr>
        <a:xfrm>
          <a:off x="0" y="913601"/>
          <a:ext cx="8229600" cy="1605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smtClean="0"/>
            <a:t>Open sourced</a:t>
          </a:r>
          <a:endParaRPr lang="en-US" sz="1600" kern="1200" dirty="0"/>
        </a:p>
        <a:p>
          <a:pPr marL="171450" lvl="1" indent="-171450" algn="l" defTabSz="711200">
            <a:lnSpc>
              <a:spcPct val="90000"/>
            </a:lnSpc>
            <a:spcBef>
              <a:spcPct val="0"/>
            </a:spcBef>
            <a:spcAft>
              <a:spcPct val="20000"/>
            </a:spcAft>
            <a:buChar char="••"/>
          </a:pPr>
          <a:r>
            <a:rPr lang="en-US" sz="1600" kern="1200" dirty="0" smtClean="0"/>
            <a:t>Jan </a:t>
          </a:r>
          <a:r>
            <a:rPr lang="en-US" sz="1600" kern="1200" dirty="0" err="1" smtClean="0"/>
            <a:t>Kończak</a:t>
          </a:r>
          <a:r>
            <a:rPr lang="en-US" sz="1600" kern="1200" dirty="0" smtClean="0"/>
            <a:t> (PUT), </a:t>
          </a:r>
          <a:r>
            <a:rPr lang="en-US" sz="1600" kern="1200" dirty="0" err="1" smtClean="0"/>
            <a:t>Nuno</a:t>
          </a:r>
          <a:r>
            <a:rPr lang="en-US" sz="1600" kern="1200" dirty="0" smtClean="0"/>
            <a:t> Santos(EPFL), Tomasz </a:t>
          </a:r>
          <a:r>
            <a:rPr lang="en-US" sz="1600" kern="1200" dirty="0" err="1" smtClean="0"/>
            <a:t>Żurkowski</a:t>
          </a:r>
          <a:r>
            <a:rPr lang="en-US" sz="1600" kern="1200" dirty="0" smtClean="0"/>
            <a:t>(PUT), </a:t>
          </a:r>
          <a:r>
            <a:rPr lang="en-US" sz="1600" kern="1200" dirty="0" err="1" smtClean="0"/>
            <a:t>Paweł</a:t>
          </a:r>
          <a:r>
            <a:rPr lang="en-US" sz="1600" kern="1200" dirty="0" smtClean="0"/>
            <a:t> T. </a:t>
          </a:r>
          <a:r>
            <a:rPr lang="en-US" sz="1600" kern="1200" dirty="0" err="1" smtClean="0"/>
            <a:t>Wojciechowski</a:t>
          </a:r>
          <a:r>
            <a:rPr lang="en-US" sz="1600" kern="1200" dirty="0" smtClean="0"/>
            <a:t>(PUT), and André </a:t>
          </a:r>
          <a:r>
            <a:rPr lang="en-US" sz="1600" kern="1200" dirty="0" err="1" smtClean="0"/>
            <a:t>Schiper</a:t>
          </a:r>
          <a:r>
            <a:rPr lang="en-US" sz="1600" kern="1200" dirty="0" smtClean="0"/>
            <a:t>(EPFL)</a:t>
          </a:r>
          <a:endParaRPr lang="en-US" sz="1600" kern="1200" dirty="0"/>
        </a:p>
      </dsp:txBody>
      <dsp:txXfrm>
        <a:off x="0" y="913601"/>
        <a:ext cx="8229600" cy="1605285"/>
      </dsp:txXfrm>
    </dsp:sp>
    <dsp:sp modelId="{CCD01F97-EC62-4FDA-BAD2-E0EFC8CE7F10}">
      <dsp:nvSpPr>
        <dsp:cNvPr id="0" name=""/>
        <dsp:cNvSpPr/>
      </dsp:nvSpPr>
      <dsp:spPr>
        <a:xfrm>
          <a:off x="0" y="2043663"/>
          <a:ext cx="8229600" cy="838420"/>
        </a:xfrm>
        <a:prstGeom prst="roundRect">
          <a:avLst/>
        </a:prstGeom>
        <a:solidFill>
          <a:schemeClr val="accent1">
            <a:hueOff val="0"/>
            <a:satOff val="0"/>
            <a:lumOff val="0"/>
            <a:alphaOff val="0"/>
          </a:schemeClr>
        </a:solidFill>
        <a:ln w="19050" cap="rnd" cmpd="sng" algn="ctr">
          <a:solidFill>
            <a:schemeClr val="accent1">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dirty="0" smtClean="0"/>
            <a:t>Round robin view-based leader election</a:t>
          </a:r>
          <a:endParaRPr lang="en-US" sz="2100" kern="1200" dirty="0"/>
        </a:p>
      </dsp:txBody>
      <dsp:txXfrm>
        <a:off x="40928" y="2084591"/>
        <a:ext cx="8147744" cy="756564"/>
      </dsp:txXfrm>
    </dsp:sp>
    <dsp:sp modelId="{4BB9618E-51C5-4A05-A37A-9BB6998281A1}">
      <dsp:nvSpPr>
        <dsp:cNvPr id="0" name=""/>
        <dsp:cNvSpPr/>
      </dsp:nvSpPr>
      <dsp:spPr>
        <a:xfrm>
          <a:off x="0" y="2978174"/>
          <a:ext cx="8229600" cy="784020"/>
        </a:xfrm>
        <a:prstGeom prst="roundRect">
          <a:avLst/>
        </a:prstGeom>
        <a:solidFill>
          <a:schemeClr val="accent1">
            <a:hueOff val="0"/>
            <a:satOff val="0"/>
            <a:lumOff val="0"/>
            <a:alphaOff val="0"/>
          </a:schemeClr>
        </a:solidFill>
        <a:ln w="19050" cap="rnd" cmpd="sng" algn="ctr">
          <a:solidFill>
            <a:schemeClr val="accent1">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dirty="0" smtClean="0"/>
            <a:t>Every process plays every role (Proposer, Acceptor, Learner)</a:t>
          </a:r>
          <a:endParaRPr lang="en-US" sz="2100" kern="1200" dirty="0"/>
        </a:p>
      </dsp:txBody>
      <dsp:txXfrm>
        <a:off x="38273" y="3016447"/>
        <a:ext cx="8153054" cy="7074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76508D-6E14-4D02-8D86-5D95E47AA811}">
      <dsp:nvSpPr>
        <dsp:cNvPr id="0" name=""/>
        <dsp:cNvSpPr/>
      </dsp:nvSpPr>
      <dsp:spPr>
        <a:xfrm>
          <a:off x="0" y="209243"/>
          <a:ext cx="9118868" cy="1012744"/>
        </a:xfrm>
        <a:prstGeom prst="roundRect">
          <a:avLst/>
        </a:prstGeom>
        <a:solidFill>
          <a:schemeClr val="accent1">
            <a:hueOff val="0"/>
            <a:satOff val="0"/>
            <a:lumOff val="0"/>
            <a:alphaOff val="0"/>
          </a:schemeClr>
        </a:solidFill>
        <a:ln w="19050" cap="rnd" cmpd="sng" algn="ctr">
          <a:solidFill>
            <a:schemeClr val="accent1">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smtClean="0"/>
            <a:t>Open source relational database system</a:t>
          </a:r>
          <a:endParaRPr lang="en-US" sz="3200" kern="1200" dirty="0"/>
        </a:p>
      </dsp:txBody>
      <dsp:txXfrm>
        <a:off x="49438" y="258681"/>
        <a:ext cx="9019992" cy="913868"/>
      </dsp:txXfrm>
    </dsp:sp>
    <dsp:sp modelId="{8054B9D5-5860-448E-8AB5-529F807418A0}">
      <dsp:nvSpPr>
        <dsp:cNvPr id="0" name=""/>
        <dsp:cNvSpPr/>
      </dsp:nvSpPr>
      <dsp:spPr>
        <a:xfrm>
          <a:off x="0" y="1536812"/>
          <a:ext cx="9118868"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9524"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kern="1200" dirty="0" smtClean="0"/>
            <a:t>Runs on all major OS</a:t>
          </a:r>
          <a:endParaRPr lang="en-US" sz="2400" kern="1200" dirty="0"/>
        </a:p>
        <a:p>
          <a:pPr marL="228600" lvl="1" indent="-228600" algn="l" defTabSz="1066800">
            <a:lnSpc>
              <a:spcPct val="90000"/>
            </a:lnSpc>
            <a:spcBef>
              <a:spcPct val="0"/>
            </a:spcBef>
            <a:spcAft>
              <a:spcPct val="20000"/>
            </a:spcAft>
            <a:buChar char="••"/>
          </a:pPr>
          <a:r>
            <a:rPr lang="en-US" sz="2400" kern="1200" dirty="0" smtClean="0"/>
            <a:t>Active development for 15 years</a:t>
          </a:r>
          <a:endParaRPr lang="en-US" sz="2400" kern="1200" dirty="0"/>
        </a:p>
      </dsp:txBody>
      <dsp:txXfrm>
        <a:off x="0" y="1536812"/>
        <a:ext cx="9118868" cy="1076400"/>
      </dsp:txXfrm>
    </dsp:sp>
    <dsp:sp modelId="{249F7EF2-FEF7-46E5-A2C8-CAB7A85949C8}">
      <dsp:nvSpPr>
        <dsp:cNvPr id="0" name=""/>
        <dsp:cNvSpPr/>
      </dsp:nvSpPr>
      <dsp:spPr>
        <a:xfrm>
          <a:off x="0" y="2613212"/>
          <a:ext cx="9118868" cy="1432407"/>
        </a:xfrm>
        <a:prstGeom prst="roundRect">
          <a:avLst/>
        </a:prstGeom>
        <a:solidFill>
          <a:schemeClr val="accent1">
            <a:hueOff val="0"/>
            <a:satOff val="0"/>
            <a:lumOff val="0"/>
            <a:alphaOff val="0"/>
          </a:schemeClr>
        </a:solidFill>
        <a:ln w="19050" cap="rnd" cmpd="sng" algn="ctr">
          <a:solidFill>
            <a:schemeClr val="accent1">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smtClean="0"/>
            <a:t>Rich query language and high performant query optimizer</a:t>
          </a:r>
          <a:endParaRPr lang="en-US" sz="3200" kern="1200" dirty="0"/>
        </a:p>
      </dsp:txBody>
      <dsp:txXfrm>
        <a:off x="69924" y="2683136"/>
        <a:ext cx="8979020" cy="12925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D40FD4-C945-432C-9F2C-7A559AEA7EEF}">
      <dsp:nvSpPr>
        <dsp:cNvPr id="0" name=""/>
        <dsp:cNvSpPr/>
      </dsp:nvSpPr>
      <dsp:spPr>
        <a:xfrm>
          <a:off x="0" y="85724"/>
          <a:ext cx="8229600" cy="479700"/>
        </a:xfrm>
        <a:prstGeom prst="roundRect">
          <a:avLst/>
        </a:prstGeom>
        <a:solidFill>
          <a:schemeClr val="accent1">
            <a:hueOff val="0"/>
            <a:satOff val="0"/>
            <a:lumOff val="0"/>
            <a:alphaOff val="0"/>
          </a:schemeClr>
        </a:solidFill>
        <a:ln w="19050" cap="rnd" cmpd="sng" algn="ctr">
          <a:solidFill>
            <a:schemeClr val="accent1">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Initiation – instantiate new migration</a:t>
          </a:r>
          <a:endParaRPr lang="en-US" sz="2000" kern="1200" dirty="0"/>
        </a:p>
      </dsp:txBody>
      <dsp:txXfrm>
        <a:off x="23417" y="109141"/>
        <a:ext cx="8182766" cy="432866"/>
      </dsp:txXfrm>
    </dsp:sp>
    <dsp:sp modelId="{9D9A10E2-ACE4-4860-8031-B8099A0C5A90}">
      <dsp:nvSpPr>
        <dsp:cNvPr id="0" name=""/>
        <dsp:cNvSpPr/>
      </dsp:nvSpPr>
      <dsp:spPr>
        <a:xfrm>
          <a:off x="0" y="663036"/>
          <a:ext cx="8229600"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dirty="0" smtClean="0"/>
            <a:t>DB create new record</a:t>
          </a:r>
          <a:endParaRPr lang="en-US" sz="1600" kern="1200" dirty="0"/>
        </a:p>
      </dsp:txBody>
      <dsp:txXfrm>
        <a:off x="0" y="663036"/>
        <a:ext cx="8229600" cy="331200"/>
      </dsp:txXfrm>
    </dsp:sp>
    <dsp:sp modelId="{F15C7073-AA91-43B1-9124-94828E1D3670}">
      <dsp:nvSpPr>
        <dsp:cNvPr id="0" name=""/>
        <dsp:cNvSpPr/>
      </dsp:nvSpPr>
      <dsp:spPr>
        <a:xfrm>
          <a:off x="0" y="1013087"/>
          <a:ext cx="8229600" cy="479700"/>
        </a:xfrm>
        <a:prstGeom prst="roundRect">
          <a:avLst/>
        </a:prstGeom>
        <a:solidFill>
          <a:schemeClr val="accent1">
            <a:hueOff val="0"/>
            <a:satOff val="0"/>
            <a:lumOff val="0"/>
            <a:alphaOff val="0"/>
          </a:schemeClr>
        </a:solidFill>
        <a:ln w="19050" cap="rnd" cmpd="sng" algn="ctr">
          <a:solidFill>
            <a:schemeClr val="accent1">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err="1" smtClean="0"/>
            <a:t>Dir</a:t>
          </a:r>
          <a:r>
            <a:rPr lang="en-US" sz="2000" kern="1200" dirty="0" smtClean="0"/>
            <a:t> </a:t>
          </a:r>
          <a:r>
            <a:rPr lang="en-US" sz="2000" kern="1200" dirty="0" err="1" smtClean="0"/>
            <a:t>Acks</a:t>
          </a:r>
          <a:r>
            <a:rPr lang="en-US" sz="2000" kern="1200" dirty="0" smtClean="0"/>
            <a:t> – updating that directory has </a:t>
          </a:r>
          <a:r>
            <a:rPr lang="en-US" sz="2000" kern="1200" dirty="0" err="1" smtClean="0"/>
            <a:t>ACKed</a:t>
          </a:r>
          <a:r>
            <a:rPr lang="en-US" sz="2000" kern="1200" dirty="0" smtClean="0"/>
            <a:t> new data location</a:t>
          </a:r>
          <a:endParaRPr lang="en-US" sz="2000" kern="1200" dirty="0"/>
        </a:p>
      </dsp:txBody>
      <dsp:txXfrm>
        <a:off x="23417" y="1036504"/>
        <a:ext cx="8182766" cy="432866"/>
      </dsp:txXfrm>
    </dsp:sp>
    <dsp:sp modelId="{FC56FC6D-48BB-409D-A595-3043029B2169}">
      <dsp:nvSpPr>
        <dsp:cNvPr id="0" name=""/>
        <dsp:cNvSpPr/>
      </dsp:nvSpPr>
      <dsp:spPr>
        <a:xfrm>
          <a:off x="0" y="1549349"/>
          <a:ext cx="8229600"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dirty="0" smtClean="0"/>
            <a:t>DB update migration record</a:t>
          </a:r>
          <a:endParaRPr lang="en-US" sz="1600" kern="1200" dirty="0"/>
        </a:p>
      </dsp:txBody>
      <dsp:txXfrm>
        <a:off x="0" y="1549349"/>
        <a:ext cx="8229600" cy="331200"/>
      </dsp:txXfrm>
    </dsp:sp>
    <dsp:sp modelId="{961D392B-2192-4A6F-8709-2977E020CE6A}">
      <dsp:nvSpPr>
        <dsp:cNvPr id="0" name=""/>
        <dsp:cNvSpPr/>
      </dsp:nvSpPr>
      <dsp:spPr>
        <a:xfrm>
          <a:off x="0" y="1889979"/>
          <a:ext cx="8229600" cy="479700"/>
        </a:xfrm>
        <a:prstGeom prst="roundRect">
          <a:avLst/>
        </a:prstGeom>
        <a:solidFill>
          <a:schemeClr val="accent1">
            <a:hueOff val="0"/>
            <a:satOff val="0"/>
            <a:lumOff val="0"/>
            <a:alphaOff val="0"/>
          </a:schemeClr>
        </a:solidFill>
        <a:ln w="19050" cap="rnd" cmpd="sng" algn="ctr">
          <a:solidFill>
            <a:schemeClr val="accent1">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Update Timestamp – update migration started timestamp</a:t>
          </a:r>
          <a:endParaRPr lang="en-US" sz="2000" kern="1200" dirty="0"/>
        </a:p>
      </dsp:txBody>
      <dsp:txXfrm>
        <a:off x="23417" y="1913396"/>
        <a:ext cx="8182766" cy="432866"/>
      </dsp:txXfrm>
    </dsp:sp>
    <dsp:sp modelId="{6179AFBD-2ADC-405E-9835-AA8DA46C53DA}">
      <dsp:nvSpPr>
        <dsp:cNvPr id="0" name=""/>
        <dsp:cNvSpPr/>
      </dsp:nvSpPr>
      <dsp:spPr>
        <a:xfrm>
          <a:off x="0" y="2407385"/>
          <a:ext cx="8229600"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dirty="0" smtClean="0"/>
            <a:t>DB update migration record</a:t>
          </a:r>
          <a:endParaRPr lang="en-US" sz="1600" kern="1200" dirty="0"/>
        </a:p>
      </dsp:txBody>
      <dsp:txXfrm>
        <a:off x="0" y="2407385"/>
        <a:ext cx="8229600" cy="331200"/>
      </dsp:txXfrm>
    </dsp:sp>
    <dsp:sp modelId="{DA800A3A-7494-454F-85ED-C1E8E98587A7}">
      <dsp:nvSpPr>
        <dsp:cNvPr id="0" name=""/>
        <dsp:cNvSpPr/>
      </dsp:nvSpPr>
      <dsp:spPr>
        <a:xfrm>
          <a:off x="0" y="2757434"/>
          <a:ext cx="8229600" cy="479700"/>
        </a:xfrm>
        <a:prstGeom prst="roundRect">
          <a:avLst/>
        </a:prstGeom>
        <a:solidFill>
          <a:schemeClr val="accent1">
            <a:hueOff val="0"/>
            <a:satOff val="0"/>
            <a:lumOff val="0"/>
            <a:alphaOff val="0"/>
          </a:schemeClr>
        </a:solidFill>
        <a:ln w="19050" cap="rnd" cmpd="sng" algn="ctr">
          <a:solidFill>
            <a:schemeClr val="accent1">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err="1" smtClean="0"/>
            <a:t>Mig</a:t>
          </a:r>
          <a:r>
            <a:rPr lang="en-US" sz="2000" kern="1200" dirty="0" smtClean="0"/>
            <a:t> Agent </a:t>
          </a:r>
          <a:r>
            <a:rPr lang="en-US" sz="2000" kern="1200" dirty="0" err="1" smtClean="0"/>
            <a:t>Acks</a:t>
          </a:r>
          <a:r>
            <a:rPr lang="en-US" sz="2000" kern="1200" dirty="0" smtClean="0"/>
            <a:t> – migration agent ACK</a:t>
          </a:r>
          <a:endParaRPr lang="en-US" sz="2000" kern="1200" dirty="0"/>
        </a:p>
      </dsp:txBody>
      <dsp:txXfrm>
        <a:off x="23417" y="2780851"/>
        <a:ext cx="8182766" cy="432866"/>
      </dsp:txXfrm>
    </dsp:sp>
    <dsp:sp modelId="{2FC0CDCD-C16D-4323-8AAF-EB0C0FAAA4ED}">
      <dsp:nvSpPr>
        <dsp:cNvPr id="0" name=""/>
        <dsp:cNvSpPr/>
      </dsp:nvSpPr>
      <dsp:spPr>
        <a:xfrm>
          <a:off x="0" y="3293698"/>
          <a:ext cx="8229600"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dirty="0" smtClean="0"/>
            <a:t>DB lookup migration agent and update migration record</a:t>
          </a:r>
          <a:endParaRPr lang="en-US" sz="1600" kern="1200" dirty="0"/>
        </a:p>
      </dsp:txBody>
      <dsp:txXfrm>
        <a:off x="0" y="3293698"/>
        <a:ext cx="8229600" cy="331200"/>
      </dsp:txXfrm>
    </dsp:sp>
    <dsp:sp modelId="{0656633B-2537-4593-A152-A93754289CAE}">
      <dsp:nvSpPr>
        <dsp:cNvPr id="0" name=""/>
        <dsp:cNvSpPr/>
      </dsp:nvSpPr>
      <dsp:spPr>
        <a:xfrm>
          <a:off x="0" y="3662604"/>
          <a:ext cx="8229600" cy="479700"/>
        </a:xfrm>
        <a:prstGeom prst="roundRect">
          <a:avLst/>
        </a:prstGeom>
        <a:solidFill>
          <a:schemeClr val="accent1">
            <a:hueOff val="0"/>
            <a:satOff val="0"/>
            <a:lumOff val="0"/>
            <a:alphaOff val="0"/>
          </a:schemeClr>
        </a:solidFill>
        <a:ln w="19050" cap="rnd" cmpd="sng" algn="ctr">
          <a:solidFill>
            <a:schemeClr val="accent1">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Migration Complete – set </a:t>
          </a:r>
          <a:r>
            <a:rPr lang="en-US" sz="2000" kern="1200" dirty="0" err="1" smtClean="0"/>
            <a:t>boolean</a:t>
          </a:r>
          <a:r>
            <a:rPr lang="en-US" sz="2000" kern="1200" dirty="0" smtClean="0"/>
            <a:t> flag to true</a:t>
          </a:r>
          <a:endParaRPr lang="en-US" sz="2000" kern="1200" dirty="0"/>
        </a:p>
      </dsp:txBody>
      <dsp:txXfrm>
        <a:off x="23417" y="3686021"/>
        <a:ext cx="8182766" cy="432866"/>
      </dsp:txXfrm>
    </dsp:sp>
    <dsp:sp modelId="{37055F9A-3166-49A8-BBCF-D82330DFC0B3}">
      <dsp:nvSpPr>
        <dsp:cNvPr id="0" name=""/>
        <dsp:cNvSpPr/>
      </dsp:nvSpPr>
      <dsp:spPr>
        <a:xfrm>
          <a:off x="0" y="4240800"/>
          <a:ext cx="8229600"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dirty="0" smtClean="0"/>
            <a:t>DB update migration record</a:t>
          </a:r>
          <a:endParaRPr lang="en-US" sz="1600" kern="1200" dirty="0"/>
        </a:p>
      </dsp:txBody>
      <dsp:txXfrm>
        <a:off x="0" y="4240800"/>
        <a:ext cx="8229600" cy="3312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D4CE3A-9A20-46AA-9E20-D5B20B87F34C}" type="datetimeFigureOut">
              <a:rPr lang="en-US" smtClean="0"/>
              <a:t>9/15/15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459608-7B8E-4EA3-B233-415ECB3FED0D}" type="slidenum">
              <a:rPr lang="en-US" smtClean="0"/>
              <a:t>‹#›</a:t>
            </a:fld>
            <a:endParaRPr lang="en-US"/>
          </a:p>
        </p:txBody>
      </p:sp>
    </p:spTree>
    <p:extLst>
      <p:ext uri="{BB962C8B-B14F-4D97-AF65-F5344CB8AC3E}">
        <p14:creationId xmlns:p14="http://schemas.microsoft.com/office/powerpoint/2010/main" val="1739455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2459608-7B8E-4EA3-B233-415ECB3FED0D}" type="slidenum">
              <a:rPr lang="en-US" smtClean="0"/>
              <a:t>1</a:t>
            </a:fld>
            <a:endParaRPr lang="en-US"/>
          </a:p>
        </p:txBody>
      </p:sp>
    </p:spTree>
    <p:extLst>
      <p:ext uri="{BB962C8B-B14F-4D97-AF65-F5344CB8AC3E}">
        <p14:creationId xmlns:p14="http://schemas.microsoft.com/office/powerpoint/2010/main" val="11585676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p>
          <a:p>
            <a:pPr marL="228600" indent="-228600">
              <a:buAutoNum type="arabicParenR"/>
            </a:pPr>
            <a:r>
              <a:rPr lang="en-US" baseline="0" dirty="0" smtClean="0"/>
              <a:t>The split – 70 = 50ish + 20ish.</a:t>
            </a:r>
          </a:p>
          <a:p>
            <a:pPr marL="228600" indent="-228600">
              <a:buAutoNum type="arabicParenR"/>
            </a:pPr>
            <a:r>
              <a:rPr lang="en-US" baseline="0" dirty="0" smtClean="0"/>
              <a:t>Note variation in </a:t>
            </a:r>
            <a:r>
              <a:rPr lang="en-US" baseline="0" dirty="0" err="1" smtClean="0"/>
              <a:t>Paxos</a:t>
            </a:r>
            <a:r>
              <a:rPr lang="en-US" baseline="0" dirty="0" smtClean="0"/>
              <a:t> latencies due to queuing delay</a:t>
            </a:r>
          </a:p>
          <a:p>
            <a:pPr marL="228600" indent="-228600">
              <a:buAutoNum type="arabicParenR"/>
            </a:pPr>
            <a:r>
              <a:rPr lang="en-US" baseline="0" dirty="0" smtClean="0"/>
              <a:t>3</a:t>
            </a:r>
            <a:r>
              <a:rPr lang="en-US" baseline="30000" dirty="0" smtClean="0"/>
              <a:t>rd</a:t>
            </a:r>
            <a:r>
              <a:rPr lang="en-US" baseline="0" dirty="0" smtClean="0"/>
              <a:t> closest replica is East coast distance =&gt; </a:t>
            </a:r>
            <a:r>
              <a:rPr lang="en-US" baseline="0" dirty="0" err="1" smtClean="0"/>
              <a:t>Paxos</a:t>
            </a:r>
            <a:r>
              <a:rPr lang="en-US" baseline="0" dirty="0" smtClean="0"/>
              <a:t> should converge in 20ms (but </a:t>
            </a:r>
            <a:r>
              <a:rPr lang="en-US" baseline="0" dirty="0" err="1" smtClean="0"/>
              <a:t>Dummynet</a:t>
            </a:r>
            <a:r>
              <a:rPr lang="en-US" baseline="0" dirty="0" smtClean="0"/>
              <a:t> overhead)</a:t>
            </a:r>
          </a:p>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C161B59E-A863-41DD-8CA2-812EBEFB0AB4}" type="slidenum">
              <a:rPr lang="en-US" smtClean="0"/>
              <a:t>43</a:t>
            </a:fld>
            <a:endParaRPr lang="en-US"/>
          </a:p>
        </p:txBody>
      </p:sp>
    </p:spTree>
    <p:extLst>
      <p:ext uri="{BB962C8B-B14F-4D97-AF65-F5344CB8AC3E}">
        <p14:creationId xmlns:p14="http://schemas.microsoft.com/office/powerpoint/2010/main" val="2662926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Link delay – once again, 20ms </a:t>
            </a:r>
            <a:r>
              <a:rPr lang="en-US" dirty="0" err="1" smtClean="0"/>
              <a:t>dummynet</a:t>
            </a:r>
            <a:r>
              <a:rPr lang="en-US" dirty="0" smtClean="0"/>
              <a:t> overhead</a:t>
            </a:r>
            <a:endParaRPr lang="en-US" dirty="0"/>
          </a:p>
        </p:txBody>
      </p:sp>
      <p:sp>
        <p:nvSpPr>
          <p:cNvPr id="4" name="Slide Number Placeholder 3"/>
          <p:cNvSpPr>
            <a:spLocks noGrp="1"/>
          </p:cNvSpPr>
          <p:nvPr>
            <p:ph type="sldNum" sz="quarter" idx="10"/>
          </p:nvPr>
        </p:nvSpPr>
        <p:spPr/>
        <p:txBody>
          <a:bodyPr/>
          <a:lstStyle/>
          <a:p>
            <a:fld id="{C161B59E-A863-41DD-8CA2-812EBEFB0AB4}" type="slidenum">
              <a:rPr lang="en-US" smtClean="0"/>
              <a:t>44</a:t>
            </a:fld>
            <a:endParaRPr lang="en-US"/>
          </a:p>
        </p:txBody>
      </p:sp>
    </p:spTree>
    <p:extLst>
      <p:ext uri="{BB962C8B-B14F-4D97-AF65-F5344CB8AC3E}">
        <p14:creationId xmlns:p14="http://schemas.microsoft.com/office/powerpoint/2010/main" val="2113796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that in the thesis we vary the latency parameters and present other results:</a:t>
            </a:r>
          </a:p>
          <a:p>
            <a:r>
              <a:rPr lang="en-US" dirty="0" smtClean="0"/>
              <a:t>6ms, 60ms</a:t>
            </a:r>
          </a:p>
          <a:p>
            <a:r>
              <a:rPr lang="en-US" dirty="0" smtClean="0"/>
              <a:t>0ms, 60ms</a:t>
            </a:r>
          </a:p>
          <a:p>
            <a:r>
              <a:rPr lang="en-US" dirty="0" smtClean="0"/>
              <a:t>0ms, 0ms</a:t>
            </a:r>
          </a:p>
          <a:p>
            <a:r>
              <a:rPr lang="en-US" dirty="0" smtClean="0"/>
              <a:t>20ms, 60ms</a:t>
            </a:r>
          </a:p>
          <a:p>
            <a:r>
              <a:rPr lang="en-US" dirty="0" smtClean="0"/>
              <a:t>60ms, 120ms</a:t>
            </a:r>
          </a:p>
          <a:p>
            <a:r>
              <a:rPr lang="en-US" dirty="0" smtClean="0"/>
              <a:t>20ms,20ms</a:t>
            </a:r>
          </a:p>
          <a:p>
            <a:endParaRPr lang="en-US" dirty="0"/>
          </a:p>
        </p:txBody>
      </p:sp>
      <p:sp>
        <p:nvSpPr>
          <p:cNvPr id="4" name="Slide Number Placeholder 3"/>
          <p:cNvSpPr>
            <a:spLocks noGrp="1"/>
          </p:cNvSpPr>
          <p:nvPr>
            <p:ph type="sldNum" sz="quarter" idx="10"/>
          </p:nvPr>
        </p:nvSpPr>
        <p:spPr/>
        <p:txBody>
          <a:bodyPr/>
          <a:lstStyle/>
          <a:p>
            <a:fld id="{C161B59E-A863-41DD-8CA2-812EBEFB0AB4}" type="slidenum">
              <a:rPr lang="en-US" smtClean="0"/>
              <a:t>45</a:t>
            </a:fld>
            <a:endParaRPr lang="en-US"/>
          </a:p>
        </p:txBody>
      </p:sp>
    </p:spTree>
    <p:extLst>
      <p:ext uri="{BB962C8B-B14F-4D97-AF65-F5344CB8AC3E}">
        <p14:creationId xmlns:p14="http://schemas.microsoft.com/office/powerpoint/2010/main" val="30250825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Server end to end </a:t>
            </a:r>
            <a:r>
              <a:rPr lang="en-US" dirty="0" smtClean="0"/>
              <a:t>latencies from </a:t>
            </a:r>
            <a:r>
              <a:rPr lang="en-US" dirty="0" err="1" smtClean="0"/>
              <a:t>enqueued</a:t>
            </a:r>
            <a:r>
              <a:rPr lang="en-US" baseline="0" dirty="0" smtClean="0"/>
              <a:t> to decided should be ~1RTT, so only a few milliseconds. (code + </a:t>
            </a:r>
            <a:r>
              <a:rPr lang="en-US" baseline="0" dirty="0" err="1" smtClean="0"/>
              <a:t>queueing</a:t>
            </a:r>
            <a:r>
              <a:rPr lang="en-US" baseline="0" dirty="0" smtClean="0"/>
              <a:t>)</a:t>
            </a:r>
          </a:p>
          <a:p>
            <a:r>
              <a:rPr lang="en-US" baseline="0" dirty="0" smtClean="0"/>
              <a:t>Client end to end dominated by service time. (state machine code + DB access)</a:t>
            </a:r>
          </a:p>
          <a:p>
            <a:endParaRPr lang="en-US" baseline="0" dirty="0" smtClean="0"/>
          </a:p>
          <a:p>
            <a:r>
              <a:rPr lang="en-US" baseline="0" dirty="0" smtClean="0"/>
              <a:t>Non-Uniform, why?</a:t>
            </a:r>
          </a:p>
          <a:p>
            <a:pPr lvl="0"/>
            <a:r>
              <a:rPr lang="en-US" sz="1200" kern="1200" dirty="0" smtClean="0">
                <a:solidFill>
                  <a:schemeClr val="tx1"/>
                </a:solidFill>
                <a:effectLst/>
                <a:latin typeface="+mn-lt"/>
                <a:ea typeface="+mn-ea"/>
                <a:cs typeface="+mn-cs"/>
              </a:rPr>
              <a:t>Migration Initiator and Migration Agent processes run on different machines from the leader process, and will hence experience link delays.</a:t>
            </a:r>
          </a:p>
          <a:p>
            <a:pPr lvl="0"/>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Paxos</a:t>
            </a:r>
            <a:r>
              <a:rPr lang="en-US" sz="1200" kern="1200" dirty="0" smtClean="0">
                <a:solidFill>
                  <a:schemeClr val="tx1"/>
                </a:solidFill>
                <a:effectLst/>
                <a:latin typeface="+mn-lt"/>
                <a:ea typeface="+mn-ea"/>
                <a:cs typeface="+mn-cs"/>
              </a:rPr>
              <a:t> client for the other rounds is the Protocol process which is running co-hosted with the leader replica, and will only experience inter-process communication delay.</a:t>
            </a:r>
          </a:p>
          <a:p>
            <a:endParaRPr lang="en-US" dirty="0"/>
          </a:p>
        </p:txBody>
      </p:sp>
      <p:sp>
        <p:nvSpPr>
          <p:cNvPr id="4" name="Slide Number Placeholder 3"/>
          <p:cNvSpPr>
            <a:spLocks noGrp="1"/>
          </p:cNvSpPr>
          <p:nvPr>
            <p:ph type="sldNum" sz="quarter" idx="10"/>
          </p:nvPr>
        </p:nvSpPr>
        <p:spPr/>
        <p:txBody>
          <a:bodyPr/>
          <a:lstStyle/>
          <a:p>
            <a:fld id="{C161B59E-A863-41DD-8CA2-812EBEFB0AB4}" type="slidenum">
              <a:rPr lang="en-US" smtClean="0"/>
              <a:t>46</a:t>
            </a:fld>
            <a:endParaRPr lang="en-US"/>
          </a:p>
        </p:txBody>
      </p:sp>
    </p:spTree>
    <p:extLst>
      <p:ext uri="{BB962C8B-B14F-4D97-AF65-F5344CB8AC3E}">
        <p14:creationId xmlns:p14="http://schemas.microsoft.com/office/powerpoint/2010/main" val="1772606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Expected to be very similar to no</a:t>
            </a:r>
            <a:r>
              <a:rPr lang="en-US" baseline="0" dirty="0" smtClean="0"/>
              <a:t> </a:t>
            </a:r>
            <a:r>
              <a:rPr lang="en-US" baseline="0" dirty="0" err="1" smtClean="0"/>
              <a:t>DummyNet</a:t>
            </a:r>
            <a:r>
              <a:rPr lang="en-US" baseline="0" dirty="0" smtClean="0"/>
              <a:t> but large deviation!</a:t>
            </a:r>
          </a:p>
          <a:p>
            <a:r>
              <a:rPr lang="en-US" baseline="0" dirty="0" smtClean="0"/>
              <a:t>Attribute deviation to introduction of </a:t>
            </a:r>
            <a:r>
              <a:rPr lang="en-US" baseline="0" dirty="0" err="1" smtClean="0"/>
              <a:t>DummyNet</a:t>
            </a:r>
            <a:r>
              <a:rPr lang="en-US" baseline="0" dirty="0" smtClean="0"/>
              <a:t>. Flat 20ms increase across the board for some reason.</a:t>
            </a:r>
          </a:p>
          <a:p>
            <a:r>
              <a:rPr lang="en-US" baseline="0" dirty="0" smtClean="0"/>
              <a:t>Apart from that </a:t>
            </a:r>
            <a:r>
              <a:rPr lang="en-US" baseline="0" dirty="0" err="1" smtClean="0"/>
              <a:t>DummyNet</a:t>
            </a:r>
            <a:r>
              <a:rPr lang="en-US" baseline="0" dirty="0" smtClean="0"/>
              <a:t> is very imprecise at lower delays – 0ms is emulated as 4-6ms.</a:t>
            </a:r>
          </a:p>
          <a:p>
            <a:endParaRPr lang="en-US" baseline="0" dirty="0" smtClean="0"/>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C161B59E-A863-41DD-8CA2-812EBEFB0AB4}" type="slidenum">
              <a:rPr lang="en-US" smtClean="0"/>
              <a:t>47</a:t>
            </a:fld>
            <a:endParaRPr lang="en-US"/>
          </a:p>
        </p:txBody>
      </p:sp>
    </p:spTree>
    <p:extLst>
      <p:ext uri="{BB962C8B-B14F-4D97-AF65-F5344CB8AC3E}">
        <p14:creationId xmlns:p14="http://schemas.microsoft.com/office/powerpoint/2010/main" val="16499196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if Brewster</a:t>
            </a:r>
            <a:r>
              <a:rPr lang="en-US" baseline="0" dirty="0" smtClean="0"/>
              <a:t> is there and makes a sad </a:t>
            </a:r>
            <a:r>
              <a:rPr lang="en-US" baseline="0" dirty="0" err="1" smtClean="0"/>
              <a:t>lolcat</a:t>
            </a:r>
            <a:r>
              <a:rPr lang="en-US" baseline="0" dirty="0" smtClean="0"/>
              <a:t> face at you for poking fun at him? </a:t>
            </a:r>
            <a:r>
              <a:rPr lang="en-US" baseline="0" dirty="0" smtClean="0">
                <a:sym typeface="Wingdings"/>
              </a:rPr>
              <a:t></a:t>
            </a:r>
          </a:p>
          <a:p>
            <a:r>
              <a:rPr lang="en-US" baseline="0" dirty="0" smtClean="0">
                <a:sym typeface="Wingdings"/>
              </a:rPr>
              <a:t>Yeah, I </a:t>
            </a:r>
            <a:r>
              <a:rPr lang="en-US" baseline="0" dirty="0" err="1" smtClean="0">
                <a:sym typeface="Wingdings"/>
              </a:rPr>
              <a:t>dunno</a:t>
            </a:r>
            <a:r>
              <a:rPr lang="en-US" baseline="0" dirty="0" smtClean="0">
                <a:sym typeface="Wingdings"/>
              </a:rPr>
              <a:t> then! :’( Can you make him </a:t>
            </a:r>
            <a:r>
              <a:rPr lang="en-US" baseline="0" dirty="0" err="1" smtClean="0">
                <a:sym typeface="Wingdings"/>
              </a:rPr>
              <a:t>happies</a:t>
            </a:r>
            <a:r>
              <a:rPr lang="en-US" baseline="0" dirty="0" smtClean="0">
                <a:sym typeface="Wingdings"/>
              </a:rPr>
              <a:t>?</a:t>
            </a:r>
          </a:p>
          <a:p>
            <a:r>
              <a:rPr lang="en-US" baseline="0" dirty="0" smtClean="0">
                <a:sym typeface="Wingdings"/>
              </a:rPr>
              <a:t>Like act like a </a:t>
            </a:r>
            <a:r>
              <a:rPr lang="en-US" baseline="0" dirty="0" err="1" smtClean="0">
                <a:sym typeface="Wingdings"/>
              </a:rPr>
              <a:t>ket</a:t>
            </a:r>
            <a:r>
              <a:rPr lang="en-US" baseline="0" dirty="0" smtClean="0">
                <a:sym typeface="Wingdings"/>
              </a:rPr>
              <a:t> and then rub your </a:t>
            </a:r>
            <a:r>
              <a:rPr lang="en-US" baseline="0" dirty="0" err="1" smtClean="0">
                <a:sym typeface="Wingdings"/>
              </a:rPr>
              <a:t>hed</a:t>
            </a:r>
            <a:r>
              <a:rPr lang="en-US" baseline="0" dirty="0" smtClean="0">
                <a:sym typeface="Wingdings"/>
              </a:rPr>
              <a:t> against him and stuff</a:t>
            </a:r>
          </a:p>
          <a:p>
            <a:r>
              <a:rPr lang="en-US" baseline="0" dirty="0" smtClean="0">
                <a:sym typeface="Wingdings"/>
              </a:rPr>
              <a:t>……</a:t>
            </a:r>
            <a:r>
              <a:rPr lang="en-US" baseline="0" dirty="0" err="1" smtClean="0">
                <a:sym typeface="Wingdings"/>
              </a:rPr>
              <a:t>Imean</a:t>
            </a:r>
            <a:r>
              <a:rPr lang="en-US" baseline="0" dirty="0" smtClean="0">
                <a:sym typeface="Wingdings"/>
              </a:rPr>
              <a:t>…. </a:t>
            </a:r>
            <a:r>
              <a:rPr lang="en-US" baseline="0" dirty="0" err="1" smtClean="0">
                <a:sym typeface="Wingdings"/>
              </a:rPr>
              <a:t>Icoullldddd</a:t>
            </a:r>
            <a:r>
              <a:rPr lang="en-US" baseline="0" dirty="0" smtClean="0">
                <a:sym typeface="Wingdings"/>
              </a:rPr>
              <a:t> but it would be slightly awkward. Slightly. </a:t>
            </a:r>
          </a:p>
          <a:p>
            <a:endParaRPr lang="en-US" baseline="0" dirty="0" smtClean="0">
              <a:sym typeface="Wingdings"/>
            </a:endParaRPr>
          </a:p>
          <a:p>
            <a:r>
              <a:rPr lang="en-US" baseline="0" dirty="0" smtClean="0">
                <a:sym typeface="Wingdings"/>
              </a:rPr>
              <a:t>But you’re a </a:t>
            </a:r>
            <a:r>
              <a:rPr lang="en-US" baseline="0" dirty="0" err="1" smtClean="0">
                <a:sym typeface="Wingdings"/>
              </a:rPr>
              <a:t>ket</a:t>
            </a:r>
            <a:r>
              <a:rPr lang="en-US" baseline="0" dirty="0" smtClean="0">
                <a:sym typeface="Wingdings"/>
              </a:rPr>
              <a:t>. You don’t care about awkward </a:t>
            </a:r>
            <a:r>
              <a:rPr lang="en-US" baseline="0" dirty="0" err="1" smtClean="0">
                <a:sym typeface="Wingdings"/>
              </a:rPr>
              <a:t>shiz</a:t>
            </a:r>
            <a:r>
              <a:rPr lang="en-US" baseline="0" dirty="0" smtClean="0">
                <a:sym typeface="Wingdings"/>
              </a:rPr>
              <a:t>.</a:t>
            </a:r>
          </a:p>
          <a:p>
            <a:r>
              <a:rPr lang="en-US" baseline="0" dirty="0" smtClean="0">
                <a:sym typeface="Wingdings"/>
              </a:rPr>
              <a:t>But </a:t>
            </a:r>
            <a:r>
              <a:rPr lang="en-US" baseline="0" dirty="0" err="1" smtClean="0">
                <a:sym typeface="Wingdings"/>
              </a:rPr>
              <a:t>kets</a:t>
            </a:r>
            <a:r>
              <a:rPr lang="en-US" baseline="0" dirty="0" smtClean="0">
                <a:sym typeface="Wingdings"/>
              </a:rPr>
              <a:t> adopt people as their pets. They don’t give no </a:t>
            </a:r>
            <a:r>
              <a:rPr lang="en-US" baseline="0" dirty="0" err="1" smtClean="0">
                <a:sym typeface="Wingdings"/>
              </a:rPr>
              <a:t>shiz</a:t>
            </a:r>
            <a:r>
              <a:rPr lang="en-US" baseline="0" dirty="0" smtClean="0">
                <a:sym typeface="Wingdings"/>
              </a:rPr>
              <a:t> about any people other than their own pets. Unless you’re Lee. But Lee’s a </a:t>
            </a:r>
            <a:r>
              <a:rPr lang="en-US" baseline="0" dirty="0" err="1" smtClean="0">
                <a:sym typeface="Wingdings"/>
              </a:rPr>
              <a:t>dawg</a:t>
            </a:r>
            <a:r>
              <a:rPr lang="en-US" baseline="0" dirty="0" smtClean="0">
                <a:sym typeface="Wingdings"/>
              </a:rPr>
              <a:t>, so. </a:t>
            </a:r>
          </a:p>
          <a:p>
            <a:r>
              <a:rPr lang="en-US" baseline="0" dirty="0" smtClean="0">
                <a:sym typeface="Wingdings"/>
              </a:rPr>
              <a:t>HEY. HE HAS IMPREGNATED A GOOD MANY FELINES K?</a:t>
            </a:r>
          </a:p>
          <a:p>
            <a:r>
              <a:rPr lang="en-US" baseline="0" dirty="0" smtClean="0">
                <a:sym typeface="Wingdings"/>
              </a:rPr>
              <a:t>So he’s a fabulous </a:t>
            </a:r>
            <a:r>
              <a:rPr lang="en-US" baseline="0" dirty="0" err="1" smtClean="0">
                <a:sym typeface="Wingdings"/>
              </a:rPr>
              <a:t>ket</a:t>
            </a:r>
            <a:r>
              <a:rPr lang="en-US" baseline="0" dirty="0" smtClean="0">
                <a:sym typeface="Wingdings"/>
              </a:rPr>
              <a:t> to other </a:t>
            </a:r>
            <a:r>
              <a:rPr lang="en-US" baseline="0" dirty="0" err="1" smtClean="0">
                <a:sym typeface="Wingdings"/>
              </a:rPr>
              <a:t>kets</a:t>
            </a:r>
            <a:r>
              <a:rPr lang="en-US" baseline="0" dirty="0" smtClean="0">
                <a:sym typeface="Wingdings"/>
              </a:rPr>
              <a:t> with a bad cat personality, but to </a:t>
            </a:r>
            <a:r>
              <a:rPr lang="en-US" baseline="0" dirty="0" err="1" smtClean="0">
                <a:sym typeface="Wingdings"/>
              </a:rPr>
              <a:t>hoomins</a:t>
            </a:r>
            <a:r>
              <a:rPr lang="en-US" baseline="0" dirty="0" smtClean="0">
                <a:sym typeface="Wingdings"/>
              </a:rPr>
              <a:t> he’s a puppy.</a:t>
            </a:r>
          </a:p>
          <a:p>
            <a:endParaRPr lang="en-US" baseline="0" dirty="0" smtClean="0">
              <a:sym typeface="Wingdings"/>
            </a:endParaRPr>
          </a:p>
          <a:p>
            <a:r>
              <a:rPr lang="en-US" baseline="0" dirty="0" smtClean="0">
                <a:sym typeface="Wingdings"/>
              </a:rPr>
              <a:t>SO YOUR POINT IS: not your </a:t>
            </a:r>
            <a:r>
              <a:rPr lang="en-US" baseline="0" dirty="0" err="1" smtClean="0">
                <a:sym typeface="Wingdings"/>
              </a:rPr>
              <a:t>hoomin</a:t>
            </a:r>
            <a:r>
              <a:rPr lang="en-US" baseline="0" dirty="0" smtClean="0">
                <a:sym typeface="Wingdings"/>
              </a:rPr>
              <a:t>, will not </a:t>
            </a:r>
            <a:r>
              <a:rPr lang="en-US" baseline="0" dirty="0" err="1" smtClean="0">
                <a:sym typeface="Wingdings"/>
              </a:rPr>
              <a:t>kare</a:t>
            </a:r>
            <a:r>
              <a:rPr lang="en-US" baseline="0" dirty="0" smtClean="0">
                <a:sym typeface="Wingdings"/>
              </a:rPr>
              <a:t>?</a:t>
            </a:r>
          </a:p>
          <a:p>
            <a:r>
              <a:rPr lang="en-US" baseline="0" dirty="0" err="1" smtClean="0">
                <a:sym typeface="Wingdings"/>
              </a:rPr>
              <a:t>Mhmmmmmmmmmmmmmmmmmmmm</a:t>
            </a:r>
            <a:r>
              <a:rPr lang="en-US" baseline="0" dirty="0" smtClean="0">
                <a:sym typeface="Wingdings"/>
              </a:rPr>
              <a:t>.</a:t>
            </a:r>
          </a:p>
          <a:p>
            <a:r>
              <a:rPr lang="en-US" baseline="0" dirty="0" smtClean="0">
                <a:sym typeface="Wingdings"/>
              </a:rPr>
              <a:t>Am I your </a:t>
            </a:r>
            <a:r>
              <a:rPr lang="en-US" baseline="0" dirty="0" err="1" smtClean="0">
                <a:sym typeface="Wingdings"/>
              </a:rPr>
              <a:t>hoomin</a:t>
            </a:r>
            <a:r>
              <a:rPr lang="en-US" baseline="0" dirty="0" smtClean="0">
                <a:sym typeface="Wingdings"/>
              </a:rPr>
              <a:t> enough for you to </a:t>
            </a:r>
            <a:r>
              <a:rPr lang="en-US" baseline="0" dirty="0" err="1" smtClean="0">
                <a:sym typeface="Wingdings"/>
              </a:rPr>
              <a:t>kare</a:t>
            </a:r>
            <a:r>
              <a:rPr lang="en-US" baseline="0" dirty="0" smtClean="0">
                <a:sym typeface="Wingdings"/>
              </a:rPr>
              <a:t> about me </a:t>
            </a:r>
            <a:r>
              <a:rPr lang="en-US" baseline="0" dirty="0" err="1" smtClean="0">
                <a:sym typeface="Wingdings"/>
              </a:rPr>
              <a:t>karing</a:t>
            </a:r>
            <a:r>
              <a:rPr lang="en-US" baseline="0" dirty="0" smtClean="0">
                <a:sym typeface="Wingdings"/>
              </a:rPr>
              <a:t> about him?</a:t>
            </a:r>
          </a:p>
          <a:p>
            <a:r>
              <a:rPr lang="en-US" baseline="0" dirty="0" smtClean="0">
                <a:sym typeface="Wingdings"/>
              </a:rPr>
              <a:t>…………does not compute. </a:t>
            </a:r>
            <a:r>
              <a:rPr lang="en-US" baseline="0" dirty="0" err="1" smtClean="0">
                <a:sym typeface="Wingdings"/>
              </a:rPr>
              <a:t>Pls</a:t>
            </a:r>
            <a:r>
              <a:rPr lang="en-US" baseline="0" dirty="0" smtClean="0">
                <a:sym typeface="Wingdings"/>
              </a:rPr>
              <a:t> try again later. ERROR 404.</a:t>
            </a:r>
          </a:p>
          <a:p>
            <a:endParaRPr lang="en-US" baseline="0" dirty="0" smtClean="0">
              <a:sym typeface="Wingdings"/>
            </a:endParaRPr>
          </a:p>
          <a:p>
            <a:r>
              <a:rPr lang="en-US" baseline="0" dirty="0" smtClean="0">
                <a:sym typeface="Wingdings"/>
              </a:rPr>
              <a:t>KHAI</a:t>
            </a:r>
          </a:p>
          <a:p>
            <a:r>
              <a:rPr lang="en-US" baseline="0" dirty="0" smtClean="0">
                <a:sym typeface="Wingdings"/>
              </a:rPr>
              <a:t>  PLIS MAKE HAPPY</a:t>
            </a:r>
          </a:p>
          <a:p>
            <a:r>
              <a:rPr lang="en-US" baseline="0" dirty="0" smtClean="0">
                <a:sym typeface="Wingdings"/>
              </a:rPr>
              <a:t>    NID MANY PLS.</a:t>
            </a:r>
          </a:p>
          <a:p>
            <a:r>
              <a:rPr lang="en-US" baseline="0" dirty="0" smtClean="0">
                <a:sym typeface="Wingdings"/>
              </a:rPr>
              <a:t>  OOPS</a:t>
            </a:r>
          </a:p>
          <a:p>
            <a:r>
              <a:rPr lang="en-US" baseline="0" dirty="0" smtClean="0">
                <a:sym typeface="Wingdings"/>
              </a:rPr>
              <a:t>    GOTO PLIS.</a:t>
            </a:r>
          </a:p>
          <a:p>
            <a:r>
              <a:rPr lang="en-US" baseline="0" dirty="0" smtClean="0">
                <a:sym typeface="Wingdings"/>
              </a:rPr>
              <a:t>KTHXBAI.</a:t>
            </a:r>
          </a:p>
          <a:p>
            <a:endParaRPr lang="en-US" baseline="0" dirty="0" smtClean="0">
              <a:sym typeface="Wingdings"/>
            </a:endParaRPr>
          </a:p>
          <a:p>
            <a:r>
              <a:rPr lang="en-US" baseline="0" dirty="0" smtClean="0">
                <a:sym typeface="Wingdings"/>
              </a:rPr>
              <a:t>+1 </a:t>
            </a:r>
            <a:r>
              <a:rPr lang="en-US" baseline="0" dirty="0" err="1" smtClean="0">
                <a:sym typeface="Wingdings"/>
              </a:rPr>
              <a:t>sri</a:t>
            </a:r>
            <a:endParaRPr lang="en-US" baseline="0" dirty="0" smtClean="0">
              <a:sym typeface="Wingdings"/>
            </a:endParaRPr>
          </a:p>
          <a:p>
            <a:r>
              <a:rPr lang="en-US" baseline="0" dirty="0" smtClean="0">
                <a:sym typeface="Wingdings"/>
              </a:rPr>
              <a:t>Did you guys perform at the open </a:t>
            </a:r>
            <a:r>
              <a:rPr lang="en-US" baseline="0" dirty="0" err="1" smtClean="0">
                <a:sym typeface="Wingdings"/>
              </a:rPr>
              <a:t>mic</a:t>
            </a:r>
            <a:r>
              <a:rPr lang="en-US" baseline="0" dirty="0" smtClean="0">
                <a:sym typeface="Wingdings"/>
              </a:rPr>
              <a:t> thing later?</a:t>
            </a:r>
          </a:p>
          <a:p>
            <a:r>
              <a:rPr lang="en-US" baseline="0" dirty="0" smtClean="0">
                <a:sym typeface="Wingdings"/>
              </a:rPr>
              <a:t>The I had me a girl song? Yes, it was recorded &amp; I can bookmark it on your comp later if wanted :) </a:t>
            </a:r>
          </a:p>
          <a:p>
            <a:r>
              <a:rPr lang="en-US" baseline="0" dirty="0" smtClean="0">
                <a:sym typeface="Wingdings"/>
              </a:rPr>
              <a:t>Cosmos was actually closed earlier this month unfortunately.  lack of funding</a:t>
            </a:r>
          </a:p>
          <a:p>
            <a:endParaRPr lang="en-US" baseline="0" dirty="0" smtClean="0">
              <a:sym typeface="Wingdings"/>
            </a:endParaRPr>
          </a:p>
          <a:p>
            <a:r>
              <a:rPr lang="en-US" baseline="0" dirty="0" err="1" smtClean="0">
                <a:sym typeface="Wingdings"/>
              </a:rPr>
              <a:t>Ohnuuuu</a:t>
            </a:r>
            <a:r>
              <a:rPr lang="en-US" baseline="0" dirty="0" smtClean="0">
                <a:sym typeface="Wingdings"/>
              </a:rPr>
              <a:t>. Oh, did you upload it to </a:t>
            </a:r>
            <a:r>
              <a:rPr lang="en-US" baseline="0" dirty="0" err="1" smtClean="0">
                <a:sym typeface="Wingdings"/>
              </a:rPr>
              <a:t>Youtube</a:t>
            </a:r>
            <a:r>
              <a:rPr lang="en-US" baseline="0" dirty="0" smtClean="0">
                <a:sym typeface="Wingdings"/>
              </a:rPr>
              <a:t>?</a:t>
            </a:r>
          </a:p>
          <a:p>
            <a:endParaRPr lang="en-US" baseline="0" dirty="0" smtClean="0">
              <a:sym typeface="Wingdings"/>
            </a:endParaRPr>
          </a:p>
          <a:p>
            <a:r>
              <a:rPr lang="en-US" baseline="0" dirty="0" err="1" smtClean="0">
                <a:sym typeface="Wingdings"/>
              </a:rPr>
              <a:t>Mr</a:t>
            </a:r>
            <a:r>
              <a:rPr lang="en-US" baseline="0" dirty="0" smtClean="0">
                <a:sym typeface="Wingdings"/>
              </a:rPr>
              <a:t> Weaver did yeah ^_^</a:t>
            </a:r>
          </a:p>
          <a:p>
            <a:r>
              <a:rPr lang="en-US" baseline="0" dirty="0" smtClean="0">
                <a:sym typeface="Wingdings"/>
              </a:rPr>
              <a:t>Great.</a:t>
            </a:r>
          </a:p>
          <a:p>
            <a:r>
              <a:rPr lang="en-US" baseline="0" dirty="0" smtClean="0">
                <a:sym typeface="Wingdings"/>
              </a:rPr>
              <a:t>We’re planning on covering Dance Me to the End of Love soon. Fantastic! It’s a beautiful beautiful song. Brings back a lot of memories. Mostly threats about you kicking me in the face? Because you were wearing a skirt? And were climbing down from the backyard ledge arch*</a:t>
            </a:r>
          </a:p>
          <a:p>
            <a:endParaRPr lang="en-US" baseline="0" dirty="0" smtClean="0">
              <a:sym typeface="Wingdings"/>
            </a:endParaRPr>
          </a:p>
          <a:p>
            <a:r>
              <a:rPr lang="en-US" baseline="0" dirty="0" smtClean="0">
                <a:sym typeface="Wingdings"/>
              </a:rPr>
              <a:t>Ha. I just realized that I remember “talking” to you about abusive relationships when I first met you in Chicago and then I got myself into one.</a:t>
            </a:r>
          </a:p>
          <a:p>
            <a:r>
              <a:rPr lang="en-US" baseline="0" dirty="0" smtClean="0">
                <a:sym typeface="Wingdings"/>
              </a:rPr>
              <a:t>???</a:t>
            </a:r>
          </a:p>
          <a:p>
            <a:r>
              <a:rPr lang="en-US" baseline="0" dirty="0" smtClean="0">
                <a:sym typeface="Wingdings"/>
              </a:rPr>
              <a:t>After the steakhouse we were walking to Stella’s Geckos. We saw homeless people. I commented on how I had plans to help them. You talked about why it’s so hard for some of them because they come from abusive relationships and why it’s hard to get out of them. And I remember thinking that there was too much truth in your voice for that to be a remark/fact/offhand-comment. And then, you abused me for the next 9 months. </a:t>
            </a:r>
          </a:p>
          <a:p>
            <a:r>
              <a:rPr lang="en-US" baseline="0" dirty="0" smtClean="0">
                <a:sym typeface="Wingdings"/>
              </a:rPr>
              <a:t>Physically? Yeah!</a:t>
            </a:r>
          </a:p>
          <a:p>
            <a:r>
              <a:rPr lang="en-US" baseline="0" dirty="0" smtClean="0">
                <a:sym typeface="Wingdings"/>
              </a:rPr>
              <a:t>I hope not emotionally, although there was that at the end. Physically though </a:t>
            </a:r>
            <a:r>
              <a:rPr lang="en-US" baseline="0" dirty="0" err="1" smtClean="0">
                <a:sym typeface="Wingdings"/>
              </a:rPr>
              <a:t>ain’t</a:t>
            </a:r>
            <a:r>
              <a:rPr lang="en-US" baseline="0" dirty="0" smtClean="0">
                <a:sym typeface="Wingdings"/>
              </a:rPr>
              <a:t> </a:t>
            </a:r>
            <a:r>
              <a:rPr lang="en-US" baseline="0" dirty="0" err="1" smtClean="0">
                <a:sym typeface="Wingdings"/>
              </a:rPr>
              <a:t>gonna</a:t>
            </a:r>
            <a:r>
              <a:rPr lang="en-US" baseline="0" dirty="0" smtClean="0">
                <a:sym typeface="Wingdings"/>
              </a:rPr>
              <a:t> stop. No, not emotionally.</a:t>
            </a:r>
          </a:p>
          <a:p>
            <a:endParaRPr lang="en-US" baseline="0" dirty="0" smtClean="0">
              <a:sym typeface="Wingdings"/>
            </a:endParaRPr>
          </a:p>
          <a:p>
            <a:r>
              <a:rPr lang="en-US" baseline="0" dirty="0" smtClean="0">
                <a:sym typeface="Wingdings"/>
              </a:rPr>
              <a:t>STILL GOT IT.</a:t>
            </a:r>
          </a:p>
          <a:p>
            <a:r>
              <a:rPr lang="en-US" baseline="0" dirty="0" smtClean="0">
                <a:sym typeface="Wingdings"/>
              </a:rPr>
              <a:t>I am sincerely considering leaving this as a notes thing for this slide.</a:t>
            </a:r>
          </a:p>
          <a:p>
            <a:r>
              <a:rPr lang="en-US" baseline="0" dirty="0" smtClean="0">
                <a:sym typeface="Wingdings"/>
              </a:rPr>
              <a:t>I assumed you would. :3 </a:t>
            </a:r>
          </a:p>
          <a:p>
            <a:endParaRPr lang="en-US" baseline="0" dirty="0" smtClean="0">
              <a:sym typeface="Wingdings"/>
            </a:endParaRPr>
          </a:p>
          <a:p>
            <a:r>
              <a:rPr lang="en-US" baseline="0" dirty="0" smtClean="0">
                <a:sym typeface="Wingdings"/>
              </a:rPr>
              <a:t>Also, if I’m easily impressed by (  .  ) (  .  ) then is 8============================================================D </a:t>
            </a:r>
            <a:r>
              <a:rPr lang="en-US" baseline="0" dirty="0" err="1" smtClean="0">
                <a:sym typeface="Wingdings"/>
              </a:rPr>
              <a:t>bettter</a:t>
            </a:r>
            <a:r>
              <a:rPr lang="en-US" baseline="0" dirty="0" smtClean="0">
                <a:sym typeface="Wingdings"/>
              </a:rPr>
              <a:t>? </a:t>
            </a:r>
          </a:p>
          <a:p>
            <a:r>
              <a:rPr lang="en-US" baseline="0" dirty="0" smtClean="0">
                <a:sym typeface="Wingdings"/>
              </a:rPr>
              <a:t>I mean, it’s not bad to be easily impressed by that, I was just observing. As per usual. Also missed.</a:t>
            </a:r>
          </a:p>
          <a:p>
            <a:endParaRPr lang="en-US" baseline="0" dirty="0" smtClean="0">
              <a:sym typeface="Wingdings"/>
            </a:endParaRPr>
          </a:p>
          <a:p>
            <a:endParaRPr lang="en-US" baseline="0" dirty="0" smtClean="0">
              <a:sym typeface="Wingdings"/>
            </a:endParaRPr>
          </a:p>
          <a:p>
            <a:r>
              <a:rPr lang="en-US" baseline="0" dirty="0" smtClean="0">
                <a:sym typeface="Wingdings"/>
              </a:rPr>
              <a:t>    =       =</a:t>
            </a:r>
          </a:p>
          <a:p>
            <a:r>
              <a:rPr lang="en-US" baseline="0" dirty="0" smtClean="0">
                <a:sym typeface="Wingdings"/>
              </a:rPr>
              <a:t>   =  =  =  =</a:t>
            </a:r>
          </a:p>
          <a:p>
            <a:r>
              <a:rPr lang="en-US" baseline="0" dirty="0" smtClean="0">
                <a:sym typeface="Wingdings"/>
              </a:rPr>
              <a:t>  =            =</a:t>
            </a:r>
          </a:p>
          <a:p>
            <a:r>
              <a:rPr lang="en-US" baseline="0" dirty="0" smtClean="0">
                <a:sym typeface="Wingdings"/>
              </a:rPr>
              <a:t>  =   .    .   =</a:t>
            </a:r>
          </a:p>
          <a:p>
            <a:r>
              <a:rPr lang="en-US" baseline="0" dirty="0" smtClean="0">
                <a:sym typeface="Wingdings"/>
              </a:rPr>
              <a:t>    =   --  		  =</a:t>
            </a:r>
          </a:p>
          <a:p>
            <a:endParaRPr lang="en-US" baseline="0" dirty="0" smtClean="0">
              <a:sym typeface="Wingdings"/>
            </a:endParaRPr>
          </a:p>
          <a:p>
            <a:r>
              <a:rPr lang="en-US" baseline="0" dirty="0" err="1" smtClean="0">
                <a:sym typeface="Wingdings"/>
              </a:rPr>
              <a:t>Hei</a:t>
            </a:r>
            <a:r>
              <a:rPr lang="en-US" baseline="0" dirty="0" smtClean="0">
                <a:sym typeface="Wingdings"/>
              </a:rPr>
              <a:t> </a:t>
            </a:r>
            <a:r>
              <a:rPr lang="en-US" baseline="0" dirty="0" err="1" smtClean="0">
                <a:sym typeface="Wingdings"/>
              </a:rPr>
              <a:t>ket</a:t>
            </a:r>
            <a:r>
              <a:rPr lang="en-US" baseline="0" dirty="0" smtClean="0">
                <a:sym typeface="Wingdings"/>
              </a:rPr>
              <a:t>.</a:t>
            </a:r>
          </a:p>
          <a:p>
            <a:endParaRPr lang="en-US" baseline="0" dirty="0" smtClean="0">
              <a:sym typeface="Wingdings"/>
            </a:endParaRPr>
          </a:p>
          <a:p>
            <a:r>
              <a:rPr lang="en-US" baseline="0" dirty="0" err="1" smtClean="0">
                <a:sym typeface="Wingdings"/>
              </a:rPr>
              <a:t>Miaaaaooooouuuu</a:t>
            </a:r>
            <a:r>
              <a:rPr lang="en-US" baseline="0" dirty="0" smtClean="0">
                <a:sym typeface="Wingdings"/>
              </a:rPr>
              <a:t>????</a:t>
            </a:r>
          </a:p>
          <a:p>
            <a:r>
              <a:rPr lang="en-US" baseline="0" dirty="0" err="1" smtClean="0">
                <a:sym typeface="Wingdings"/>
              </a:rPr>
              <a:t>Mrrrrwlll</a:t>
            </a:r>
            <a:endParaRPr lang="en-US" baseline="0" dirty="0" smtClean="0">
              <a:sym typeface="Wingdings"/>
            </a:endParaRPr>
          </a:p>
          <a:p>
            <a:endParaRPr lang="en-US" baseline="0" dirty="0" smtClean="0">
              <a:sym typeface="Wingdings"/>
            </a:endParaRPr>
          </a:p>
          <a:p>
            <a:r>
              <a:rPr lang="en-US" baseline="0" dirty="0" err="1" smtClean="0">
                <a:sym typeface="Wingdings"/>
              </a:rPr>
              <a:t>Hei</a:t>
            </a:r>
            <a:r>
              <a:rPr lang="en-US" baseline="0" dirty="0" smtClean="0">
                <a:sym typeface="Wingdings"/>
              </a:rPr>
              <a:t> </a:t>
            </a:r>
            <a:r>
              <a:rPr lang="en-US" baseline="0" dirty="0" err="1" smtClean="0">
                <a:sym typeface="Wingdings"/>
              </a:rPr>
              <a:t>Sriket</a:t>
            </a:r>
            <a:r>
              <a:rPr lang="en-US" baseline="0" dirty="0" smtClean="0">
                <a:sym typeface="Wingdings"/>
              </a:rPr>
              <a:t>.</a:t>
            </a:r>
          </a:p>
          <a:p>
            <a:r>
              <a:rPr lang="en-US" baseline="0" dirty="0" smtClean="0">
                <a:sym typeface="Wingdings"/>
              </a:rPr>
              <a:t>…</a:t>
            </a:r>
            <a:r>
              <a:rPr lang="en-US" baseline="0" dirty="0" err="1" smtClean="0">
                <a:sym typeface="Wingdings"/>
              </a:rPr>
              <a:t>Hei</a:t>
            </a:r>
            <a:r>
              <a:rPr lang="en-US" baseline="0" dirty="0" smtClean="0">
                <a:sym typeface="Wingdings"/>
              </a:rPr>
              <a:t>.</a:t>
            </a:r>
          </a:p>
          <a:p>
            <a:r>
              <a:rPr lang="en-US" baseline="0" dirty="0" err="1" smtClean="0">
                <a:sym typeface="Wingdings"/>
              </a:rPr>
              <a:t>Heihei</a:t>
            </a:r>
            <a:r>
              <a:rPr lang="en-US" baseline="0" dirty="0" smtClean="0">
                <a:sym typeface="Wingdings"/>
              </a:rPr>
              <a:t>.</a:t>
            </a:r>
          </a:p>
          <a:p>
            <a:r>
              <a:rPr lang="en-US" baseline="0" dirty="0" err="1" smtClean="0">
                <a:sym typeface="Wingdings"/>
              </a:rPr>
              <a:t>Sriket</a:t>
            </a:r>
            <a:r>
              <a:rPr lang="en-US" baseline="0" dirty="0" smtClean="0">
                <a:sym typeface="Wingdings"/>
              </a:rPr>
              <a:t>.</a:t>
            </a:r>
          </a:p>
          <a:p>
            <a:r>
              <a:rPr lang="en-US" baseline="0" dirty="0" err="1" smtClean="0">
                <a:sym typeface="Wingdings"/>
              </a:rPr>
              <a:t>Hei</a:t>
            </a:r>
            <a:r>
              <a:rPr lang="en-US" baseline="0" dirty="0" smtClean="0">
                <a:sym typeface="Wingdings"/>
              </a:rPr>
              <a:t>.</a:t>
            </a:r>
          </a:p>
          <a:p>
            <a:endParaRPr lang="en-US" baseline="0" dirty="0" smtClean="0">
              <a:sym typeface="Wingdings"/>
            </a:endParaRPr>
          </a:p>
          <a:p>
            <a:r>
              <a:rPr lang="en-US" baseline="0" dirty="0" smtClean="0">
                <a:sym typeface="Wingdings"/>
              </a:rPr>
              <a:t>Still Life with Woodpecker &amp;&amp; Jitterbug Perfume by Tom Robbins</a:t>
            </a:r>
          </a:p>
          <a:p>
            <a:endParaRPr lang="en-US" baseline="0" dirty="0" smtClean="0">
              <a:sym typeface="Wingdings"/>
            </a:endParaRPr>
          </a:p>
          <a:p>
            <a:r>
              <a:rPr lang="en-US" baseline="0" dirty="0" smtClean="0">
                <a:sym typeface="Wingdings"/>
              </a:rPr>
              <a:t>   </a:t>
            </a:r>
          </a:p>
          <a:p>
            <a:endParaRPr lang="en-US" baseline="0" dirty="0" smtClean="0">
              <a:sym typeface="Wingdings"/>
            </a:endParaRPr>
          </a:p>
        </p:txBody>
      </p:sp>
      <p:sp>
        <p:nvSpPr>
          <p:cNvPr id="4" name="Slide Number Placeholder 3"/>
          <p:cNvSpPr>
            <a:spLocks noGrp="1"/>
          </p:cNvSpPr>
          <p:nvPr>
            <p:ph type="sldNum" sz="quarter" idx="10"/>
          </p:nvPr>
        </p:nvSpPr>
        <p:spPr/>
        <p:txBody>
          <a:bodyPr/>
          <a:lstStyle/>
          <a:p>
            <a:fld id="{52459608-7B8E-4EA3-B233-415ECB3FED0D}" type="slidenum">
              <a:rPr lang="en-US" smtClean="0"/>
              <a:t>52</a:t>
            </a:fld>
            <a:endParaRPr lang="en-US"/>
          </a:p>
        </p:txBody>
      </p:sp>
    </p:spTree>
    <p:extLst>
      <p:ext uri="{BB962C8B-B14F-4D97-AF65-F5344CB8AC3E}">
        <p14:creationId xmlns:p14="http://schemas.microsoft.com/office/powerpoint/2010/main" val="42550165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dirty/moved bit on an old replica. Reads served from old, write denied.</a:t>
            </a:r>
            <a:endParaRPr lang="en-US" dirty="0"/>
          </a:p>
        </p:txBody>
      </p:sp>
      <p:sp>
        <p:nvSpPr>
          <p:cNvPr id="4" name="Slide Number Placeholder 3"/>
          <p:cNvSpPr>
            <a:spLocks noGrp="1"/>
          </p:cNvSpPr>
          <p:nvPr>
            <p:ph type="sldNum" sz="quarter" idx="10"/>
          </p:nvPr>
        </p:nvSpPr>
        <p:spPr/>
        <p:txBody>
          <a:bodyPr/>
          <a:lstStyle/>
          <a:p>
            <a:fld id="{C161B59E-A863-41DD-8CA2-812EBEFB0AB4}" type="slidenum">
              <a:rPr lang="en-US" smtClean="0"/>
              <a:t>56</a:t>
            </a:fld>
            <a:endParaRPr lang="en-US"/>
          </a:p>
        </p:txBody>
      </p:sp>
    </p:spTree>
    <p:extLst>
      <p:ext uri="{BB962C8B-B14F-4D97-AF65-F5344CB8AC3E}">
        <p14:creationId xmlns:p14="http://schemas.microsoft.com/office/powerpoint/2010/main" val="140217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2459608-7B8E-4EA3-B233-415ECB3FED0D}" type="slidenum">
              <a:rPr lang="en-US" smtClean="0"/>
              <a:t>4</a:t>
            </a:fld>
            <a:endParaRPr lang="en-US"/>
          </a:p>
        </p:txBody>
      </p:sp>
    </p:spTree>
    <p:extLst>
      <p:ext uri="{BB962C8B-B14F-4D97-AF65-F5344CB8AC3E}">
        <p14:creationId xmlns:p14="http://schemas.microsoft.com/office/powerpoint/2010/main" val="1719520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problem has many names:</a:t>
            </a:r>
          </a:p>
          <a:p>
            <a:pPr lvl="1"/>
            <a:r>
              <a:rPr lang="en-US" dirty="0" smtClean="0"/>
              <a:t>Microprocessor cache coherence</a:t>
            </a:r>
          </a:p>
          <a:p>
            <a:pPr lvl="1"/>
            <a:r>
              <a:rPr lang="en-US" dirty="0" smtClean="0"/>
              <a:t>Thread concurrency and parallelism</a:t>
            </a:r>
          </a:p>
          <a:p>
            <a:pPr lvl="1"/>
            <a:r>
              <a:rPr lang="en-US" dirty="0" smtClean="0"/>
              <a:t>Distributed persistence</a:t>
            </a:r>
          </a:p>
          <a:p>
            <a:endParaRPr lang="en-US" dirty="0"/>
          </a:p>
        </p:txBody>
      </p:sp>
      <p:sp>
        <p:nvSpPr>
          <p:cNvPr id="4" name="Slide Number Placeholder 3"/>
          <p:cNvSpPr>
            <a:spLocks noGrp="1"/>
          </p:cNvSpPr>
          <p:nvPr>
            <p:ph type="sldNum" sz="quarter" idx="10"/>
          </p:nvPr>
        </p:nvSpPr>
        <p:spPr/>
        <p:txBody>
          <a:bodyPr/>
          <a:lstStyle/>
          <a:p>
            <a:fld id="{52459608-7B8E-4EA3-B233-415ECB3FED0D}" type="slidenum">
              <a:rPr lang="en-US" smtClean="0"/>
              <a:t>5</a:t>
            </a:fld>
            <a:endParaRPr lang="en-US"/>
          </a:p>
        </p:txBody>
      </p:sp>
    </p:spTree>
    <p:extLst>
      <p:ext uri="{BB962C8B-B14F-4D97-AF65-F5344CB8AC3E}">
        <p14:creationId xmlns:p14="http://schemas.microsoft.com/office/powerpoint/2010/main" val="3053061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smtClean="0"/>
              <a:t>Hmm, lets being by asking what exactly is time? Is real time the only time?</a:t>
            </a:r>
          </a:p>
          <a:p>
            <a:pPr lvl="1"/>
            <a:r>
              <a:rPr lang="en-US" dirty="0" smtClean="0"/>
              <a:t>What about the perception of time? Do I see the same time as you do?</a:t>
            </a:r>
          </a:p>
          <a:p>
            <a:pPr lvl="1"/>
            <a:r>
              <a:rPr lang="en-US" dirty="0" smtClean="0"/>
              <a:t>How fast is communication? Is light fast enough?</a:t>
            </a:r>
          </a:p>
          <a:p>
            <a:pPr lvl="1"/>
            <a:r>
              <a:rPr lang="en-US" dirty="0" smtClean="0"/>
              <a:t>Must everyone know everything? Must only one person know everything?</a:t>
            </a:r>
          </a:p>
          <a:p>
            <a:pPr lvl="1"/>
            <a:r>
              <a:rPr lang="en-US" dirty="0" smtClean="0"/>
              <a:t>Who gets to decide? Why should he/she get to decide? Should one person get to decide?</a:t>
            </a:r>
          </a:p>
          <a:p>
            <a:endParaRPr lang="en-US" dirty="0"/>
          </a:p>
        </p:txBody>
      </p:sp>
      <p:sp>
        <p:nvSpPr>
          <p:cNvPr id="4" name="Slide Number Placeholder 3"/>
          <p:cNvSpPr>
            <a:spLocks noGrp="1"/>
          </p:cNvSpPr>
          <p:nvPr>
            <p:ph type="sldNum" sz="quarter" idx="10"/>
          </p:nvPr>
        </p:nvSpPr>
        <p:spPr/>
        <p:txBody>
          <a:bodyPr/>
          <a:lstStyle/>
          <a:p>
            <a:fld id="{52459608-7B8E-4EA3-B233-415ECB3FED0D}" type="slidenum">
              <a:rPr lang="en-US" smtClean="0"/>
              <a:t>6</a:t>
            </a:fld>
            <a:endParaRPr lang="en-US"/>
          </a:p>
        </p:txBody>
      </p:sp>
    </p:spTree>
    <p:extLst>
      <p:ext uri="{BB962C8B-B14F-4D97-AF65-F5344CB8AC3E}">
        <p14:creationId xmlns:p14="http://schemas.microsoft.com/office/powerpoint/2010/main" val="3196646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2459608-7B8E-4EA3-B233-415ECB3FED0D}" type="slidenum">
              <a:rPr lang="en-US" smtClean="0"/>
              <a:t>27</a:t>
            </a:fld>
            <a:endParaRPr lang="en-US"/>
          </a:p>
        </p:txBody>
      </p:sp>
    </p:spTree>
    <p:extLst>
      <p:ext uri="{BB962C8B-B14F-4D97-AF65-F5344CB8AC3E}">
        <p14:creationId xmlns:p14="http://schemas.microsoft.com/office/powerpoint/2010/main" val="2239599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 from CDN – stronger consistency requirements</a:t>
            </a:r>
            <a:r>
              <a:rPr lang="en-US" baseline="0" dirty="0" smtClean="0"/>
              <a:t> in storage.</a:t>
            </a:r>
          </a:p>
          <a:p>
            <a:r>
              <a:rPr lang="en-US" baseline="0" dirty="0" smtClean="0"/>
              <a:t>Examples! Cassandra, Spanner</a:t>
            </a:r>
            <a:endParaRPr lang="en-US" dirty="0"/>
          </a:p>
        </p:txBody>
      </p:sp>
      <p:sp>
        <p:nvSpPr>
          <p:cNvPr id="4" name="Slide Number Placeholder 3"/>
          <p:cNvSpPr>
            <a:spLocks noGrp="1"/>
          </p:cNvSpPr>
          <p:nvPr>
            <p:ph type="sldNum" sz="quarter" idx="10"/>
          </p:nvPr>
        </p:nvSpPr>
        <p:spPr/>
        <p:txBody>
          <a:bodyPr/>
          <a:lstStyle/>
          <a:p>
            <a:fld id="{C161B59E-A863-41DD-8CA2-812EBEFB0AB4}" type="slidenum">
              <a:rPr lang="en-US" smtClean="0"/>
              <a:t>28</a:t>
            </a:fld>
            <a:endParaRPr lang="en-US"/>
          </a:p>
        </p:txBody>
      </p:sp>
    </p:spTree>
    <p:extLst>
      <p:ext uri="{BB962C8B-B14F-4D97-AF65-F5344CB8AC3E}">
        <p14:creationId xmlns:p14="http://schemas.microsoft.com/office/powerpoint/2010/main" val="355147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adaptive to workload shifts, the challenge with </a:t>
            </a:r>
            <a:r>
              <a:rPr lang="en-US" dirty="0" err="1" smtClean="0"/>
              <a:t>dir</a:t>
            </a:r>
            <a:r>
              <a:rPr lang="en-US" dirty="0" smtClean="0"/>
              <a:t> based systems</a:t>
            </a:r>
            <a:r>
              <a:rPr lang="en-US" baseline="0" dirty="0" smtClean="0"/>
              <a:t> is to maintain all the directories “correctly”.</a:t>
            </a:r>
            <a:endParaRPr lang="en-US" dirty="0"/>
          </a:p>
        </p:txBody>
      </p:sp>
      <p:sp>
        <p:nvSpPr>
          <p:cNvPr id="4" name="Slide Number Placeholder 3"/>
          <p:cNvSpPr>
            <a:spLocks noGrp="1"/>
          </p:cNvSpPr>
          <p:nvPr>
            <p:ph type="sldNum" sz="quarter" idx="10"/>
          </p:nvPr>
        </p:nvSpPr>
        <p:spPr/>
        <p:txBody>
          <a:bodyPr/>
          <a:lstStyle/>
          <a:p>
            <a:fld id="{C161B59E-A863-41DD-8CA2-812EBEFB0AB4}" type="slidenum">
              <a:rPr lang="en-US" smtClean="0"/>
              <a:t>29</a:t>
            </a:fld>
            <a:endParaRPr lang="en-US"/>
          </a:p>
        </p:txBody>
      </p:sp>
    </p:spTree>
    <p:extLst>
      <p:ext uri="{BB962C8B-B14F-4D97-AF65-F5344CB8AC3E}">
        <p14:creationId xmlns:p14="http://schemas.microsoft.com/office/powerpoint/2010/main" val="22114895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EPFL, Switzerland</a:t>
            </a:r>
          </a:p>
          <a:p>
            <a:r>
              <a:rPr lang="en-US" dirty="0" smtClean="0"/>
              <a:t>Poznan University of Technology, Poland</a:t>
            </a:r>
            <a:endParaRPr lang="en-US" dirty="0"/>
          </a:p>
        </p:txBody>
      </p:sp>
      <p:sp>
        <p:nvSpPr>
          <p:cNvPr id="4" name="Slide Number Placeholder 3"/>
          <p:cNvSpPr>
            <a:spLocks noGrp="1"/>
          </p:cNvSpPr>
          <p:nvPr>
            <p:ph type="sldNum" sz="quarter" idx="10"/>
          </p:nvPr>
        </p:nvSpPr>
        <p:spPr/>
        <p:txBody>
          <a:bodyPr/>
          <a:lstStyle/>
          <a:p>
            <a:fld id="{C161B59E-A863-41DD-8CA2-812EBEFB0AB4}" type="slidenum">
              <a:rPr lang="en-US" smtClean="0"/>
              <a:t>31</a:t>
            </a:fld>
            <a:endParaRPr lang="en-US"/>
          </a:p>
        </p:txBody>
      </p:sp>
    </p:spTree>
    <p:extLst>
      <p:ext uri="{BB962C8B-B14F-4D97-AF65-F5344CB8AC3E}">
        <p14:creationId xmlns:p14="http://schemas.microsoft.com/office/powerpoint/2010/main" val="1341013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2459608-7B8E-4EA3-B233-415ECB3FED0D}" type="slidenum">
              <a:rPr lang="en-US" smtClean="0"/>
              <a:t>39</a:t>
            </a:fld>
            <a:endParaRPr lang="en-US"/>
          </a:p>
        </p:txBody>
      </p:sp>
    </p:spTree>
    <p:extLst>
      <p:ext uri="{BB962C8B-B14F-4D97-AF65-F5344CB8AC3E}">
        <p14:creationId xmlns:p14="http://schemas.microsoft.com/office/powerpoint/2010/main" val="2120771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F910A3A-E545-4340-8AF4-1C4B705B53C3}" type="datetime1">
              <a:rPr lang="en-US" smtClean="0"/>
              <a:t>9/15/15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53A94F6-56BE-443C-A88F-CD20654F518B}" type="datetime1">
              <a:rPr lang="en-US" smtClean="0"/>
              <a:t>9/15/15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DE9CF58-9B3F-436A-A8AE-E5B6FCF69082}" type="datetime1">
              <a:rPr lang="en-US" smtClean="0"/>
              <a:t>9/15/15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0BFC493-8C0D-49B2-BCBA-A315B64D8B7E}" type="datetime1">
              <a:rPr lang="en-US" smtClean="0"/>
              <a:t>9/15/15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86625A1-F292-4FC9-9243-9D51EB81BD68}" type="datetime1">
              <a:rPr lang="en-US" smtClean="0"/>
              <a:t>9/15/15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0E9B126-EFBF-4602-AB4D-3126CAEB577E}" type="datetime1">
              <a:rPr lang="en-US" smtClean="0"/>
              <a:t>9/15/15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9F05931-BBAC-4BE0-863B-8598DD12DB66}" type="datetime1">
              <a:rPr lang="en-US" smtClean="0"/>
              <a:t>9/15/15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5F18F3A-7DCF-47A9-9457-9BF22FA08A21}" type="datetime1">
              <a:rPr lang="en-US" smtClean="0"/>
              <a:t>9/15/15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D17D5F7-58C8-4EA0-B1AF-31E3269BEECC}" type="datetime1">
              <a:rPr lang="en-US" smtClean="0"/>
              <a:t>9/15/15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BB2AEE3-3C06-4F40-8976-9E5A1FC206CD}" type="datetimeFigureOut">
              <a:rPr lang="en-US" smtClean="0"/>
              <a:t>9/15/15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05D607-941D-4AC8-9A19-BA40994C384B}" type="slidenum">
              <a:rPr lang="en-US" smtClean="0"/>
              <a:t>‹#›</a:t>
            </a:fld>
            <a:endParaRPr lang="en-US"/>
          </a:p>
        </p:txBody>
      </p:sp>
    </p:spTree>
    <p:extLst>
      <p:ext uri="{BB962C8B-B14F-4D97-AF65-F5344CB8AC3E}">
        <p14:creationId xmlns:p14="http://schemas.microsoft.com/office/powerpoint/2010/main" val="37794180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B2AEE3-3C06-4F40-8976-9E5A1FC206CD}" type="datetimeFigureOut">
              <a:rPr lang="en-US" smtClean="0"/>
              <a:t>9/15/15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05D607-941D-4AC8-9A19-BA40994C384B}" type="slidenum">
              <a:rPr lang="en-US" smtClean="0"/>
              <a:t>‹#›</a:t>
            </a:fld>
            <a:endParaRPr lang="en-US"/>
          </a:p>
        </p:txBody>
      </p:sp>
    </p:spTree>
    <p:extLst>
      <p:ext uri="{BB962C8B-B14F-4D97-AF65-F5344CB8AC3E}">
        <p14:creationId xmlns:p14="http://schemas.microsoft.com/office/powerpoint/2010/main" val="3885459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BFA4C5CA-6775-4D48-99E8-11745A4416F6}" type="datetime1">
              <a:rPr lang="en-US" smtClean="0"/>
              <a:t>9/15/15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BB2AEE3-3C06-4F40-8976-9E5A1FC206CD}" type="datetimeFigureOut">
              <a:rPr lang="en-US" smtClean="0"/>
              <a:t>9/15/15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05D607-941D-4AC8-9A19-BA40994C384B}" type="slidenum">
              <a:rPr lang="en-US" smtClean="0"/>
              <a:t>‹#›</a:t>
            </a:fld>
            <a:endParaRPr lang="en-US"/>
          </a:p>
        </p:txBody>
      </p:sp>
    </p:spTree>
    <p:extLst>
      <p:ext uri="{BB962C8B-B14F-4D97-AF65-F5344CB8AC3E}">
        <p14:creationId xmlns:p14="http://schemas.microsoft.com/office/powerpoint/2010/main" val="24885977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BB2AEE3-3C06-4F40-8976-9E5A1FC206CD}" type="datetimeFigureOut">
              <a:rPr lang="en-US" smtClean="0"/>
              <a:t>9/15/15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05D607-941D-4AC8-9A19-BA40994C384B}" type="slidenum">
              <a:rPr lang="en-US" smtClean="0"/>
              <a:t>‹#›</a:t>
            </a:fld>
            <a:endParaRPr lang="en-US"/>
          </a:p>
        </p:txBody>
      </p:sp>
    </p:spTree>
    <p:extLst>
      <p:ext uri="{BB962C8B-B14F-4D97-AF65-F5344CB8AC3E}">
        <p14:creationId xmlns:p14="http://schemas.microsoft.com/office/powerpoint/2010/main" val="5280572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BB2AEE3-3C06-4F40-8976-9E5A1FC206CD}" type="datetimeFigureOut">
              <a:rPr lang="en-US" smtClean="0"/>
              <a:t>9/15/15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05D607-941D-4AC8-9A19-BA40994C384B}" type="slidenum">
              <a:rPr lang="en-US" smtClean="0"/>
              <a:t>‹#›</a:t>
            </a:fld>
            <a:endParaRPr lang="en-US"/>
          </a:p>
        </p:txBody>
      </p:sp>
    </p:spTree>
    <p:extLst>
      <p:ext uri="{BB962C8B-B14F-4D97-AF65-F5344CB8AC3E}">
        <p14:creationId xmlns:p14="http://schemas.microsoft.com/office/powerpoint/2010/main" val="4256358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BB2AEE3-3C06-4F40-8976-9E5A1FC206CD}" type="datetimeFigureOut">
              <a:rPr lang="en-US" smtClean="0"/>
              <a:t>9/15/15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05D607-941D-4AC8-9A19-BA40994C384B}" type="slidenum">
              <a:rPr lang="en-US" smtClean="0"/>
              <a:t>‹#›</a:t>
            </a:fld>
            <a:endParaRPr lang="en-US"/>
          </a:p>
        </p:txBody>
      </p:sp>
    </p:spTree>
    <p:extLst>
      <p:ext uri="{BB962C8B-B14F-4D97-AF65-F5344CB8AC3E}">
        <p14:creationId xmlns:p14="http://schemas.microsoft.com/office/powerpoint/2010/main" val="40562504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B2AEE3-3C06-4F40-8976-9E5A1FC206CD}" type="datetimeFigureOut">
              <a:rPr lang="en-US" smtClean="0"/>
              <a:t>9/15/15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05D607-941D-4AC8-9A19-BA40994C384B}" type="slidenum">
              <a:rPr lang="en-US" smtClean="0"/>
              <a:t>‹#›</a:t>
            </a:fld>
            <a:endParaRPr lang="en-US"/>
          </a:p>
        </p:txBody>
      </p:sp>
    </p:spTree>
    <p:extLst>
      <p:ext uri="{BB962C8B-B14F-4D97-AF65-F5344CB8AC3E}">
        <p14:creationId xmlns:p14="http://schemas.microsoft.com/office/powerpoint/2010/main" val="13121801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BB2AEE3-3C06-4F40-8976-9E5A1FC206CD}" type="datetimeFigureOut">
              <a:rPr lang="en-US" smtClean="0"/>
              <a:t>9/15/15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05D607-941D-4AC8-9A19-BA40994C384B}" type="slidenum">
              <a:rPr lang="en-US" smtClean="0"/>
              <a:t>‹#›</a:t>
            </a:fld>
            <a:endParaRPr lang="en-US"/>
          </a:p>
        </p:txBody>
      </p:sp>
    </p:spTree>
    <p:extLst>
      <p:ext uri="{BB962C8B-B14F-4D97-AF65-F5344CB8AC3E}">
        <p14:creationId xmlns:p14="http://schemas.microsoft.com/office/powerpoint/2010/main" val="11303913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BB2AEE3-3C06-4F40-8976-9E5A1FC206CD}" type="datetimeFigureOut">
              <a:rPr lang="en-US" smtClean="0"/>
              <a:t>9/15/15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05D607-941D-4AC8-9A19-BA40994C384B}" type="slidenum">
              <a:rPr lang="en-US" smtClean="0"/>
              <a:t>‹#›</a:t>
            </a:fld>
            <a:endParaRPr lang="en-US"/>
          </a:p>
        </p:txBody>
      </p:sp>
    </p:spTree>
    <p:extLst>
      <p:ext uri="{BB962C8B-B14F-4D97-AF65-F5344CB8AC3E}">
        <p14:creationId xmlns:p14="http://schemas.microsoft.com/office/powerpoint/2010/main" val="37074659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B2AEE3-3C06-4F40-8976-9E5A1FC206CD}" type="datetimeFigureOut">
              <a:rPr lang="en-US" smtClean="0"/>
              <a:t>9/15/15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05D607-941D-4AC8-9A19-BA40994C384B}" type="slidenum">
              <a:rPr lang="en-US" smtClean="0"/>
              <a:t>‹#›</a:t>
            </a:fld>
            <a:endParaRPr lang="en-US"/>
          </a:p>
        </p:txBody>
      </p:sp>
    </p:spTree>
    <p:extLst>
      <p:ext uri="{BB962C8B-B14F-4D97-AF65-F5344CB8AC3E}">
        <p14:creationId xmlns:p14="http://schemas.microsoft.com/office/powerpoint/2010/main" val="2602714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B2AEE3-3C06-4F40-8976-9E5A1FC206CD}" type="datetimeFigureOut">
              <a:rPr lang="en-US" smtClean="0"/>
              <a:t>9/15/15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05D607-941D-4AC8-9A19-BA40994C384B}" type="slidenum">
              <a:rPr lang="en-US" smtClean="0"/>
              <a:t>‹#›</a:t>
            </a:fld>
            <a:endParaRPr lang="en-US"/>
          </a:p>
        </p:txBody>
      </p:sp>
    </p:spTree>
    <p:extLst>
      <p:ext uri="{BB962C8B-B14F-4D97-AF65-F5344CB8AC3E}">
        <p14:creationId xmlns:p14="http://schemas.microsoft.com/office/powerpoint/2010/main" val="29911783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BB2AEE3-3C06-4F40-8976-9E5A1FC206CD}" type="datetimeFigureOut">
              <a:rPr lang="en-US" smtClean="0"/>
              <a:t>9/15/15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05D607-941D-4AC8-9A19-BA40994C384B}" type="slidenum">
              <a:rPr lang="en-US" smtClean="0"/>
              <a:t>‹#›</a:t>
            </a:fld>
            <a:endParaRPr lang="en-US"/>
          </a:p>
        </p:txBody>
      </p:sp>
    </p:spTree>
    <p:extLst>
      <p:ext uri="{BB962C8B-B14F-4D97-AF65-F5344CB8AC3E}">
        <p14:creationId xmlns:p14="http://schemas.microsoft.com/office/powerpoint/2010/main" val="2827619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23747D-44F7-4679-8405-B7633100A12B}" type="datetime1">
              <a:rPr lang="en-US" smtClean="0"/>
              <a:t>9/15/15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B2AEE3-3C06-4F40-8976-9E5A1FC206CD}" type="datetimeFigureOut">
              <a:rPr lang="en-US" smtClean="0"/>
              <a:t>9/15/15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05D607-941D-4AC8-9A19-BA40994C384B}" type="slidenum">
              <a:rPr lang="en-US" smtClean="0"/>
              <a:t>‹#›</a:t>
            </a:fld>
            <a:endParaRPr lang="en-US"/>
          </a:p>
        </p:txBody>
      </p:sp>
    </p:spTree>
    <p:extLst>
      <p:ext uri="{BB962C8B-B14F-4D97-AF65-F5344CB8AC3E}">
        <p14:creationId xmlns:p14="http://schemas.microsoft.com/office/powerpoint/2010/main" val="16176584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BB2AEE3-3C06-4F40-8976-9E5A1FC206CD}" type="datetimeFigureOut">
              <a:rPr lang="en-US" smtClean="0"/>
              <a:t>9/15/15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05D607-941D-4AC8-9A19-BA40994C384B}" type="slidenum">
              <a:rPr lang="en-US" smtClean="0"/>
              <a:t>‹#›</a:t>
            </a:fld>
            <a:endParaRPr lang="en-US"/>
          </a:p>
        </p:txBody>
      </p:sp>
    </p:spTree>
    <p:extLst>
      <p:ext uri="{BB962C8B-B14F-4D97-AF65-F5344CB8AC3E}">
        <p14:creationId xmlns:p14="http://schemas.microsoft.com/office/powerpoint/2010/main" val="39645021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BB2AEE3-3C06-4F40-8976-9E5A1FC206CD}" type="datetimeFigureOut">
              <a:rPr lang="en-US" smtClean="0"/>
              <a:t>9/15/15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05D607-941D-4AC8-9A19-BA40994C384B}" type="slidenum">
              <a:rPr lang="en-US" smtClean="0"/>
              <a:t>‹#›</a:t>
            </a:fld>
            <a:endParaRPr lang="en-US"/>
          </a:p>
        </p:txBody>
      </p:sp>
    </p:spTree>
    <p:extLst>
      <p:ext uri="{BB962C8B-B14F-4D97-AF65-F5344CB8AC3E}">
        <p14:creationId xmlns:p14="http://schemas.microsoft.com/office/powerpoint/2010/main" val="311267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BB2AEE3-3C06-4F40-8976-9E5A1FC206CD}" type="datetimeFigureOut">
              <a:rPr lang="en-US" smtClean="0"/>
              <a:t>9/15/15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05D607-941D-4AC8-9A19-BA40994C384B}" type="slidenum">
              <a:rPr lang="en-US" smtClean="0"/>
              <a:t>‹#›</a:t>
            </a:fld>
            <a:endParaRPr lang="en-US"/>
          </a:p>
        </p:txBody>
      </p:sp>
    </p:spTree>
    <p:extLst>
      <p:ext uri="{BB962C8B-B14F-4D97-AF65-F5344CB8AC3E}">
        <p14:creationId xmlns:p14="http://schemas.microsoft.com/office/powerpoint/2010/main" val="3035773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BB2AEE3-3C06-4F40-8976-9E5A1FC206CD}" type="datetimeFigureOut">
              <a:rPr lang="en-US" smtClean="0"/>
              <a:t>9/15/15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05D607-941D-4AC8-9A19-BA40994C384B}" type="slidenum">
              <a:rPr lang="en-US" smtClean="0"/>
              <a:t>‹#›</a:t>
            </a:fld>
            <a:endParaRPr lang="en-US"/>
          </a:p>
        </p:txBody>
      </p:sp>
    </p:spTree>
    <p:extLst>
      <p:ext uri="{BB962C8B-B14F-4D97-AF65-F5344CB8AC3E}">
        <p14:creationId xmlns:p14="http://schemas.microsoft.com/office/powerpoint/2010/main" val="24341790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B2AEE3-3C06-4F40-8976-9E5A1FC206CD}" type="datetimeFigureOut">
              <a:rPr lang="en-US" smtClean="0"/>
              <a:t>9/15/15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05D607-941D-4AC8-9A19-BA40994C384B}" type="slidenum">
              <a:rPr lang="en-US" smtClean="0"/>
              <a:t>‹#›</a:t>
            </a:fld>
            <a:endParaRPr lang="en-US"/>
          </a:p>
        </p:txBody>
      </p:sp>
    </p:spTree>
    <p:extLst>
      <p:ext uri="{BB962C8B-B14F-4D97-AF65-F5344CB8AC3E}">
        <p14:creationId xmlns:p14="http://schemas.microsoft.com/office/powerpoint/2010/main" val="42357346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BB2AEE3-3C06-4F40-8976-9E5A1FC206CD}" type="datetimeFigureOut">
              <a:rPr lang="en-US" smtClean="0"/>
              <a:t>9/15/15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05D607-941D-4AC8-9A19-BA40994C384B}" type="slidenum">
              <a:rPr lang="en-US" smtClean="0"/>
              <a:t>‹#›</a:t>
            </a:fld>
            <a:endParaRPr lang="en-US"/>
          </a:p>
        </p:txBody>
      </p:sp>
    </p:spTree>
    <p:extLst>
      <p:ext uri="{BB962C8B-B14F-4D97-AF65-F5344CB8AC3E}">
        <p14:creationId xmlns:p14="http://schemas.microsoft.com/office/powerpoint/2010/main" val="27852352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BB2AEE3-3C06-4F40-8976-9E5A1FC206CD}" type="datetimeFigureOut">
              <a:rPr lang="en-US" smtClean="0"/>
              <a:t>9/15/15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05D607-941D-4AC8-9A19-BA40994C384B}" type="slidenum">
              <a:rPr lang="en-US" smtClean="0"/>
              <a:t>‹#›</a:t>
            </a:fld>
            <a:endParaRPr lang="en-US"/>
          </a:p>
        </p:txBody>
      </p:sp>
    </p:spTree>
    <p:extLst>
      <p:ext uri="{BB962C8B-B14F-4D97-AF65-F5344CB8AC3E}">
        <p14:creationId xmlns:p14="http://schemas.microsoft.com/office/powerpoint/2010/main" val="11711048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B2AEE3-3C06-4F40-8976-9E5A1FC206CD}" type="datetimeFigureOut">
              <a:rPr lang="en-US" smtClean="0"/>
              <a:t>9/15/15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05D607-941D-4AC8-9A19-BA40994C384B}" type="slidenum">
              <a:rPr lang="en-US" smtClean="0"/>
              <a:t>‹#›</a:t>
            </a:fld>
            <a:endParaRPr lang="en-US"/>
          </a:p>
        </p:txBody>
      </p:sp>
    </p:spTree>
    <p:extLst>
      <p:ext uri="{BB962C8B-B14F-4D97-AF65-F5344CB8AC3E}">
        <p14:creationId xmlns:p14="http://schemas.microsoft.com/office/powerpoint/2010/main" val="24848982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B2AEE3-3C06-4F40-8976-9E5A1FC206CD}" type="datetimeFigureOut">
              <a:rPr lang="en-US" smtClean="0"/>
              <a:t>9/15/15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05D607-941D-4AC8-9A19-BA40994C384B}" type="slidenum">
              <a:rPr lang="en-US" smtClean="0"/>
              <a:t>‹#›</a:t>
            </a:fld>
            <a:endParaRPr lang="en-US"/>
          </a:p>
        </p:txBody>
      </p:sp>
    </p:spTree>
    <p:extLst>
      <p:ext uri="{BB962C8B-B14F-4D97-AF65-F5344CB8AC3E}">
        <p14:creationId xmlns:p14="http://schemas.microsoft.com/office/powerpoint/2010/main" val="27397455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77D6C34-6B8F-4B3A-9000-4853A06599B8}" type="datetime1">
              <a:rPr lang="en-US" smtClean="0"/>
              <a:t>9/15/15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3D39E5C-B70A-4FAD-AC77-FC6D4AC8EAB5}" type="datetime1">
              <a:rPr lang="en-US" smtClean="0"/>
              <a:t>9/15/15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6B8B9111-1BC7-4C45-972B-073768218549}" type="datetime1">
              <a:rPr lang="en-US" smtClean="0"/>
              <a:t>9/15/15</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479B283-5495-40D0-AF2A-AF889C88317A}" type="datetime1">
              <a:rPr lang="en-US" smtClean="0"/>
              <a:t>9/15/15</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655AE602-E056-4A2F-B587-69D10507FA26}" type="datetime1">
              <a:rPr lang="en-US" smtClean="0"/>
              <a:t>9/15/15</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9623BB4-2C8E-4F9E-B7F7-8D7DB079652F}" type="datetime1">
              <a:rPr lang="en-US" smtClean="0"/>
              <a:t>9/15/15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3.png"/><Relationship Id="rId21" Type="http://schemas.openxmlformats.org/officeDocument/2006/relationships/image" Target="../media/image4.png"/><Relationship Id="rId22" Type="http://schemas.openxmlformats.org/officeDocument/2006/relationships/image" Target="../media/image5.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2" Type="http://schemas.openxmlformats.org/officeDocument/2006/relationships/theme" Target="../theme/theme2.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 Id="rId9" Type="http://schemas.openxmlformats.org/officeDocument/2006/relationships/slideLayout" Target="../slideLayouts/slideLayout26.xml"/><Relationship Id="rId10"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9.xml"/><Relationship Id="rId12" Type="http://schemas.openxmlformats.org/officeDocument/2006/relationships/theme" Target="../theme/theme3.xml"/><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 Id="rId10"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F1B8E9C-ABC6-4DB8-A6CD-5FF63351CC29}" type="datetime1">
              <a:rPr lang="en-US" smtClean="0"/>
              <a:t>9/15/15</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B2AEE3-3C06-4F40-8976-9E5A1FC206CD}" type="datetimeFigureOut">
              <a:rPr lang="en-US" smtClean="0"/>
              <a:t>9/15/15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05D607-941D-4AC8-9A19-BA40994C384B}" type="slidenum">
              <a:rPr lang="en-US" smtClean="0"/>
              <a:t>‹#›</a:t>
            </a:fld>
            <a:endParaRPr lang="en-US"/>
          </a:p>
        </p:txBody>
      </p:sp>
    </p:spTree>
    <p:extLst>
      <p:ext uri="{BB962C8B-B14F-4D97-AF65-F5344CB8AC3E}">
        <p14:creationId xmlns:p14="http://schemas.microsoft.com/office/powerpoint/2010/main" val="258874376"/>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iming>
    <p:tnLst>
      <p:par>
        <p:cTn xmlns:p14="http://schemas.microsoft.com/office/powerpoint/2010/mai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1B8E9C-ABC6-4DB8-A6CD-5FF63351CC29}" type="datetime1">
              <a:rPr lang="en-US" smtClean="0"/>
              <a:t>9/15/15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175789904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jpg"/><Relationship Id="rId5" Type="http://schemas.openxmlformats.org/officeDocument/2006/relationships/image" Target="../media/image12.jpg"/><Relationship Id="rId6" Type="http://schemas.openxmlformats.org/officeDocument/2006/relationships/image" Target="../media/image13.png"/><Relationship Id="rId7" Type="http://schemas.openxmlformats.org/officeDocument/2006/relationships/image" Target="../media/image14.jpg"/><Relationship Id="rId8" Type="http://schemas.openxmlformats.org/officeDocument/2006/relationships/image" Target="../media/image15.jpg"/><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Layout" Target="../slideLayouts/slideLayout2.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wmf"/><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19.wmf"/><Relationship Id="rId5" Type="http://schemas.openxmlformats.org/officeDocument/2006/relationships/image" Target="../media/image23.jpeg"/><Relationship Id="rId6" Type="http://schemas.openxmlformats.org/officeDocument/2006/relationships/image" Target="../media/image24.wmf"/><Relationship Id="rId7" Type="http://schemas.openxmlformats.org/officeDocument/2006/relationships/image" Target="../media/image25.wmf"/><Relationship Id="rId1" Type="http://schemas.openxmlformats.org/officeDocument/2006/relationships/slideLayout" Target="../slideLayouts/slideLayout2.xml"/><Relationship Id="rId2" Type="http://schemas.openxmlformats.org/officeDocument/2006/relationships/image" Target="../media/image21.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image" Target="../media/image19.wmf"/><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6.wmf"/></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9.wmf"/><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PostgreSQL in </a:t>
            </a:r>
            <a:r>
              <a:rPr lang="en-US" dirty="0" err="1" smtClean="0"/>
              <a:t>PaxosLand</a:t>
            </a:r>
            <a:endParaRPr lang="en-US" sz="6000" dirty="0"/>
          </a:p>
        </p:txBody>
      </p:sp>
      <p:sp>
        <p:nvSpPr>
          <p:cNvPr id="3" name="Subtitle 2"/>
          <p:cNvSpPr>
            <a:spLocks noGrp="1"/>
          </p:cNvSpPr>
          <p:nvPr>
            <p:ph type="subTitle" idx="1"/>
          </p:nvPr>
        </p:nvSpPr>
        <p:spPr/>
        <p:txBody>
          <a:bodyPr/>
          <a:lstStyle/>
          <a:p>
            <a:r>
              <a:rPr lang="en-US" dirty="0" smtClean="0">
                <a:solidFill>
                  <a:schemeClr val="tx1"/>
                </a:solidFill>
                <a:cs typeface="Times New Roman" panose="02020603050405020304" pitchFamily="18" charset="0"/>
              </a:rPr>
              <a:t>A study IN DISTRIBUTED PERSISTENCE</a:t>
            </a:r>
            <a:endParaRPr lang="en-US" dirty="0">
              <a:solidFill>
                <a:schemeClr val="tx1"/>
              </a:solidFill>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D57F1E4F-1CFF-5643-939E-02111984F565}" type="slidenum">
              <a:rPr lang="en-US" smtClean="0"/>
              <a:t>1</a:t>
            </a:fld>
            <a:endParaRPr lang="en-US" dirty="0"/>
          </a:p>
        </p:txBody>
      </p:sp>
    </p:spTree>
    <p:extLst>
      <p:ext uri="{BB962C8B-B14F-4D97-AF65-F5344CB8AC3E}">
        <p14:creationId xmlns:p14="http://schemas.microsoft.com/office/powerpoint/2010/main" val="262424837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The (in)famous CAP theorem</a:t>
            </a:r>
            <a:br>
              <a:rPr lang="en-US" dirty="0" smtClean="0"/>
            </a:br>
            <a:r>
              <a:rPr lang="en-US" sz="3200" i="1" dirty="0"/>
              <a:t>I</a:t>
            </a:r>
            <a:r>
              <a:rPr lang="en-US" sz="3200" i="1" dirty="0" smtClean="0"/>
              <a:t>s it really a theorem?</a:t>
            </a:r>
            <a:endParaRPr lang="en-US" i="1" dirty="0"/>
          </a:p>
        </p:txBody>
      </p:sp>
      <p:sp>
        <p:nvSpPr>
          <p:cNvPr id="3" name="Content Placeholder 2"/>
          <p:cNvSpPr>
            <a:spLocks noGrp="1"/>
          </p:cNvSpPr>
          <p:nvPr>
            <p:ph idx="1"/>
          </p:nvPr>
        </p:nvSpPr>
        <p:spPr/>
        <p:txBody>
          <a:bodyPr>
            <a:normAutofit fontScale="85000" lnSpcReduction="20000"/>
          </a:bodyPr>
          <a:lstStyle/>
          <a:p>
            <a:r>
              <a:rPr lang="en-US" dirty="0" smtClean="0"/>
              <a:t>Eric Brewer, UC Berkley, keynote presentation.</a:t>
            </a:r>
          </a:p>
          <a:p>
            <a:pPr marL="0" indent="0">
              <a:buNone/>
            </a:pPr>
            <a:endParaRPr lang="en-US" dirty="0" smtClean="0"/>
          </a:p>
          <a:p>
            <a:pPr marL="0" indent="0">
              <a:buNone/>
            </a:pPr>
            <a:endParaRPr lang="en-US" dirty="0" smtClean="0"/>
          </a:p>
          <a:p>
            <a:r>
              <a:rPr lang="en-US" dirty="0" smtClean="0"/>
              <a:t>Later made a paper which proves a partial of the conjecture.</a:t>
            </a:r>
          </a:p>
          <a:p>
            <a:endParaRPr lang="en-US" dirty="0" smtClean="0"/>
          </a:p>
          <a:p>
            <a:endParaRPr lang="en-US" dirty="0" smtClean="0"/>
          </a:p>
          <a:p>
            <a:r>
              <a:rPr lang="en-US" dirty="0" smtClean="0"/>
              <a:t>It was and remains a truism – that is, it cannot be </a:t>
            </a:r>
            <a:r>
              <a:rPr lang="en-US" i="1" dirty="0" smtClean="0"/>
              <a:t>unproved.</a:t>
            </a:r>
            <a:endParaRPr lang="en-US" dirty="0" smtClean="0"/>
          </a:p>
          <a:p>
            <a:pPr marL="0" indent="0">
              <a:buNone/>
            </a:pPr>
            <a:endParaRPr lang="en-US" dirty="0"/>
          </a:p>
          <a:p>
            <a:r>
              <a:rPr lang="en-US" dirty="0" smtClean="0"/>
              <a:t>CAP:</a:t>
            </a:r>
          </a:p>
          <a:p>
            <a:pPr lvl="1"/>
            <a:r>
              <a:rPr lang="en-US" dirty="0" smtClean="0"/>
              <a:t>C: Consistency/Uniformity of data at all locations</a:t>
            </a:r>
          </a:p>
          <a:p>
            <a:pPr lvl="1"/>
            <a:r>
              <a:rPr lang="en-US" dirty="0" smtClean="0"/>
              <a:t>A: Availability of the data service (accessible in “reasonable” time)</a:t>
            </a:r>
          </a:p>
          <a:p>
            <a:pPr lvl="1"/>
            <a:r>
              <a:rPr lang="en-US" dirty="0" smtClean="0"/>
              <a:t>P: Partition Tolerance of the system’s “correctness” in the face of communication loss between locations</a:t>
            </a:r>
          </a:p>
          <a:p>
            <a:endParaRPr lang="en-US" dirty="0" smtClean="0"/>
          </a:p>
          <a:p>
            <a:endParaRPr lang="en-US" dirty="0"/>
          </a:p>
          <a:p>
            <a:endParaRPr lang="en-US" dirty="0" smtClean="0"/>
          </a:p>
        </p:txBody>
      </p:sp>
      <p:sp>
        <p:nvSpPr>
          <p:cNvPr id="4" name="Slide Number Placeholder 3"/>
          <p:cNvSpPr>
            <a:spLocks noGrp="1"/>
          </p:cNvSpPr>
          <p:nvPr>
            <p:ph type="sldNum" sz="quarter" idx="12"/>
          </p:nvPr>
        </p:nvSpPr>
        <p:spPr/>
        <p:txBody>
          <a:bodyPr/>
          <a:lstStyle/>
          <a:p>
            <a:fld id="{D57F1E4F-1CFF-5643-939E-02111984F565}" type="slidenum">
              <a:rPr lang="en-US" smtClean="0"/>
              <a:t>10</a:t>
            </a:fld>
            <a:endParaRPr lang="en-US" dirty="0"/>
          </a:p>
        </p:txBody>
      </p:sp>
    </p:spTree>
    <p:extLst>
      <p:ext uri="{BB962C8B-B14F-4D97-AF65-F5344CB8AC3E}">
        <p14:creationId xmlns:p14="http://schemas.microsoft.com/office/powerpoint/2010/main" val="282645215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Once again, CAP</a:t>
            </a:r>
            <a:br>
              <a:rPr lang="en-US" dirty="0" smtClean="0"/>
            </a:br>
            <a:r>
              <a:rPr lang="en-US" sz="3200" i="1" dirty="0" smtClean="0"/>
              <a:t>This time with pictures!</a:t>
            </a:r>
            <a:endParaRPr lang="en-US" i="1" dirty="0"/>
          </a:p>
        </p:txBody>
      </p:sp>
      <p:sp>
        <p:nvSpPr>
          <p:cNvPr id="3" name="Content Placeholder 2"/>
          <p:cNvSpPr>
            <a:spLocks noGrp="1"/>
          </p:cNvSpPr>
          <p:nvPr>
            <p:ph idx="1"/>
          </p:nvPr>
        </p:nvSpPr>
        <p:spPr>
          <a:xfrm>
            <a:off x="1103312" y="2052919"/>
            <a:ext cx="8946541" cy="550582"/>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11</a:t>
            </a:fld>
            <a:endParaRPr lang="en-US" dirty="0"/>
          </a:p>
        </p:txBody>
      </p:sp>
      <p:sp>
        <p:nvSpPr>
          <p:cNvPr id="4" name="Rectangle 3"/>
          <p:cNvSpPr/>
          <p:nvPr/>
        </p:nvSpPr>
        <p:spPr>
          <a:xfrm>
            <a:off x="4241800" y="2857500"/>
            <a:ext cx="3124200" cy="9779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k</a:t>
            </a:r>
            <a:r>
              <a:rPr lang="en-US" dirty="0" smtClean="0"/>
              <a:t> = 3</a:t>
            </a:r>
            <a:endParaRPr lang="en-US" dirty="0"/>
          </a:p>
        </p:txBody>
      </p:sp>
      <p:sp>
        <p:nvSpPr>
          <p:cNvPr id="6" name="Rectangle 5"/>
          <p:cNvSpPr/>
          <p:nvPr/>
        </p:nvSpPr>
        <p:spPr>
          <a:xfrm>
            <a:off x="1104900" y="5422900"/>
            <a:ext cx="3124200" cy="9779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k = 3</a:t>
            </a:r>
            <a:endParaRPr lang="en-US" dirty="0"/>
          </a:p>
        </p:txBody>
      </p:sp>
      <p:sp>
        <p:nvSpPr>
          <p:cNvPr id="7" name="Rectangle 6"/>
          <p:cNvSpPr/>
          <p:nvPr/>
        </p:nvSpPr>
        <p:spPr>
          <a:xfrm>
            <a:off x="7391400" y="5422900"/>
            <a:ext cx="3124200" cy="9779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k = 3</a:t>
            </a:r>
            <a:endParaRPr lang="en-US" dirty="0"/>
          </a:p>
        </p:txBody>
      </p:sp>
      <p:cxnSp>
        <p:nvCxnSpPr>
          <p:cNvPr id="8" name="Straight Arrow Connector 7"/>
          <p:cNvCxnSpPr>
            <a:endCxn id="4" idx="1"/>
          </p:cNvCxnSpPr>
          <p:nvPr/>
        </p:nvCxnSpPr>
        <p:spPr>
          <a:xfrm flipV="1">
            <a:off x="1155700" y="3346450"/>
            <a:ext cx="3086100" cy="44450"/>
          </a:xfrm>
          <a:prstGeom prst="straightConnector1">
            <a:avLst/>
          </a:prstGeom>
          <a:ln w="38100" cmpd="sng">
            <a:prstDash val="dash"/>
            <a:tailEnd type="arrow"/>
          </a:ln>
        </p:spPr>
        <p:style>
          <a:lnRef idx="2">
            <a:schemeClr val="accent1"/>
          </a:lnRef>
          <a:fillRef idx="0">
            <a:schemeClr val="accent1"/>
          </a:fillRef>
          <a:effectRef idx="1">
            <a:schemeClr val="accent1"/>
          </a:effectRef>
          <a:fontRef idx="minor">
            <a:schemeClr val="tx1"/>
          </a:fontRef>
        </p:style>
      </p:cxnSp>
      <p:cxnSp>
        <p:nvCxnSpPr>
          <p:cNvPr id="11" name="Curved Connector 10"/>
          <p:cNvCxnSpPr>
            <a:stCxn id="4" idx="2"/>
            <a:endCxn id="6" idx="0"/>
          </p:cNvCxnSpPr>
          <p:nvPr/>
        </p:nvCxnSpPr>
        <p:spPr>
          <a:xfrm rot="5400000">
            <a:off x="3441700" y="3060700"/>
            <a:ext cx="1587500" cy="3136900"/>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Curved Connector 11"/>
          <p:cNvCxnSpPr>
            <a:stCxn id="6" idx="3"/>
            <a:endCxn id="7" idx="1"/>
          </p:cNvCxnSpPr>
          <p:nvPr/>
        </p:nvCxnSpPr>
        <p:spPr>
          <a:xfrm>
            <a:off x="4229100" y="5911850"/>
            <a:ext cx="3162300" cy="12700"/>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Curved Connector 14"/>
          <p:cNvCxnSpPr>
            <a:stCxn id="7" idx="0"/>
            <a:endCxn id="4" idx="2"/>
          </p:cNvCxnSpPr>
          <p:nvPr/>
        </p:nvCxnSpPr>
        <p:spPr>
          <a:xfrm rot="16200000" flipV="1">
            <a:off x="6584950" y="3054350"/>
            <a:ext cx="1587500" cy="3149600"/>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1917700" y="2921000"/>
            <a:ext cx="1181100" cy="369332"/>
          </a:xfrm>
          <a:prstGeom prst="rect">
            <a:avLst/>
          </a:prstGeom>
          <a:noFill/>
        </p:spPr>
        <p:txBody>
          <a:bodyPr wrap="square" rtlCol="0">
            <a:spAutoFit/>
          </a:bodyPr>
          <a:lstStyle/>
          <a:p>
            <a:r>
              <a:rPr lang="en-US" dirty="0" smtClean="0"/>
              <a:t>Set(k, 3)</a:t>
            </a:r>
            <a:endParaRPr lang="en-US" dirty="0"/>
          </a:p>
        </p:txBody>
      </p:sp>
      <p:sp>
        <p:nvSpPr>
          <p:cNvPr id="20" name="TextBox 19"/>
          <p:cNvSpPr txBox="1"/>
          <p:nvPr/>
        </p:nvSpPr>
        <p:spPr>
          <a:xfrm>
            <a:off x="2120900" y="4279900"/>
            <a:ext cx="1701800" cy="369332"/>
          </a:xfrm>
          <a:prstGeom prst="rect">
            <a:avLst/>
          </a:prstGeom>
          <a:noFill/>
        </p:spPr>
        <p:txBody>
          <a:bodyPr wrap="square" rtlCol="0">
            <a:spAutoFit/>
          </a:bodyPr>
          <a:lstStyle/>
          <a:p>
            <a:r>
              <a:rPr lang="en-US" dirty="0" smtClean="0"/>
              <a:t>k = 3? Yeah?</a:t>
            </a:r>
            <a:endParaRPr lang="en-US" dirty="0"/>
          </a:p>
        </p:txBody>
      </p:sp>
      <p:sp>
        <p:nvSpPr>
          <p:cNvPr id="21" name="TextBox 20"/>
          <p:cNvSpPr txBox="1"/>
          <p:nvPr/>
        </p:nvSpPr>
        <p:spPr>
          <a:xfrm>
            <a:off x="8064500" y="4279900"/>
            <a:ext cx="1955800" cy="369332"/>
          </a:xfrm>
          <a:prstGeom prst="rect">
            <a:avLst/>
          </a:prstGeom>
          <a:noFill/>
        </p:spPr>
        <p:txBody>
          <a:bodyPr wrap="square" rtlCol="0">
            <a:spAutoFit/>
          </a:bodyPr>
          <a:lstStyle/>
          <a:p>
            <a:r>
              <a:rPr lang="en-US" dirty="0"/>
              <a:t>k = 3? Yeah?</a:t>
            </a:r>
          </a:p>
        </p:txBody>
      </p:sp>
      <p:sp>
        <p:nvSpPr>
          <p:cNvPr id="22" name="TextBox 21"/>
          <p:cNvSpPr txBox="1"/>
          <p:nvPr/>
        </p:nvSpPr>
        <p:spPr>
          <a:xfrm>
            <a:off x="4940300" y="5321300"/>
            <a:ext cx="1727200" cy="369332"/>
          </a:xfrm>
          <a:prstGeom prst="rect">
            <a:avLst/>
          </a:prstGeom>
          <a:noFill/>
        </p:spPr>
        <p:txBody>
          <a:bodyPr wrap="square" rtlCol="0">
            <a:spAutoFit/>
          </a:bodyPr>
          <a:lstStyle/>
          <a:p>
            <a:r>
              <a:rPr lang="en-US" dirty="0"/>
              <a:t>k = 3? Yeah?</a:t>
            </a:r>
          </a:p>
        </p:txBody>
      </p:sp>
      <p:cxnSp>
        <p:nvCxnSpPr>
          <p:cNvPr id="25" name="Elbow Connector 24"/>
          <p:cNvCxnSpPr>
            <a:stCxn id="7" idx="3"/>
          </p:cNvCxnSpPr>
          <p:nvPr/>
        </p:nvCxnSpPr>
        <p:spPr>
          <a:xfrm flipV="1">
            <a:off x="10515600" y="3987800"/>
            <a:ext cx="584200" cy="1924050"/>
          </a:xfrm>
          <a:prstGeom prst="bentConnector2">
            <a:avLst/>
          </a:prstGeom>
          <a:ln w="38100" cmpd="sng">
            <a:prstDash val="dash"/>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0706100" y="6019800"/>
            <a:ext cx="1181100" cy="369332"/>
          </a:xfrm>
          <a:prstGeom prst="rect">
            <a:avLst/>
          </a:prstGeom>
          <a:noFill/>
        </p:spPr>
        <p:txBody>
          <a:bodyPr wrap="square" rtlCol="0">
            <a:spAutoFit/>
          </a:bodyPr>
          <a:lstStyle/>
          <a:p>
            <a:r>
              <a:rPr lang="en-US" dirty="0" smtClean="0"/>
              <a:t>get(k)</a:t>
            </a:r>
            <a:endParaRPr lang="en-US" dirty="0"/>
          </a:p>
        </p:txBody>
      </p:sp>
    </p:spTree>
    <p:extLst>
      <p:ext uri="{BB962C8B-B14F-4D97-AF65-F5344CB8AC3E}">
        <p14:creationId xmlns:p14="http://schemas.microsoft.com/office/powerpoint/2010/main" val="7312303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8" presetClass="entr" presetSubtype="12"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strips(downLeft)">
                                      <p:cBhvr>
                                        <p:cTn id="13" dur="500"/>
                                        <p:tgtEl>
                                          <p:spTgt spid="15"/>
                                        </p:tgtEl>
                                      </p:cBhvr>
                                    </p:animEffect>
                                  </p:childTnLst>
                                </p:cTn>
                              </p:par>
                              <p:par>
                                <p:cTn id="14" presetID="18" presetClass="entr" presetSubtype="12"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strips(downLeft)">
                                      <p:cBhvr>
                                        <p:cTn id="16" dur="500"/>
                                        <p:tgtEl>
                                          <p:spTgt spid="11"/>
                                        </p:tgtEl>
                                      </p:cBhvr>
                                    </p:animEffect>
                                  </p:childTnLst>
                                </p:cTn>
                              </p:par>
                              <p:par>
                                <p:cTn id="17" presetID="18" presetClass="entr" presetSubtype="12"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strips(downLeft)">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p:tgtEl>
                                          <p:spTgt spid="21"/>
                                        </p:tgtEl>
                                        <p:attrNameLst>
                                          <p:attrName>ppt_y</p:attrName>
                                        </p:attrNameLst>
                                      </p:cBhvr>
                                      <p:tavLst>
                                        <p:tav tm="0">
                                          <p:val>
                                            <p:strVal val="#ppt_y+#ppt_h*1.125000"/>
                                          </p:val>
                                        </p:tav>
                                        <p:tav tm="100000">
                                          <p:val>
                                            <p:strVal val="#ppt_y"/>
                                          </p:val>
                                        </p:tav>
                                      </p:tavLst>
                                    </p:anim>
                                    <p:animEffect transition="in" filter="wipe(up)">
                                      <p:cBhvr>
                                        <p:cTn id="25" dur="500"/>
                                        <p:tgtEl>
                                          <p:spTgt spid="21"/>
                                        </p:tgtEl>
                                      </p:cBhvr>
                                    </p:animEffect>
                                  </p:childTnLst>
                                </p:cTn>
                              </p:par>
                              <p:par>
                                <p:cTn id="26" presetID="12" presetClass="entr" presetSubtype="4"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500"/>
                                        <p:tgtEl>
                                          <p:spTgt spid="20"/>
                                        </p:tgtEl>
                                        <p:attrNameLst>
                                          <p:attrName>ppt_y</p:attrName>
                                        </p:attrNameLst>
                                      </p:cBhvr>
                                      <p:tavLst>
                                        <p:tav tm="0">
                                          <p:val>
                                            <p:strVal val="#ppt_y+#ppt_h*1.125000"/>
                                          </p:val>
                                        </p:tav>
                                        <p:tav tm="100000">
                                          <p:val>
                                            <p:strVal val="#ppt_y"/>
                                          </p:val>
                                        </p:tav>
                                      </p:tavLst>
                                    </p:anim>
                                    <p:animEffect transition="in" filter="wipe(up)">
                                      <p:cBhvr>
                                        <p:cTn id="29" dur="500"/>
                                        <p:tgtEl>
                                          <p:spTgt spid="20"/>
                                        </p:tgtEl>
                                      </p:cBhvr>
                                    </p:animEffect>
                                  </p:childTnLst>
                                </p:cTn>
                              </p:par>
                              <p:par>
                                <p:cTn id="30" presetID="12" presetClass="entr" presetSubtype="4"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additive="base">
                                        <p:cTn id="32" dur="500"/>
                                        <p:tgtEl>
                                          <p:spTgt spid="22"/>
                                        </p:tgtEl>
                                        <p:attrNameLst>
                                          <p:attrName>ppt_y</p:attrName>
                                        </p:attrNameLst>
                                      </p:cBhvr>
                                      <p:tavLst>
                                        <p:tav tm="0">
                                          <p:val>
                                            <p:strVal val="#ppt_y+#ppt_h*1.125000"/>
                                          </p:val>
                                        </p:tav>
                                        <p:tav tm="100000">
                                          <p:val>
                                            <p:strVal val="#ppt_y"/>
                                          </p:val>
                                        </p:tav>
                                      </p:tavLst>
                                    </p:anim>
                                    <p:animEffect transition="in" filter="wipe(up)">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4">
                                            <p:txEl>
                                              <p:pRg st="0" end="0"/>
                                            </p:txEl>
                                          </p:spTgt>
                                        </p:tgtEl>
                                        <p:attrNameLst>
                                          <p:attrName>style.visibility</p:attrName>
                                        </p:attrNameLst>
                                      </p:cBhvr>
                                      <p:to>
                                        <p:strVal val="visible"/>
                                      </p:to>
                                    </p:set>
                                    <p:animEffect transition="in" filter="dissolve">
                                      <p:cBhvr>
                                        <p:cTn id="38" dur="500"/>
                                        <p:tgtEl>
                                          <p:spTgt spid="4">
                                            <p:txEl>
                                              <p:pRg st="0" end="0"/>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6">
                                            <p:txEl>
                                              <p:pRg st="0" end="0"/>
                                            </p:txEl>
                                          </p:spTgt>
                                        </p:tgtEl>
                                        <p:attrNameLst>
                                          <p:attrName>style.visibility</p:attrName>
                                        </p:attrNameLst>
                                      </p:cBhvr>
                                      <p:to>
                                        <p:strVal val="visible"/>
                                      </p:to>
                                    </p:set>
                                    <p:animEffect transition="in" filter="dissolve">
                                      <p:cBhvr>
                                        <p:cTn id="41" dur="500"/>
                                        <p:tgtEl>
                                          <p:spTgt spid="6">
                                            <p:txEl>
                                              <p:pRg st="0" end="0"/>
                                            </p:txEl>
                                          </p:spTgt>
                                        </p:tgtEl>
                                      </p:cBhvr>
                                    </p:animEffect>
                                  </p:childTnLst>
                                </p:cTn>
                              </p:par>
                              <p:par>
                                <p:cTn id="42" presetID="9" presetClass="entr" presetSubtype="0" fill="hold" nodeType="withEffect">
                                  <p:stCondLst>
                                    <p:cond delay="0"/>
                                  </p:stCondLst>
                                  <p:childTnLst>
                                    <p:set>
                                      <p:cBhvr>
                                        <p:cTn id="43" dur="1" fill="hold">
                                          <p:stCondLst>
                                            <p:cond delay="0"/>
                                          </p:stCondLst>
                                        </p:cTn>
                                        <p:tgtEl>
                                          <p:spTgt spid="7">
                                            <p:txEl>
                                              <p:pRg st="0" end="0"/>
                                            </p:txEl>
                                          </p:spTgt>
                                        </p:tgtEl>
                                        <p:attrNameLst>
                                          <p:attrName>style.visibility</p:attrName>
                                        </p:attrNameLst>
                                      </p:cBhvr>
                                      <p:to>
                                        <p:strVal val="visible"/>
                                      </p:to>
                                    </p:set>
                                    <p:animEffect transition="in" filter="dissolve">
                                      <p:cBhvr>
                                        <p:cTn id="44" dur="500"/>
                                        <p:tgtEl>
                                          <p:spTgt spid="7">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Things go wrong.</a:t>
            </a:r>
            <a:br>
              <a:rPr lang="en-US" dirty="0" smtClean="0"/>
            </a:br>
            <a:r>
              <a:rPr lang="en-US" sz="3200" i="1" dirty="0" smtClean="0"/>
              <a:t>Aka $h!7 hits the fan</a:t>
            </a:r>
            <a:endParaRPr lang="en-US" i="1" dirty="0"/>
          </a:p>
        </p:txBody>
      </p:sp>
      <p:sp>
        <p:nvSpPr>
          <p:cNvPr id="3" name="Content Placeholder 2"/>
          <p:cNvSpPr>
            <a:spLocks noGrp="1"/>
          </p:cNvSpPr>
          <p:nvPr>
            <p:ph idx="1"/>
          </p:nvPr>
        </p:nvSpPr>
        <p:spPr>
          <a:xfrm>
            <a:off x="1103312" y="2052918"/>
            <a:ext cx="8946541" cy="444491"/>
          </a:xfrm>
        </p:spPr>
        <p:txBody>
          <a:bodyPr>
            <a:normAutofit/>
          </a:bodyPr>
          <a:lstStyle/>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12</a:t>
            </a:fld>
            <a:endParaRPr lang="en-US" dirty="0"/>
          </a:p>
        </p:txBody>
      </p:sp>
      <p:sp>
        <p:nvSpPr>
          <p:cNvPr id="5" name="Rectangle 4"/>
          <p:cNvSpPr/>
          <p:nvPr/>
        </p:nvSpPr>
        <p:spPr>
          <a:xfrm>
            <a:off x="4241800" y="2857500"/>
            <a:ext cx="3124200" cy="9779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k</a:t>
            </a:r>
            <a:r>
              <a:rPr lang="en-US" dirty="0" smtClean="0"/>
              <a:t> = 3</a:t>
            </a:r>
            <a:endParaRPr lang="en-US" dirty="0"/>
          </a:p>
        </p:txBody>
      </p:sp>
      <p:sp>
        <p:nvSpPr>
          <p:cNvPr id="6" name="Rectangle 5"/>
          <p:cNvSpPr/>
          <p:nvPr/>
        </p:nvSpPr>
        <p:spPr>
          <a:xfrm>
            <a:off x="1104900" y="5422900"/>
            <a:ext cx="3124200" cy="9779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k = 3</a:t>
            </a:r>
            <a:endParaRPr lang="en-US" dirty="0"/>
          </a:p>
        </p:txBody>
      </p:sp>
      <p:sp>
        <p:nvSpPr>
          <p:cNvPr id="7" name="Rectangle 6"/>
          <p:cNvSpPr/>
          <p:nvPr/>
        </p:nvSpPr>
        <p:spPr>
          <a:xfrm>
            <a:off x="7391400" y="5422900"/>
            <a:ext cx="3124200" cy="9779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k = 3</a:t>
            </a:r>
            <a:endParaRPr lang="en-US" dirty="0"/>
          </a:p>
        </p:txBody>
      </p:sp>
      <p:cxnSp>
        <p:nvCxnSpPr>
          <p:cNvPr id="8" name="Straight Arrow Connector 7"/>
          <p:cNvCxnSpPr>
            <a:endCxn id="5" idx="1"/>
          </p:cNvCxnSpPr>
          <p:nvPr/>
        </p:nvCxnSpPr>
        <p:spPr>
          <a:xfrm flipV="1">
            <a:off x="1155700" y="3346450"/>
            <a:ext cx="3086100" cy="44450"/>
          </a:xfrm>
          <a:prstGeom prst="straightConnector1">
            <a:avLst/>
          </a:prstGeom>
          <a:ln w="38100" cmpd="sng">
            <a:prstDash val="dash"/>
            <a:tailEnd type="arrow"/>
          </a:ln>
        </p:spPr>
        <p:style>
          <a:lnRef idx="2">
            <a:schemeClr val="accent1"/>
          </a:lnRef>
          <a:fillRef idx="0">
            <a:schemeClr val="accent1"/>
          </a:fillRef>
          <a:effectRef idx="1">
            <a:schemeClr val="accent1"/>
          </a:effectRef>
          <a:fontRef idx="minor">
            <a:schemeClr val="tx1"/>
          </a:fontRef>
        </p:style>
      </p:cxnSp>
      <p:cxnSp>
        <p:nvCxnSpPr>
          <p:cNvPr id="9" name="Curved Connector 8"/>
          <p:cNvCxnSpPr/>
          <p:nvPr/>
        </p:nvCxnSpPr>
        <p:spPr>
          <a:xfrm rot="5400000">
            <a:off x="4223303" y="4084707"/>
            <a:ext cx="1730512" cy="1298161"/>
          </a:xfrm>
          <a:prstGeom prst="curvedConnector3">
            <a:avLst>
              <a:gd name="adj1" fmla="val 50000"/>
            </a:avLst>
          </a:prstGeom>
          <a:ln w="28575" cmpd="sng">
            <a:prstDash val="sysDot"/>
            <a:tailEnd type="arrow"/>
          </a:ln>
        </p:spPr>
        <p:style>
          <a:lnRef idx="2">
            <a:schemeClr val="accent1"/>
          </a:lnRef>
          <a:fillRef idx="0">
            <a:schemeClr val="accent1"/>
          </a:fillRef>
          <a:effectRef idx="1">
            <a:schemeClr val="accent1"/>
          </a:effectRef>
          <a:fontRef idx="minor">
            <a:schemeClr val="tx1"/>
          </a:fontRef>
        </p:style>
      </p:cxnSp>
      <p:cxnSp>
        <p:nvCxnSpPr>
          <p:cNvPr id="10" name="Curved Connector 9"/>
          <p:cNvCxnSpPr>
            <a:stCxn id="7" idx="1"/>
          </p:cNvCxnSpPr>
          <p:nvPr/>
        </p:nvCxnSpPr>
        <p:spPr>
          <a:xfrm rot="10800000" flipV="1">
            <a:off x="5499652" y="5911849"/>
            <a:ext cx="1891748" cy="460237"/>
          </a:xfrm>
          <a:prstGeom prst="curvedConnector3">
            <a:avLst>
              <a:gd name="adj1" fmla="val 50000"/>
            </a:avLst>
          </a:prstGeom>
          <a:ln w="28575" cmpd="sng">
            <a:prstDash val="sysDot"/>
            <a:tailEnd type="arrow"/>
          </a:ln>
        </p:spPr>
        <p:style>
          <a:lnRef idx="2">
            <a:schemeClr val="accent1"/>
          </a:lnRef>
          <a:fillRef idx="0">
            <a:schemeClr val="accent1"/>
          </a:fillRef>
          <a:effectRef idx="1">
            <a:schemeClr val="accent1"/>
          </a:effectRef>
          <a:fontRef idx="minor">
            <a:schemeClr val="tx1"/>
          </a:fontRef>
        </p:style>
      </p:cxnSp>
      <p:cxnSp>
        <p:nvCxnSpPr>
          <p:cNvPr id="11" name="Curved Connector 10"/>
          <p:cNvCxnSpPr>
            <a:stCxn id="7" idx="0"/>
            <a:endCxn id="5" idx="2"/>
          </p:cNvCxnSpPr>
          <p:nvPr/>
        </p:nvCxnSpPr>
        <p:spPr>
          <a:xfrm rot="16200000" flipV="1">
            <a:off x="6584950" y="3054350"/>
            <a:ext cx="1587500" cy="3149600"/>
          </a:xfrm>
          <a:prstGeom prst="curvedConnector3">
            <a:avLst>
              <a:gd name="adj1" fmla="val 50000"/>
            </a:avLst>
          </a:prstGeom>
          <a:ln>
            <a:headEnd type="arrow"/>
            <a:tailEnd type="none"/>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917700" y="2921000"/>
            <a:ext cx="1181100" cy="369332"/>
          </a:xfrm>
          <a:prstGeom prst="rect">
            <a:avLst/>
          </a:prstGeom>
          <a:noFill/>
        </p:spPr>
        <p:txBody>
          <a:bodyPr wrap="square" rtlCol="0">
            <a:spAutoFit/>
          </a:bodyPr>
          <a:lstStyle/>
          <a:p>
            <a:r>
              <a:rPr lang="en-US" dirty="0" smtClean="0"/>
              <a:t>Set(k, 4)</a:t>
            </a:r>
            <a:endParaRPr lang="en-US" dirty="0"/>
          </a:p>
        </p:txBody>
      </p:sp>
      <p:sp>
        <p:nvSpPr>
          <p:cNvPr id="13" name="TextBox 12"/>
          <p:cNvSpPr txBox="1"/>
          <p:nvPr/>
        </p:nvSpPr>
        <p:spPr>
          <a:xfrm>
            <a:off x="4892261" y="5163378"/>
            <a:ext cx="3016526" cy="646331"/>
          </a:xfrm>
          <a:prstGeom prst="rect">
            <a:avLst/>
          </a:prstGeom>
          <a:noFill/>
        </p:spPr>
        <p:txBody>
          <a:bodyPr wrap="square" rtlCol="0">
            <a:spAutoFit/>
          </a:bodyPr>
          <a:lstStyle/>
          <a:p>
            <a:r>
              <a:rPr lang="en-US" dirty="0" smtClean="0"/>
              <a:t>k = 3? Yeah? Yeah? </a:t>
            </a:r>
          </a:p>
          <a:p>
            <a:r>
              <a:rPr lang="en-US" dirty="0" smtClean="0"/>
              <a:t>…Dude?</a:t>
            </a:r>
            <a:endParaRPr lang="en-US" dirty="0"/>
          </a:p>
        </p:txBody>
      </p:sp>
      <p:sp>
        <p:nvSpPr>
          <p:cNvPr id="14" name="TextBox 13"/>
          <p:cNvSpPr txBox="1"/>
          <p:nvPr/>
        </p:nvSpPr>
        <p:spPr>
          <a:xfrm>
            <a:off x="8064500" y="4279900"/>
            <a:ext cx="1955800" cy="369332"/>
          </a:xfrm>
          <a:prstGeom prst="rect">
            <a:avLst/>
          </a:prstGeom>
          <a:noFill/>
        </p:spPr>
        <p:txBody>
          <a:bodyPr wrap="square" rtlCol="0">
            <a:spAutoFit/>
          </a:bodyPr>
          <a:lstStyle/>
          <a:p>
            <a:r>
              <a:rPr lang="en-US" dirty="0"/>
              <a:t>k = </a:t>
            </a:r>
            <a:r>
              <a:rPr lang="en-US" dirty="0" smtClean="0"/>
              <a:t>4? </a:t>
            </a:r>
            <a:r>
              <a:rPr lang="en-US" dirty="0"/>
              <a:t>Yeah?</a:t>
            </a:r>
          </a:p>
        </p:txBody>
      </p:sp>
      <p:cxnSp>
        <p:nvCxnSpPr>
          <p:cNvPr id="16" name="Elbow Connector 15"/>
          <p:cNvCxnSpPr>
            <a:stCxn id="6" idx="1"/>
          </p:cNvCxnSpPr>
          <p:nvPr/>
        </p:nvCxnSpPr>
        <p:spPr>
          <a:xfrm rot="10800000">
            <a:off x="508000" y="4682436"/>
            <a:ext cx="596900" cy="1229415"/>
          </a:xfrm>
          <a:prstGeom prst="bentConnector2">
            <a:avLst/>
          </a:prstGeom>
          <a:ln w="38100" cmpd="sng">
            <a:prstDash val="dash"/>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5499652" y="3147391"/>
            <a:ext cx="696149" cy="369332"/>
          </a:xfrm>
          <a:prstGeom prst="rect">
            <a:avLst/>
          </a:prstGeom>
          <a:noFill/>
        </p:spPr>
        <p:txBody>
          <a:bodyPr wrap="none" rtlCol="0">
            <a:spAutoFit/>
          </a:bodyPr>
          <a:lstStyle/>
          <a:p>
            <a:r>
              <a:rPr lang="en-US" dirty="0"/>
              <a:t>k</a:t>
            </a:r>
            <a:r>
              <a:rPr lang="en-US" dirty="0" smtClean="0"/>
              <a:t> = 4</a:t>
            </a:r>
            <a:endParaRPr lang="en-US" dirty="0"/>
          </a:p>
        </p:txBody>
      </p:sp>
      <p:sp>
        <p:nvSpPr>
          <p:cNvPr id="26" name="TextBox 25"/>
          <p:cNvSpPr txBox="1"/>
          <p:nvPr/>
        </p:nvSpPr>
        <p:spPr>
          <a:xfrm>
            <a:off x="8644835" y="5685182"/>
            <a:ext cx="696149" cy="369332"/>
          </a:xfrm>
          <a:prstGeom prst="rect">
            <a:avLst/>
          </a:prstGeom>
          <a:noFill/>
        </p:spPr>
        <p:txBody>
          <a:bodyPr wrap="none" rtlCol="0">
            <a:spAutoFit/>
          </a:bodyPr>
          <a:lstStyle/>
          <a:p>
            <a:r>
              <a:rPr lang="en-US" dirty="0"/>
              <a:t>k</a:t>
            </a:r>
            <a:r>
              <a:rPr lang="en-US" dirty="0" smtClean="0"/>
              <a:t> = 4</a:t>
            </a:r>
            <a:endParaRPr lang="en-US" dirty="0"/>
          </a:p>
        </p:txBody>
      </p:sp>
      <p:sp>
        <p:nvSpPr>
          <p:cNvPr id="29" name="TextBox 28"/>
          <p:cNvSpPr txBox="1"/>
          <p:nvPr/>
        </p:nvSpPr>
        <p:spPr>
          <a:xfrm>
            <a:off x="496956" y="4925391"/>
            <a:ext cx="854508" cy="369332"/>
          </a:xfrm>
          <a:prstGeom prst="rect">
            <a:avLst/>
          </a:prstGeom>
          <a:noFill/>
        </p:spPr>
        <p:txBody>
          <a:bodyPr wrap="none" rtlCol="0">
            <a:spAutoFit/>
          </a:bodyPr>
          <a:lstStyle/>
          <a:p>
            <a:r>
              <a:rPr lang="en-US" dirty="0"/>
              <a:t>g</a:t>
            </a:r>
            <a:r>
              <a:rPr lang="en-US" dirty="0" smtClean="0"/>
              <a:t>et(k)</a:t>
            </a:r>
            <a:endParaRPr lang="en-US" dirty="0"/>
          </a:p>
        </p:txBody>
      </p:sp>
      <p:sp>
        <p:nvSpPr>
          <p:cNvPr id="30" name="Rectangle 29"/>
          <p:cNvSpPr/>
          <p:nvPr/>
        </p:nvSpPr>
        <p:spPr>
          <a:xfrm>
            <a:off x="318604" y="2452757"/>
            <a:ext cx="11120783" cy="331304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u="sng" dirty="0" smtClean="0"/>
              <a:t>Well…we could:</a:t>
            </a:r>
          </a:p>
          <a:p>
            <a:pPr algn="ctr"/>
            <a:endParaRPr lang="en-US" dirty="0" smtClean="0"/>
          </a:p>
          <a:p>
            <a:pPr marL="342900" indent="-342900" algn="ctr">
              <a:buAutoNum type="arabicParenR"/>
            </a:pPr>
            <a:r>
              <a:rPr lang="en-US" sz="2000" dirty="0" smtClean="0"/>
              <a:t>Get the user to wait until we reconcile the loss of communication, so C</a:t>
            </a:r>
            <a:r>
              <a:rPr lang="en-US" sz="2000" strike="sngStrike" dirty="0" smtClean="0"/>
              <a:t>A</a:t>
            </a:r>
            <a:r>
              <a:rPr lang="en-US" sz="2000" dirty="0" smtClean="0"/>
              <a:t>P</a:t>
            </a:r>
          </a:p>
          <a:p>
            <a:pPr marL="342900" indent="-342900" algn="ctr">
              <a:buAutoNum type="arabicParenR"/>
            </a:pPr>
            <a:r>
              <a:rPr lang="en-US" sz="2000" dirty="0" smtClean="0"/>
              <a:t>Serve the user the </a:t>
            </a:r>
            <a:r>
              <a:rPr lang="en-US" sz="2000" strike="sngStrike" dirty="0" smtClean="0"/>
              <a:t>wrong</a:t>
            </a:r>
            <a:r>
              <a:rPr lang="en-US" sz="2000" dirty="0" smtClean="0"/>
              <a:t> best-known value for (k), so </a:t>
            </a:r>
            <a:r>
              <a:rPr lang="en-US" sz="2000" strike="sngStrike" dirty="0" smtClean="0"/>
              <a:t>C</a:t>
            </a:r>
            <a:r>
              <a:rPr lang="en-US" sz="2000" dirty="0" smtClean="0"/>
              <a:t>AP</a:t>
            </a:r>
          </a:p>
          <a:p>
            <a:pPr marL="342900" indent="-342900" algn="ctr">
              <a:buAutoNum type="arabicParenR"/>
            </a:pPr>
            <a:r>
              <a:rPr lang="en-US" sz="2000" dirty="0" smtClean="0"/>
              <a:t>Either collapse all 3 machines into one (CA), or guarantee per-partition consistency, so </a:t>
            </a:r>
            <a:r>
              <a:rPr lang="en-US" sz="2000" dirty="0" err="1" smtClean="0"/>
              <a:t>cA</a:t>
            </a:r>
            <a:r>
              <a:rPr lang="en-US" sz="2000" strike="sngStrike" dirty="0" err="1" smtClean="0"/>
              <a:t>P</a:t>
            </a:r>
            <a:endParaRPr lang="en-US" sz="2000" strike="sngStrike" dirty="0" smtClean="0"/>
          </a:p>
          <a:p>
            <a:pPr algn="ctr"/>
            <a:endParaRPr lang="en-US" dirty="0"/>
          </a:p>
        </p:txBody>
      </p:sp>
    </p:spTree>
    <p:extLst>
      <p:ext uri="{BB962C8B-B14F-4D97-AF65-F5344CB8AC3E}">
        <p14:creationId xmlns:p14="http://schemas.microsoft.com/office/powerpoint/2010/main" val="8973030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8" presetClass="entr" presetSubtype="12"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strips(downLeft)">
                                      <p:cBhvr>
                                        <p:cTn id="13" dur="500"/>
                                        <p:tgtEl>
                                          <p:spTgt spid="11"/>
                                        </p:tgtEl>
                                      </p:cBhvr>
                                    </p:animEffect>
                                  </p:childTnLst>
                                </p:cTn>
                              </p:par>
                              <p:par>
                                <p:cTn id="14" presetID="12" presetClass="entr" presetSubtype="4"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500"/>
                                        <p:tgtEl>
                                          <p:spTgt spid="14"/>
                                        </p:tgtEl>
                                        <p:attrNameLst>
                                          <p:attrName>ppt_y</p:attrName>
                                        </p:attrNameLst>
                                      </p:cBhvr>
                                      <p:tavLst>
                                        <p:tav tm="0">
                                          <p:val>
                                            <p:strVal val="#ppt_y+#ppt_h*1.125000"/>
                                          </p:val>
                                        </p:tav>
                                        <p:tav tm="100000">
                                          <p:val>
                                            <p:strVal val="#ppt_y"/>
                                          </p:val>
                                        </p:tav>
                                      </p:tavLst>
                                    </p:anim>
                                    <p:animEffect transition="in" filter="wipe(up)">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strips(downLeft)">
                                      <p:cBhvr>
                                        <p:cTn id="22" dur="500"/>
                                        <p:tgtEl>
                                          <p:spTgt spid="9"/>
                                        </p:tgtEl>
                                      </p:cBhvr>
                                    </p:animEffect>
                                  </p:childTnLst>
                                </p:cTn>
                              </p:par>
                              <p:par>
                                <p:cTn id="23" presetID="18" presetClass="entr" presetSubtype="12"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strips(downLeft)">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p:tgtEl>
                                          <p:spTgt spid="13"/>
                                        </p:tgtEl>
                                        <p:attrNameLst>
                                          <p:attrName>ppt_y</p:attrName>
                                        </p:attrNameLst>
                                      </p:cBhvr>
                                      <p:tavLst>
                                        <p:tav tm="0">
                                          <p:val>
                                            <p:strVal val="#ppt_y+#ppt_h*1.125000"/>
                                          </p:val>
                                        </p:tav>
                                        <p:tav tm="100000">
                                          <p:val>
                                            <p:strVal val="#ppt_y"/>
                                          </p:val>
                                        </p:tav>
                                      </p:tavLst>
                                    </p:anim>
                                    <p:animEffect transition="in" filter="wipe(up)">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5">
                                            <p:txEl>
                                              <p:pRg st="0" end="0"/>
                                            </p:txEl>
                                          </p:spTgt>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7">
                                            <p:txEl>
                                              <p:pRg st="0" end="0"/>
                                            </p:txEl>
                                          </p:spTgt>
                                        </p:tgtEl>
                                        <p:attrNameLst>
                                          <p:attrName>style.visibility</p:attrName>
                                        </p:attrNameLst>
                                      </p:cBhvr>
                                      <p:to>
                                        <p:strVal val="hidden"/>
                                      </p:to>
                                    </p:set>
                                  </p:childTnLst>
                                </p:cTn>
                              </p:par>
                              <p:par>
                                <p:cTn id="38" presetID="9" presetClass="entr" presetSubtype="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dissolve">
                                      <p:cBhvr>
                                        <p:cTn id="40" dur="500"/>
                                        <p:tgtEl>
                                          <p:spTgt spid="2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dissolve">
                                      <p:cBhvr>
                                        <p:cTn id="43" dur="500"/>
                                        <p:tgtEl>
                                          <p:spTgt spid="25"/>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6"/>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9"/>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dissolve">
                                      <p:cBhvr>
                                        <p:cTn id="5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25" grpId="0"/>
      <p:bldP spid="26" grpId="0"/>
      <p:bldP spid="29" grpId="0"/>
      <p:bldP spid="3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269553"/>
            <a:ext cx="9404723" cy="1400530"/>
          </a:xfrm>
        </p:spPr>
        <p:txBody>
          <a:bodyPr/>
          <a:lstStyle/>
          <a:p>
            <a:pPr algn="ctr"/>
            <a:r>
              <a:rPr lang="en-US" dirty="0" err="1" smtClean="0"/>
              <a:t>Synkat</a:t>
            </a:r>
            <a:r>
              <a:rPr lang="en-US" dirty="0" smtClean="0"/>
              <a:t>!</a:t>
            </a:r>
            <a:br>
              <a:rPr lang="en-US" dirty="0" smtClean="0"/>
            </a:br>
            <a:r>
              <a:rPr lang="en-US" sz="3200" i="1" dirty="0"/>
              <a:t>Per partition consistency</a:t>
            </a:r>
          </a:p>
        </p:txBody>
      </p:sp>
      <p:pic>
        <p:nvPicPr>
          <p:cNvPr id="5" name="Content Placeholder 4" descr="syncat.gif"/>
          <p:cNvPicPr>
            <a:picLocks noGrp="1" noChangeAspect="1"/>
          </p:cNvPicPr>
          <p:nvPr>
            <p:ph idx="1"/>
          </p:nvPr>
        </p:nvPicPr>
        <p:blipFill>
          <a:blip r:embed="rId2">
            <a:extLst>
              <a:ext uri="{28A0092B-C50C-407E-A947-70E740481C1C}">
                <a14:useLocalDpi xmlns:a14="http://schemas.microsoft.com/office/drawing/2010/main" val="0"/>
              </a:ext>
            </a:extLst>
          </a:blip>
          <a:srcRect l="1610" r="1610"/>
          <a:stretch>
            <a:fillRect/>
          </a:stretch>
        </p:blipFill>
        <p:spPr/>
      </p:pic>
      <p:sp>
        <p:nvSpPr>
          <p:cNvPr id="4" name="Slide Number Placeholder 3"/>
          <p:cNvSpPr>
            <a:spLocks noGrp="1"/>
          </p:cNvSpPr>
          <p:nvPr>
            <p:ph type="sldNum" sz="quarter" idx="12"/>
          </p:nvPr>
        </p:nvSpPr>
        <p:spPr/>
        <p:txBody>
          <a:bodyPr/>
          <a:lstStyle/>
          <a:p>
            <a:fld id="{D57F1E4F-1CFF-5643-939E-02111984F565}" type="slidenum">
              <a:rPr lang="en-US" smtClean="0"/>
              <a:t>13</a:t>
            </a:fld>
            <a:endParaRPr lang="en-US" dirty="0"/>
          </a:p>
        </p:txBody>
      </p:sp>
      <p:cxnSp>
        <p:nvCxnSpPr>
          <p:cNvPr id="7" name="Straight Arrow Connector 6"/>
          <p:cNvCxnSpPr/>
          <p:nvPr/>
        </p:nvCxnSpPr>
        <p:spPr>
          <a:xfrm flipH="1" flipV="1">
            <a:off x="2098843" y="1463842"/>
            <a:ext cx="26736" cy="204536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flipV="1">
            <a:off x="3529263" y="1463842"/>
            <a:ext cx="13370" cy="27739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flipV="1">
            <a:off x="5253789" y="1457158"/>
            <a:ext cx="13370" cy="27739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flipV="1">
            <a:off x="6657473" y="1463842"/>
            <a:ext cx="13370" cy="27739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flipV="1">
            <a:off x="8876632" y="1463842"/>
            <a:ext cx="6685" cy="32485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flipV="1">
            <a:off x="5995736" y="1463843"/>
            <a:ext cx="6685" cy="15975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flipV="1">
            <a:off x="7753684" y="1457159"/>
            <a:ext cx="6685" cy="15975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9504947" y="3769895"/>
            <a:ext cx="1236579" cy="6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8462211" y="3992412"/>
            <a:ext cx="2279315" cy="6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6383421" y="5482991"/>
            <a:ext cx="4358105" cy="133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V="1">
            <a:off x="9504947" y="3027948"/>
            <a:ext cx="1236579" cy="6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1490579" y="1463843"/>
            <a:ext cx="0" cy="16042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2867526" y="1463843"/>
            <a:ext cx="0" cy="120315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6349999" y="1470527"/>
            <a:ext cx="0" cy="120315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p:nvPr/>
        </p:nvCxnSpPr>
        <p:spPr>
          <a:xfrm flipV="1">
            <a:off x="6182895" y="1717842"/>
            <a:ext cx="4558631" cy="661737"/>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Elbow Connector 35"/>
          <p:cNvCxnSpPr/>
          <p:nvPr/>
        </p:nvCxnSpPr>
        <p:spPr>
          <a:xfrm flipV="1">
            <a:off x="3576053" y="5836855"/>
            <a:ext cx="7182582" cy="4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Elbow Connector 38"/>
          <p:cNvCxnSpPr/>
          <p:nvPr/>
        </p:nvCxnSpPr>
        <p:spPr>
          <a:xfrm flipV="1">
            <a:off x="3134895" y="2038685"/>
            <a:ext cx="7606631" cy="338221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V="1">
            <a:off x="4249722" y="3492345"/>
            <a:ext cx="6472277" cy="244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23884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par>
                                <p:cTn id="11" presetID="9"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500"/>
                                        <p:tgtEl>
                                          <p:spTgt spid="11"/>
                                        </p:tgtEl>
                                      </p:cBhvr>
                                    </p:animEffect>
                                  </p:childTnLst>
                                </p:cTn>
                              </p:par>
                              <p:par>
                                <p:cTn id="14" presetID="9"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par>
                                <p:cTn id="17" presetID="9"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dissolve">
                                      <p:cBhvr>
                                        <p:cTn id="19" dur="500"/>
                                        <p:tgtEl>
                                          <p:spTgt spid="13"/>
                                        </p:tgtEl>
                                      </p:cBhvr>
                                    </p:animEffect>
                                  </p:childTnLst>
                                </p:cTn>
                              </p:par>
                              <p:par>
                                <p:cTn id="20" presetID="9"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dissolve">
                                      <p:cBhvr>
                                        <p:cTn id="22" dur="500"/>
                                        <p:tgtEl>
                                          <p:spTgt spid="16"/>
                                        </p:tgtEl>
                                      </p:cBhvr>
                                    </p:animEffect>
                                  </p:childTnLst>
                                </p:cTn>
                              </p:par>
                              <p:par>
                                <p:cTn id="23" presetID="9"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dissolv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nodeType="clickEffect">
                                  <p:stCondLst>
                                    <p:cond delay="0"/>
                                  </p:stCondLst>
                                  <p:childTnLst>
                                    <p:animEffect transition="out" filter="dissolv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par>
                                <p:cTn id="31" presetID="9" presetClass="exit" presetSubtype="0" fill="hold" nodeType="withEffect">
                                  <p:stCondLst>
                                    <p:cond delay="0"/>
                                  </p:stCondLst>
                                  <p:childTnLst>
                                    <p:animEffect transition="out" filter="dissolv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9" presetClass="exit" presetSubtype="0" fill="hold" nodeType="withEffect">
                                  <p:stCondLst>
                                    <p:cond delay="0"/>
                                  </p:stCondLst>
                                  <p:childTnLst>
                                    <p:animEffect transition="out" filter="dissolve">
                                      <p:cBhvr>
                                        <p:cTn id="35" dur="500"/>
                                        <p:tgtEl>
                                          <p:spTgt spid="11"/>
                                        </p:tgtEl>
                                      </p:cBhvr>
                                    </p:animEffect>
                                    <p:set>
                                      <p:cBhvr>
                                        <p:cTn id="36" dur="1" fill="hold">
                                          <p:stCondLst>
                                            <p:cond delay="499"/>
                                          </p:stCondLst>
                                        </p:cTn>
                                        <p:tgtEl>
                                          <p:spTgt spid="11"/>
                                        </p:tgtEl>
                                        <p:attrNameLst>
                                          <p:attrName>style.visibility</p:attrName>
                                        </p:attrNameLst>
                                      </p:cBhvr>
                                      <p:to>
                                        <p:strVal val="hidden"/>
                                      </p:to>
                                    </p:set>
                                  </p:childTnLst>
                                </p:cTn>
                              </p:par>
                              <p:par>
                                <p:cTn id="37" presetID="9" presetClass="exit" presetSubtype="0" fill="hold" nodeType="withEffect">
                                  <p:stCondLst>
                                    <p:cond delay="0"/>
                                  </p:stCondLst>
                                  <p:childTnLst>
                                    <p:animEffect transition="out" filter="dissolve">
                                      <p:cBhvr>
                                        <p:cTn id="38" dur="500"/>
                                        <p:tgtEl>
                                          <p:spTgt spid="16"/>
                                        </p:tgtEl>
                                      </p:cBhvr>
                                    </p:animEffect>
                                    <p:set>
                                      <p:cBhvr>
                                        <p:cTn id="39" dur="1" fill="hold">
                                          <p:stCondLst>
                                            <p:cond delay="499"/>
                                          </p:stCondLst>
                                        </p:cTn>
                                        <p:tgtEl>
                                          <p:spTgt spid="16"/>
                                        </p:tgtEl>
                                        <p:attrNameLst>
                                          <p:attrName>style.visibility</p:attrName>
                                        </p:attrNameLst>
                                      </p:cBhvr>
                                      <p:to>
                                        <p:strVal val="hidden"/>
                                      </p:to>
                                    </p:set>
                                  </p:childTnLst>
                                </p:cTn>
                              </p:par>
                              <p:par>
                                <p:cTn id="40" presetID="9" presetClass="exit" presetSubtype="0" fill="hold" nodeType="withEffect">
                                  <p:stCondLst>
                                    <p:cond delay="0"/>
                                  </p:stCondLst>
                                  <p:childTnLst>
                                    <p:animEffect transition="out" filter="dissolve">
                                      <p:cBhvr>
                                        <p:cTn id="41" dur="500"/>
                                        <p:tgtEl>
                                          <p:spTgt spid="12"/>
                                        </p:tgtEl>
                                      </p:cBhvr>
                                    </p:animEffect>
                                    <p:set>
                                      <p:cBhvr>
                                        <p:cTn id="42" dur="1" fill="hold">
                                          <p:stCondLst>
                                            <p:cond delay="499"/>
                                          </p:stCondLst>
                                        </p:cTn>
                                        <p:tgtEl>
                                          <p:spTgt spid="12"/>
                                        </p:tgtEl>
                                        <p:attrNameLst>
                                          <p:attrName>style.visibility</p:attrName>
                                        </p:attrNameLst>
                                      </p:cBhvr>
                                      <p:to>
                                        <p:strVal val="hidden"/>
                                      </p:to>
                                    </p:set>
                                  </p:childTnLst>
                                </p:cTn>
                              </p:par>
                              <p:par>
                                <p:cTn id="43" presetID="9" presetClass="exit" presetSubtype="0" fill="hold" nodeType="withEffect">
                                  <p:stCondLst>
                                    <p:cond delay="0"/>
                                  </p:stCondLst>
                                  <p:childTnLst>
                                    <p:animEffect transition="out" filter="dissolve">
                                      <p:cBhvr>
                                        <p:cTn id="44" dur="500"/>
                                        <p:tgtEl>
                                          <p:spTgt spid="18"/>
                                        </p:tgtEl>
                                      </p:cBhvr>
                                    </p:animEffect>
                                    <p:set>
                                      <p:cBhvr>
                                        <p:cTn id="45" dur="1" fill="hold">
                                          <p:stCondLst>
                                            <p:cond delay="499"/>
                                          </p:stCondLst>
                                        </p:cTn>
                                        <p:tgtEl>
                                          <p:spTgt spid="18"/>
                                        </p:tgtEl>
                                        <p:attrNameLst>
                                          <p:attrName>style.visibility</p:attrName>
                                        </p:attrNameLst>
                                      </p:cBhvr>
                                      <p:to>
                                        <p:strVal val="hidden"/>
                                      </p:to>
                                    </p:set>
                                  </p:childTnLst>
                                </p:cTn>
                              </p:par>
                              <p:par>
                                <p:cTn id="46" presetID="9" presetClass="exit" presetSubtype="0" fill="hold" nodeType="withEffect">
                                  <p:stCondLst>
                                    <p:cond delay="0"/>
                                  </p:stCondLst>
                                  <p:childTnLst>
                                    <p:animEffect transition="out" filter="dissolve">
                                      <p:cBhvr>
                                        <p:cTn id="47" dur="500"/>
                                        <p:tgtEl>
                                          <p:spTgt spid="13"/>
                                        </p:tgtEl>
                                      </p:cBhvr>
                                    </p:animEffect>
                                    <p:set>
                                      <p:cBhvr>
                                        <p:cTn id="48" dur="1" fill="hold">
                                          <p:stCondLst>
                                            <p:cond delay="499"/>
                                          </p:stCondLst>
                                        </p:cTn>
                                        <p:tgtEl>
                                          <p:spTgt spid="13"/>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5" presetClass="entr" presetSubtype="10" fill="hold" nodeType="click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checkerboard(across)">
                                      <p:cBhvr>
                                        <p:cTn id="53" dur="500"/>
                                        <p:tgtEl>
                                          <p:spTgt spid="25"/>
                                        </p:tgtEl>
                                      </p:cBhvr>
                                    </p:animEffect>
                                  </p:childTnLst>
                                </p:cTn>
                              </p:par>
                              <p:par>
                                <p:cTn id="54" presetID="5" presetClass="entr" presetSubtype="10" fill="hold" nodeType="with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checkerboard(across)">
                                      <p:cBhvr>
                                        <p:cTn id="56" dur="500"/>
                                        <p:tgtEl>
                                          <p:spTgt spid="36"/>
                                        </p:tgtEl>
                                      </p:cBhvr>
                                    </p:animEffect>
                                  </p:childTnLst>
                                </p:cTn>
                              </p:par>
                              <p:par>
                                <p:cTn id="57" presetID="5" presetClass="entr" presetSubtype="10" fill="hold" nodeType="with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checkerboard(across)">
                                      <p:cBhvr>
                                        <p:cTn id="59" dur="500"/>
                                        <p:tgtEl>
                                          <p:spTgt spid="22"/>
                                        </p:tgtEl>
                                      </p:cBhvr>
                                    </p:animEffect>
                                  </p:childTnLst>
                                </p:cTn>
                              </p:par>
                              <p:par>
                                <p:cTn id="60" presetID="5" presetClass="entr" presetSubtype="10"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checkerboard(across)">
                                      <p:cBhvr>
                                        <p:cTn id="62" dur="500"/>
                                        <p:tgtEl>
                                          <p:spTgt spid="19"/>
                                        </p:tgtEl>
                                      </p:cBhvr>
                                    </p:animEffect>
                                  </p:childTnLst>
                                </p:cTn>
                              </p:par>
                              <p:par>
                                <p:cTn id="63" presetID="5" presetClass="entr" presetSubtype="10" fill="hold"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checkerboard(across)">
                                      <p:cBhvr>
                                        <p:cTn id="65" dur="500"/>
                                        <p:tgtEl>
                                          <p:spTgt spid="27"/>
                                        </p:tgtEl>
                                      </p:cBhvr>
                                    </p:animEffect>
                                  </p:childTnLst>
                                </p:cTn>
                              </p:par>
                            </p:childTnLst>
                          </p:cTn>
                        </p:par>
                      </p:childTnLst>
                    </p:cTn>
                  </p:par>
                  <p:par>
                    <p:cTn id="66" fill="hold">
                      <p:stCondLst>
                        <p:cond delay="indefinite"/>
                      </p:stCondLst>
                      <p:childTnLst>
                        <p:par>
                          <p:cTn id="67" fill="hold">
                            <p:stCondLst>
                              <p:cond delay="0"/>
                            </p:stCondLst>
                            <p:childTnLst>
                              <p:par>
                                <p:cTn id="68" presetID="5" presetClass="exit" presetSubtype="10" fill="hold" nodeType="clickEffect">
                                  <p:stCondLst>
                                    <p:cond delay="0"/>
                                  </p:stCondLst>
                                  <p:childTnLst>
                                    <p:animEffect transition="out" filter="checkerboard(across)">
                                      <p:cBhvr>
                                        <p:cTn id="69" dur="500"/>
                                        <p:tgtEl>
                                          <p:spTgt spid="27"/>
                                        </p:tgtEl>
                                      </p:cBhvr>
                                    </p:animEffect>
                                    <p:set>
                                      <p:cBhvr>
                                        <p:cTn id="70" dur="1" fill="hold">
                                          <p:stCondLst>
                                            <p:cond delay="499"/>
                                          </p:stCondLst>
                                        </p:cTn>
                                        <p:tgtEl>
                                          <p:spTgt spid="27"/>
                                        </p:tgtEl>
                                        <p:attrNameLst>
                                          <p:attrName>style.visibility</p:attrName>
                                        </p:attrNameLst>
                                      </p:cBhvr>
                                      <p:to>
                                        <p:strVal val="hidden"/>
                                      </p:to>
                                    </p:set>
                                  </p:childTnLst>
                                </p:cTn>
                              </p:par>
                              <p:par>
                                <p:cTn id="71" presetID="5" presetClass="exit" presetSubtype="10" fill="hold" nodeType="withEffect">
                                  <p:stCondLst>
                                    <p:cond delay="0"/>
                                  </p:stCondLst>
                                  <p:childTnLst>
                                    <p:animEffect transition="out" filter="checkerboard(across)">
                                      <p:cBhvr>
                                        <p:cTn id="72" dur="500"/>
                                        <p:tgtEl>
                                          <p:spTgt spid="19"/>
                                        </p:tgtEl>
                                      </p:cBhvr>
                                    </p:animEffect>
                                    <p:set>
                                      <p:cBhvr>
                                        <p:cTn id="73" dur="1" fill="hold">
                                          <p:stCondLst>
                                            <p:cond delay="499"/>
                                          </p:stCondLst>
                                        </p:cTn>
                                        <p:tgtEl>
                                          <p:spTgt spid="19"/>
                                        </p:tgtEl>
                                        <p:attrNameLst>
                                          <p:attrName>style.visibility</p:attrName>
                                        </p:attrNameLst>
                                      </p:cBhvr>
                                      <p:to>
                                        <p:strVal val="hidden"/>
                                      </p:to>
                                    </p:set>
                                  </p:childTnLst>
                                </p:cTn>
                              </p:par>
                              <p:par>
                                <p:cTn id="74" presetID="5" presetClass="exit" presetSubtype="10" fill="hold" nodeType="withEffect">
                                  <p:stCondLst>
                                    <p:cond delay="0"/>
                                  </p:stCondLst>
                                  <p:childTnLst>
                                    <p:animEffect transition="out" filter="checkerboard(across)">
                                      <p:cBhvr>
                                        <p:cTn id="75" dur="500"/>
                                        <p:tgtEl>
                                          <p:spTgt spid="22"/>
                                        </p:tgtEl>
                                      </p:cBhvr>
                                    </p:animEffect>
                                    <p:set>
                                      <p:cBhvr>
                                        <p:cTn id="76" dur="1" fill="hold">
                                          <p:stCondLst>
                                            <p:cond delay="499"/>
                                          </p:stCondLst>
                                        </p:cTn>
                                        <p:tgtEl>
                                          <p:spTgt spid="22"/>
                                        </p:tgtEl>
                                        <p:attrNameLst>
                                          <p:attrName>style.visibility</p:attrName>
                                        </p:attrNameLst>
                                      </p:cBhvr>
                                      <p:to>
                                        <p:strVal val="hidden"/>
                                      </p:to>
                                    </p:set>
                                  </p:childTnLst>
                                </p:cTn>
                              </p:par>
                              <p:par>
                                <p:cTn id="77" presetID="5" presetClass="exit" presetSubtype="10" fill="hold" nodeType="withEffect">
                                  <p:stCondLst>
                                    <p:cond delay="0"/>
                                  </p:stCondLst>
                                  <p:childTnLst>
                                    <p:animEffect transition="out" filter="checkerboard(across)">
                                      <p:cBhvr>
                                        <p:cTn id="78" dur="500"/>
                                        <p:tgtEl>
                                          <p:spTgt spid="25"/>
                                        </p:tgtEl>
                                      </p:cBhvr>
                                    </p:animEffect>
                                    <p:set>
                                      <p:cBhvr>
                                        <p:cTn id="79" dur="1" fill="hold">
                                          <p:stCondLst>
                                            <p:cond delay="499"/>
                                          </p:stCondLst>
                                        </p:cTn>
                                        <p:tgtEl>
                                          <p:spTgt spid="25"/>
                                        </p:tgtEl>
                                        <p:attrNameLst>
                                          <p:attrName>style.visibility</p:attrName>
                                        </p:attrNameLst>
                                      </p:cBhvr>
                                      <p:to>
                                        <p:strVal val="hidden"/>
                                      </p:to>
                                    </p:set>
                                  </p:childTnLst>
                                </p:cTn>
                              </p:par>
                              <p:par>
                                <p:cTn id="80" presetID="5" presetClass="exit" presetSubtype="10" fill="hold" nodeType="withEffect">
                                  <p:stCondLst>
                                    <p:cond delay="0"/>
                                  </p:stCondLst>
                                  <p:childTnLst>
                                    <p:animEffect transition="out" filter="checkerboard(across)">
                                      <p:cBhvr>
                                        <p:cTn id="81" dur="500"/>
                                        <p:tgtEl>
                                          <p:spTgt spid="36"/>
                                        </p:tgtEl>
                                      </p:cBhvr>
                                    </p:animEffect>
                                    <p:set>
                                      <p:cBhvr>
                                        <p:cTn id="82" dur="1" fill="hold">
                                          <p:stCondLst>
                                            <p:cond delay="499"/>
                                          </p:stCondLst>
                                        </p:cTn>
                                        <p:tgtEl>
                                          <p:spTgt spid="36"/>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5" presetClass="entr" presetSubtype="10" fill="hold"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checkerboard(across)">
                                      <p:cBhvr>
                                        <p:cTn id="87" dur="500"/>
                                        <p:tgtEl>
                                          <p:spTgt spid="28"/>
                                        </p:tgtEl>
                                      </p:cBhvr>
                                    </p:animEffect>
                                  </p:childTnLst>
                                </p:cTn>
                              </p:par>
                              <p:par>
                                <p:cTn id="88" presetID="5" presetClass="entr" presetSubtype="10" fill="hold" nodeType="withEffect">
                                  <p:stCondLst>
                                    <p:cond delay="0"/>
                                  </p:stCondLst>
                                  <p:childTnLst>
                                    <p:set>
                                      <p:cBhvr>
                                        <p:cTn id="89" dur="1" fill="hold">
                                          <p:stCondLst>
                                            <p:cond delay="0"/>
                                          </p:stCondLst>
                                        </p:cTn>
                                        <p:tgtEl>
                                          <p:spTgt spid="30"/>
                                        </p:tgtEl>
                                        <p:attrNameLst>
                                          <p:attrName>style.visibility</p:attrName>
                                        </p:attrNameLst>
                                      </p:cBhvr>
                                      <p:to>
                                        <p:strVal val="visible"/>
                                      </p:to>
                                    </p:set>
                                    <p:animEffect transition="in" filter="checkerboard(across)">
                                      <p:cBhvr>
                                        <p:cTn id="90" dur="500"/>
                                        <p:tgtEl>
                                          <p:spTgt spid="30"/>
                                        </p:tgtEl>
                                      </p:cBhvr>
                                    </p:animEffect>
                                  </p:childTnLst>
                                </p:cTn>
                              </p:par>
                              <p:par>
                                <p:cTn id="91" presetID="5" presetClass="entr" presetSubtype="10" fill="hold"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checkerboard(across)">
                                      <p:cBhvr>
                                        <p:cTn id="93" dur="500"/>
                                        <p:tgtEl>
                                          <p:spTgt spid="32"/>
                                        </p:tgtEl>
                                      </p:cBhvr>
                                    </p:animEffect>
                                  </p:childTnLst>
                                </p:cTn>
                              </p:par>
                            </p:childTnLst>
                          </p:cTn>
                        </p:par>
                      </p:childTnLst>
                    </p:cTn>
                  </p:par>
                  <p:par>
                    <p:cTn id="94" fill="hold">
                      <p:stCondLst>
                        <p:cond delay="indefinite"/>
                      </p:stCondLst>
                      <p:childTnLst>
                        <p:par>
                          <p:cTn id="95" fill="hold">
                            <p:stCondLst>
                              <p:cond delay="0"/>
                            </p:stCondLst>
                            <p:childTnLst>
                              <p:par>
                                <p:cTn id="96" presetID="5" presetClass="exit" presetSubtype="10" fill="hold" nodeType="clickEffect">
                                  <p:stCondLst>
                                    <p:cond delay="0"/>
                                  </p:stCondLst>
                                  <p:childTnLst>
                                    <p:animEffect transition="out" filter="checkerboard(across)">
                                      <p:cBhvr>
                                        <p:cTn id="97" dur="500"/>
                                        <p:tgtEl>
                                          <p:spTgt spid="32"/>
                                        </p:tgtEl>
                                      </p:cBhvr>
                                    </p:animEffect>
                                    <p:set>
                                      <p:cBhvr>
                                        <p:cTn id="98" dur="1" fill="hold">
                                          <p:stCondLst>
                                            <p:cond delay="499"/>
                                          </p:stCondLst>
                                        </p:cTn>
                                        <p:tgtEl>
                                          <p:spTgt spid="32"/>
                                        </p:tgtEl>
                                        <p:attrNameLst>
                                          <p:attrName>style.visibility</p:attrName>
                                        </p:attrNameLst>
                                      </p:cBhvr>
                                      <p:to>
                                        <p:strVal val="hidden"/>
                                      </p:to>
                                    </p:set>
                                  </p:childTnLst>
                                </p:cTn>
                              </p:par>
                              <p:par>
                                <p:cTn id="99" presetID="5" presetClass="exit" presetSubtype="10" fill="hold" nodeType="withEffect">
                                  <p:stCondLst>
                                    <p:cond delay="0"/>
                                  </p:stCondLst>
                                  <p:childTnLst>
                                    <p:animEffect transition="out" filter="checkerboard(across)">
                                      <p:cBhvr>
                                        <p:cTn id="100" dur="500"/>
                                        <p:tgtEl>
                                          <p:spTgt spid="28"/>
                                        </p:tgtEl>
                                      </p:cBhvr>
                                    </p:animEffect>
                                    <p:set>
                                      <p:cBhvr>
                                        <p:cTn id="101" dur="1" fill="hold">
                                          <p:stCondLst>
                                            <p:cond delay="499"/>
                                          </p:stCondLst>
                                        </p:cTn>
                                        <p:tgtEl>
                                          <p:spTgt spid="28"/>
                                        </p:tgtEl>
                                        <p:attrNameLst>
                                          <p:attrName>style.visibility</p:attrName>
                                        </p:attrNameLst>
                                      </p:cBhvr>
                                      <p:to>
                                        <p:strVal val="hidden"/>
                                      </p:to>
                                    </p:set>
                                  </p:childTnLst>
                                </p:cTn>
                              </p:par>
                              <p:par>
                                <p:cTn id="102" presetID="5" presetClass="exit" presetSubtype="10" fill="hold" nodeType="withEffect">
                                  <p:stCondLst>
                                    <p:cond delay="0"/>
                                  </p:stCondLst>
                                  <p:childTnLst>
                                    <p:animEffect transition="out" filter="checkerboard(across)">
                                      <p:cBhvr>
                                        <p:cTn id="103" dur="500"/>
                                        <p:tgtEl>
                                          <p:spTgt spid="30"/>
                                        </p:tgtEl>
                                      </p:cBhvr>
                                    </p:animEffect>
                                    <p:set>
                                      <p:cBhvr>
                                        <p:cTn id="104" dur="1" fill="hold">
                                          <p:stCondLst>
                                            <p:cond delay="499"/>
                                          </p:stCondLst>
                                        </p:cTn>
                                        <p:tgtEl>
                                          <p:spTgt spid="30"/>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5" presetClass="entr" presetSubtype="10" fill="hold" nodeType="click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checkerboard(across)">
                                      <p:cBhvr>
                                        <p:cTn id="109" dur="500"/>
                                        <p:tgtEl>
                                          <p:spTgt spid="35"/>
                                        </p:tgtEl>
                                      </p:cBhvr>
                                    </p:animEffect>
                                  </p:childTnLst>
                                </p:cTn>
                              </p:par>
                              <p:par>
                                <p:cTn id="110" presetID="5" presetClass="entr" presetSubtype="10" fill="hold" nodeType="withEffect">
                                  <p:stCondLst>
                                    <p:cond delay="0"/>
                                  </p:stCondLst>
                                  <p:childTnLst>
                                    <p:set>
                                      <p:cBhvr>
                                        <p:cTn id="111" dur="1" fill="hold">
                                          <p:stCondLst>
                                            <p:cond delay="0"/>
                                          </p:stCondLst>
                                        </p:cTn>
                                        <p:tgtEl>
                                          <p:spTgt spid="39"/>
                                        </p:tgtEl>
                                        <p:attrNameLst>
                                          <p:attrName>style.visibility</p:attrName>
                                        </p:attrNameLst>
                                      </p:cBhvr>
                                      <p:to>
                                        <p:strVal val="visible"/>
                                      </p:to>
                                    </p:set>
                                    <p:animEffect transition="in" filter="checkerboard(across)">
                                      <p:cBhvr>
                                        <p:cTn id="112" dur="500"/>
                                        <p:tgtEl>
                                          <p:spTgt spid="39"/>
                                        </p:tgtEl>
                                      </p:cBhvr>
                                    </p:animEffect>
                                  </p:childTnLst>
                                </p:cTn>
                              </p:par>
                            </p:childTnLst>
                          </p:cTn>
                        </p:par>
                      </p:childTnLst>
                    </p:cTn>
                  </p:par>
                  <p:par>
                    <p:cTn id="113" fill="hold">
                      <p:stCondLst>
                        <p:cond delay="indefinite"/>
                      </p:stCondLst>
                      <p:childTnLst>
                        <p:par>
                          <p:cTn id="114" fill="hold">
                            <p:stCondLst>
                              <p:cond delay="0"/>
                            </p:stCondLst>
                            <p:childTnLst>
                              <p:par>
                                <p:cTn id="115" presetID="5" presetClass="exit" presetSubtype="10" fill="hold" nodeType="clickEffect">
                                  <p:stCondLst>
                                    <p:cond delay="0"/>
                                  </p:stCondLst>
                                  <p:childTnLst>
                                    <p:animEffect transition="out" filter="checkerboard(across)">
                                      <p:cBhvr>
                                        <p:cTn id="116" dur="500"/>
                                        <p:tgtEl>
                                          <p:spTgt spid="35"/>
                                        </p:tgtEl>
                                      </p:cBhvr>
                                    </p:animEffect>
                                    <p:set>
                                      <p:cBhvr>
                                        <p:cTn id="117" dur="1" fill="hold">
                                          <p:stCondLst>
                                            <p:cond delay="499"/>
                                          </p:stCondLst>
                                        </p:cTn>
                                        <p:tgtEl>
                                          <p:spTgt spid="35"/>
                                        </p:tgtEl>
                                        <p:attrNameLst>
                                          <p:attrName>style.visibility</p:attrName>
                                        </p:attrNameLst>
                                      </p:cBhvr>
                                      <p:to>
                                        <p:strVal val="hidden"/>
                                      </p:to>
                                    </p:set>
                                  </p:childTnLst>
                                </p:cTn>
                              </p:par>
                              <p:par>
                                <p:cTn id="118" presetID="5" presetClass="exit" presetSubtype="10" fill="hold" nodeType="withEffect">
                                  <p:stCondLst>
                                    <p:cond delay="0"/>
                                  </p:stCondLst>
                                  <p:childTnLst>
                                    <p:animEffect transition="out" filter="checkerboard(across)">
                                      <p:cBhvr>
                                        <p:cTn id="119" dur="500"/>
                                        <p:tgtEl>
                                          <p:spTgt spid="39"/>
                                        </p:tgtEl>
                                      </p:cBhvr>
                                    </p:animEffect>
                                    <p:set>
                                      <p:cBhvr>
                                        <p:cTn id="120" dur="1" fill="hold">
                                          <p:stCondLst>
                                            <p:cond delay="499"/>
                                          </p:stCondLst>
                                        </p:cTn>
                                        <p:tgtEl>
                                          <p:spTgt spid="39"/>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5" presetClass="entr" presetSubtype="10" fill="hold" nodeType="clickEffect">
                                  <p:stCondLst>
                                    <p:cond delay="0"/>
                                  </p:stCondLst>
                                  <p:childTnLst>
                                    <p:set>
                                      <p:cBhvr>
                                        <p:cTn id="124" dur="1" fill="hold">
                                          <p:stCondLst>
                                            <p:cond delay="0"/>
                                          </p:stCondLst>
                                        </p:cTn>
                                        <p:tgtEl>
                                          <p:spTgt spid="46"/>
                                        </p:tgtEl>
                                        <p:attrNameLst>
                                          <p:attrName>style.visibility</p:attrName>
                                        </p:attrNameLst>
                                      </p:cBhvr>
                                      <p:to>
                                        <p:strVal val="visible"/>
                                      </p:to>
                                    </p:set>
                                    <p:animEffect transition="in" filter="checkerboard(across)">
                                      <p:cBhvr>
                                        <p:cTn id="125" dur="500"/>
                                        <p:tgtEl>
                                          <p:spTgt spid="46"/>
                                        </p:tgtEl>
                                      </p:cBhvr>
                                    </p:animEffect>
                                  </p:childTnLst>
                                </p:cTn>
                              </p:par>
                            </p:childTnLst>
                          </p:cTn>
                        </p:par>
                      </p:childTnLst>
                    </p:cTn>
                  </p:par>
                  <p:par>
                    <p:cTn id="126" fill="hold">
                      <p:stCondLst>
                        <p:cond delay="indefinite"/>
                      </p:stCondLst>
                      <p:childTnLst>
                        <p:par>
                          <p:cTn id="127" fill="hold">
                            <p:stCondLst>
                              <p:cond delay="0"/>
                            </p:stCondLst>
                            <p:childTnLst>
                              <p:par>
                                <p:cTn id="128" presetID="5" presetClass="exit" presetSubtype="10" fill="hold" nodeType="clickEffect">
                                  <p:stCondLst>
                                    <p:cond delay="0"/>
                                  </p:stCondLst>
                                  <p:childTnLst>
                                    <p:animEffect transition="out" filter="checkerboard(across)">
                                      <p:cBhvr>
                                        <p:cTn id="129" dur="500"/>
                                        <p:tgtEl>
                                          <p:spTgt spid="46"/>
                                        </p:tgtEl>
                                      </p:cBhvr>
                                    </p:animEffect>
                                    <p:set>
                                      <p:cBhvr>
                                        <p:cTn id="130" dur="1" fill="hold">
                                          <p:stCondLst>
                                            <p:cond delay="499"/>
                                          </p:stCondLst>
                                        </p:cTn>
                                        <p:tgtEl>
                                          <p:spTgt spid="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So, which is best?</a:t>
            </a:r>
            <a:br>
              <a:rPr lang="en-US" dirty="0" smtClean="0"/>
            </a:br>
            <a:r>
              <a:rPr lang="en-US" sz="3200" i="1" dirty="0" smtClean="0"/>
              <a:t>(c)CA/CP/AP</a:t>
            </a:r>
            <a:endParaRPr lang="en-US" sz="3200" i="1" dirty="0"/>
          </a:p>
        </p:txBody>
      </p:sp>
      <p:sp>
        <p:nvSpPr>
          <p:cNvPr id="3" name="Content Placeholder 2"/>
          <p:cNvSpPr>
            <a:spLocks noGrp="1"/>
          </p:cNvSpPr>
          <p:nvPr>
            <p:ph idx="1"/>
          </p:nvPr>
        </p:nvSpPr>
        <p:spPr/>
        <p:txBody>
          <a:bodyPr/>
          <a:lstStyle/>
          <a:p>
            <a:r>
              <a:rPr lang="en-US" dirty="0" smtClean="0"/>
              <a:t>Like all other hard questions, the answer is none.</a:t>
            </a:r>
          </a:p>
          <a:p>
            <a:pPr lvl="1"/>
            <a:r>
              <a:rPr lang="en-US" dirty="0" smtClean="0"/>
              <a:t>Most of these questions usually ask “can you tell me what is most important to me?”</a:t>
            </a:r>
          </a:p>
          <a:p>
            <a:endParaRPr lang="en-US" dirty="0"/>
          </a:p>
          <a:p>
            <a:r>
              <a:rPr lang="en-US" dirty="0" smtClean="0"/>
              <a:t>Depends on the nature of the system!</a:t>
            </a:r>
          </a:p>
          <a:p>
            <a:pPr lvl="1"/>
            <a:r>
              <a:rPr lang="en-US" dirty="0" smtClean="0"/>
              <a:t>A media CDN system would likely go for AP</a:t>
            </a:r>
          </a:p>
          <a:p>
            <a:pPr lvl="1"/>
            <a:r>
              <a:rPr lang="en-US" dirty="0" smtClean="0"/>
              <a:t>A banking system would want CP</a:t>
            </a:r>
          </a:p>
          <a:p>
            <a:pPr lvl="1"/>
            <a:r>
              <a:rPr lang="en-US" dirty="0" smtClean="0"/>
              <a:t>We actually use (c)CA because we simply do not have any P!</a:t>
            </a:r>
            <a:endParaRPr lang="en-US" dirty="0"/>
          </a:p>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14</a:t>
            </a:fld>
            <a:endParaRPr lang="en-US" dirty="0"/>
          </a:p>
        </p:txBody>
      </p:sp>
    </p:spTree>
    <p:extLst>
      <p:ext uri="{BB962C8B-B14F-4D97-AF65-F5344CB8AC3E}">
        <p14:creationId xmlns:p14="http://schemas.microsoft.com/office/powerpoint/2010/main" val="406175473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endParaRPr lang="en-US" i="1" dirty="0"/>
          </a:p>
        </p:txBody>
      </p:sp>
      <p:sp>
        <p:nvSpPr>
          <p:cNvPr id="3" name="Content Placeholder 2"/>
          <p:cNvSpPr>
            <a:spLocks noGrp="1"/>
          </p:cNvSpPr>
          <p:nvPr>
            <p:ph idx="1"/>
          </p:nvPr>
        </p:nvSpPr>
        <p:spPr/>
        <p:txBody>
          <a:bodyPr/>
          <a:lstStyle/>
          <a:p>
            <a:endParaRPr lang="en-US" dirty="0"/>
          </a:p>
          <a:p>
            <a:endParaRPr lang="en-US" dirty="0" smtClean="0"/>
          </a:p>
          <a:p>
            <a:pPr lvl="1"/>
            <a:endParaRPr lang="en-US" dirty="0"/>
          </a:p>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15</a:t>
            </a:fld>
            <a:endParaRPr lang="en-US" dirty="0"/>
          </a:p>
        </p:txBody>
      </p:sp>
      <p:pic>
        <p:nvPicPr>
          <p:cNvPr id="7" name="Picture 6"/>
          <p:cNvPicPr>
            <a:picLocks noChangeAspect="1"/>
          </p:cNvPicPr>
          <p:nvPr/>
        </p:nvPicPr>
        <p:blipFill>
          <a:blip r:embed="rId2"/>
          <a:stretch>
            <a:fillRect/>
          </a:stretch>
        </p:blipFill>
        <p:spPr>
          <a:xfrm>
            <a:off x="1594476" y="158743"/>
            <a:ext cx="8516931" cy="6444561"/>
          </a:xfrm>
          <a:prstGeom prst="rect">
            <a:avLst/>
          </a:prstGeom>
        </p:spPr>
      </p:pic>
    </p:spTree>
    <p:extLst>
      <p:ext uri="{BB962C8B-B14F-4D97-AF65-F5344CB8AC3E}">
        <p14:creationId xmlns:p14="http://schemas.microsoft.com/office/powerpoint/2010/main" val="145068573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Consensus	</a:t>
            </a:r>
            <a:br>
              <a:rPr lang="en-US" dirty="0" smtClean="0"/>
            </a:br>
            <a:r>
              <a:rPr lang="en-US" sz="3200" i="1" dirty="0" smtClean="0"/>
              <a:t>101</a:t>
            </a:r>
            <a:endParaRPr lang="en-US" dirty="0"/>
          </a:p>
        </p:txBody>
      </p:sp>
      <p:sp>
        <p:nvSpPr>
          <p:cNvPr id="3" name="Content Placeholder 2"/>
          <p:cNvSpPr>
            <a:spLocks noGrp="1"/>
          </p:cNvSpPr>
          <p:nvPr>
            <p:ph idx="1"/>
          </p:nvPr>
        </p:nvSpPr>
        <p:spPr/>
        <p:txBody>
          <a:bodyPr>
            <a:normAutofit lnSpcReduction="10000"/>
          </a:bodyPr>
          <a:lstStyle/>
          <a:p>
            <a:r>
              <a:rPr lang="en-US" dirty="0" smtClean="0"/>
              <a:t>Agreement.</a:t>
            </a:r>
          </a:p>
          <a:p>
            <a:pPr marL="0" indent="0">
              <a:buNone/>
            </a:pPr>
            <a:endParaRPr lang="en-US" dirty="0" smtClean="0"/>
          </a:p>
          <a:p>
            <a:pPr marL="0" indent="0">
              <a:buNone/>
            </a:pPr>
            <a:endParaRPr lang="en-US" dirty="0"/>
          </a:p>
          <a:p>
            <a:r>
              <a:rPr lang="en-US" dirty="0" smtClean="0"/>
              <a:t>When consistency is not a luxury.</a:t>
            </a:r>
          </a:p>
          <a:p>
            <a:pPr marL="0" indent="0">
              <a:buNone/>
            </a:pPr>
            <a:endParaRPr lang="en-US" dirty="0" smtClean="0"/>
          </a:p>
          <a:p>
            <a:pPr marL="0" indent="0">
              <a:buNone/>
            </a:pPr>
            <a:endParaRPr lang="en-US" dirty="0"/>
          </a:p>
          <a:p>
            <a:r>
              <a:rPr lang="en-US" dirty="0" smtClean="0"/>
              <a:t>Arbitration of ordering and race conditions.</a:t>
            </a:r>
          </a:p>
          <a:p>
            <a:endParaRPr lang="en-US" dirty="0" smtClean="0"/>
          </a:p>
          <a:p>
            <a:endParaRPr lang="en-US" dirty="0"/>
          </a:p>
          <a:p>
            <a:r>
              <a:rPr lang="en-US" dirty="0" smtClean="0"/>
              <a:t>Usually enforced by protocols.</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16</a:t>
            </a:fld>
            <a:endParaRPr lang="en-US" dirty="0"/>
          </a:p>
        </p:txBody>
      </p:sp>
    </p:spTree>
    <p:extLst>
      <p:ext uri="{BB962C8B-B14F-4D97-AF65-F5344CB8AC3E}">
        <p14:creationId xmlns:p14="http://schemas.microsoft.com/office/powerpoint/2010/main" val="117606798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Paxos</a:t>
            </a:r>
            <a:r>
              <a:rPr lang="en-US" dirty="0" smtClean="0"/>
              <a:t/>
            </a:r>
            <a:br>
              <a:rPr lang="en-US" dirty="0" smtClean="0"/>
            </a:br>
            <a:r>
              <a:rPr lang="en-US" sz="3200" i="1" dirty="0" smtClean="0"/>
              <a:t>(pop: ~2300)</a:t>
            </a:r>
            <a:endParaRPr lang="en-US" sz="3200" i="1" dirty="0"/>
          </a:p>
        </p:txBody>
      </p:sp>
      <p:pic>
        <p:nvPicPr>
          <p:cNvPr id="5" name="Content Placeholder 4" descr="Gaios_panoramic.jpg"/>
          <p:cNvPicPr>
            <a:picLocks noGrp="1" noChangeAspect="1"/>
          </p:cNvPicPr>
          <p:nvPr>
            <p:ph idx="1"/>
          </p:nvPr>
        </p:nvPicPr>
        <p:blipFill>
          <a:blip r:embed="rId2">
            <a:extLst>
              <a:ext uri="{28A0092B-C50C-407E-A947-70E740481C1C}">
                <a14:useLocalDpi xmlns:a14="http://schemas.microsoft.com/office/drawing/2010/main" val="0"/>
              </a:ext>
            </a:extLst>
          </a:blip>
          <a:srcRect l="19906" r="19906"/>
          <a:stretch>
            <a:fillRect/>
          </a:stretch>
        </p:blipFill>
        <p:spPr/>
      </p:pic>
      <p:sp>
        <p:nvSpPr>
          <p:cNvPr id="4" name="Slide Number Placeholder 3"/>
          <p:cNvSpPr>
            <a:spLocks noGrp="1"/>
          </p:cNvSpPr>
          <p:nvPr>
            <p:ph type="sldNum" sz="quarter" idx="12"/>
          </p:nvPr>
        </p:nvSpPr>
        <p:spPr/>
        <p:txBody>
          <a:bodyPr/>
          <a:lstStyle/>
          <a:p>
            <a:fld id="{D57F1E4F-1CFF-5643-939E-02111984F565}" type="slidenum">
              <a:rPr lang="en-US" smtClean="0"/>
              <a:t>17</a:t>
            </a:fld>
            <a:endParaRPr lang="en-US" dirty="0"/>
          </a:p>
        </p:txBody>
      </p:sp>
      <p:pic>
        <p:nvPicPr>
          <p:cNvPr id="6" name="Picture 5" descr="Poseidon_(Age_of_Mytholog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454" y="2681138"/>
            <a:ext cx="2448362" cy="3886948"/>
          </a:xfrm>
          <a:prstGeom prst="rect">
            <a:avLst/>
          </a:prstGeom>
          <a:ln>
            <a:noFill/>
          </a:ln>
          <a:effectLst>
            <a:softEdge rad="112500"/>
          </a:effectLst>
        </p:spPr>
      </p:pic>
      <p:pic>
        <p:nvPicPr>
          <p:cNvPr id="7" name="Picture 6" descr="amphitrite_165.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8409" y="2686418"/>
            <a:ext cx="3654368" cy="3897993"/>
          </a:xfrm>
          <a:prstGeom prst="rect">
            <a:avLst/>
          </a:prstGeom>
          <a:ln>
            <a:noFill/>
          </a:ln>
          <a:effectLst>
            <a:softEdge rad="112500"/>
          </a:effectLst>
        </p:spPr>
      </p:pic>
      <p:pic>
        <p:nvPicPr>
          <p:cNvPr id="8" name="Picture 7" descr="Cupid.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5111" y="3862349"/>
            <a:ext cx="1333829" cy="1619649"/>
          </a:xfrm>
          <a:prstGeom prst="rect">
            <a:avLst/>
          </a:prstGeom>
          <a:ln>
            <a:noFill/>
          </a:ln>
          <a:effectLst>
            <a:softEdge rad="112500"/>
          </a:effectLst>
        </p:spPr>
      </p:pic>
      <p:pic>
        <p:nvPicPr>
          <p:cNvPr id="9" name="Picture 8" descr="triden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36190" y="1464587"/>
            <a:ext cx="5509110" cy="5509110"/>
          </a:xfrm>
          <a:prstGeom prst="rect">
            <a:avLst/>
          </a:prstGeom>
        </p:spPr>
      </p:pic>
      <p:pic>
        <p:nvPicPr>
          <p:cNvPr id="10" name="Picture 9" descr="relax-05.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5844" y="4237215"/>
            <a:ext cx="4899662" cy="2449831"/>
          </a:xfrm>
          <a:prstGeom prst="rect">
            <a:avLst/>
          </a:prstGeom>
          <a:ln>
            <a:noFill/>
          </a:ln>
          <a:effectLst>
            <a:softEdge rad="112500"/>
          </a:effectLst>
        </p:spPr>
      </p:pic>
      <p:pic>
        <p:nvPicPr>
          <p:cNvPr id="11" name="Picture 10" descr="wine.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9030494" y="4457856"/>
            <a:ext cx="3000957" cy="2250718"/>
          </a:xfrm>
          <a:prstGeom prst="rect">
            <a:avLst/>
          </a:prstGeom>
          <a:ln>
            <a:noFill/>
          </a:ln>
          <a:effectLst>
            <a:softEdge rad="112500"/>
          </a:effectLst>
        </p:spPr>
      </p:pic>
    </p:spTree>
    <p:extLst>
      <p:ext uri="{BB962C8B-B14F-4D97-AF65-F5344CB8AC3E}">
        <p14:creationId xmlns:p14="http://schemas.microsoft.com/office/powerpoint/2010/main" val="2163640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5"/>
                                        </p:tgtEl>
                                        <p:attrNameLst>
                                          <p:attrName>style.opacity</p:attrName>
                                        </p:attrNameLst>
                                      </p:cBhvr>
                                      <p:to>
                                        <p:strVal val="0.5"/>
                                      </p:to>
                                    </p:set>
                                    <p:animEffect filter="image" prLst="opacity: 0.5">
                                      <p:cBhvr rctx="IE">
                                        <p:cTn id="7" dur="indefinite"/>
                                        <p:tgtEl>
                                          <p:spTgt spid="5"/>
                                        </p:tgtEl>
                                      </p:cBhvr>
                                    </p:animEffect>
                                  </p:childTnLst>
                                </p:cTn>
                              </p:par>
                              <p:par>
                                <p:cTn id="8" presetID="1"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dissolv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dissolv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Consensus	: </a:t>
            </a:r>
            <a:r>
              <a:rPr lang="en-US" dirty="0" err="1" smtClean="0"/>
              <a:t>Paxos</a:t>
            </a:r>
            <a:r>
              <a:rPr lang="en-US" dirty="0" smtClean="0"/>
              <a:t/>
            </a:r>
            <a:br>
              <a:rPr lang="en-US" dirty="0" smtClean="0"/>
            </a:br>
            <a:r>
              <a:rPr lang="en-US" sz="3200" i="1" dirty="0" smtClean="0"/>
              <a:t>This time with pictures!</a:t>
            </a:r>
            <a:endParaRPr lang="en-US" i="1"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18</a:t>
            </a:fld>
            <a:endParaRPr lang="en-US" dirty="0"/>
          </a:p>
        </p:txBody>
      </p:sp>
      <p:sp>
        <p:nvSpPr>
          <p:cNvPr id="5" name="Oval 4"/>
          <p:cNvSpPr/>
          <p:nvPr/>
        </p:nvSpPr>
        <p:spPr>
          <a:xfrm>
            <a:off x="4738195" y="2136924"/>
            <a:ext cx="1477634" cy="14286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3</a:t>
            </a:r>
            <a:endParaRPr lang="en-US" dirty="0"/>
          </a:p>
        </p:txBody>
      </p:sp>
      <p:sp>
        <p:nvSpPr>
          <p:cNvPr id="6" name="Oval 5"/>
          <p:cNvSpPr/>
          <p:nvPr/>
        </p:nvSpPr>
        <p:spPr>
          <a:xfrm>
            <a:off x="3101808" y="4457013"/>
            <a:ext cx="1477634" cy="14286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7" name="Oval 6"/>
          <p:cNvSpPr/>
          <p:nvPr/>
        </p:nvSpPr>
        <p:spPr>
          <a:xfrm>
            <a:off x="6508912" y="4457013"/>
            <a:ext cx="1477634" cy="14286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8" name="Rounded Rectangle 7"/>
          <p:cNvSpPr/>
          <p:nvPr/>
        </p:nvSpPr>
        <p:spPr>
          <a:xfrm>
            <a:off x="8914036" y="4872187"/>
            <a:ext cx="1088076" cy="598339"/>
          </a:xfrm>
          <a:prstGeom prst="roundRect">
            <a:avLst/>
          </a:prstGeom>
          <a:solidFill>
            <a:srgbClr val="FFFF00">
              <a:alpha val="36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Client</a:t>
            </a:r>
            <a:endParaRPr lang="en-US" dirty="0"/>
          </a:p>
        </p:txBody>
      </p:sp>
      <p:sp>
        <p:nvSpPr>
          <p:cNvPr id="9" name="Rounded Rectangle 8"/>
          <p:cNvSpPr/>
          <p:nvPr/>
        </p:nvSpPr>
        <p:spPr>
          <a:xfrm>
            <a:off x="1122878" y="4872187"/>
            <a:ext cx="1088076" cy="598339"/>
          </a:xfrm>
          <a:prstGeom prst="roundRect">
            <a:avLst/>
          </a:prstGeom>
          <a:solidFill>
            <a:schemeClr val="accent6">
              <a:lumMod val="20000"/>
              <a:lumOff val="80000"/>
              <a:alpha val="36000"/>
            </a:schemeClr>
          </a:solidFill>
          <a:ln>
            <a:solidFill>
              <a:schemeClr val="accent6">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Client</a:t>
            </a:r>
            <a:endParaRPr lang="en-US" dirty="0"/>
          </a:p>
        </p:txBody>
      </p:sp>
      <p:cxnSp>
        <p:nvCxnSpPr>
          <p:cNvPr id="11" name="Straight Arrow Connector 10"/>
          <p:cNvCxnSpPr>
            <a:stCxn id="9" idx="3"/>
            <a:endCxn id="6" idx="2"/>
          </p:cNvCxnSpPr>
          <p:nvPr/>
        </p:nvCxnSpPr>
        <p:spPr>
          <a:xfrm flipV="1">
            <a:off x="2210954" y="5171356"/>
            <a:ext cx="890854"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2271403" y="4713444"/>
            <a:ext cx="678679" cy="369332"/>
          </a:xfrm>
          <a:prstGeom prst="rect">
            <a:avLst/>
          </a:prstGeom>
          <a:noFill/>
        </p:spPr>
        <p:txBody>
          <a:bodyPr wrap="none" rtlCol="0">
            <a:spAutoFit/>
          </a:bodyPr>
          <a:lstStyle/>
          <a:p>
            <a:r>
              <a:rPr lang="en-US" dirty="0" smtClean="0"/>
              <a:t>blue</a:t>
            </a:r>
            <a:endParaRPr lang="en-US" dirty="0"/>
          </a:p>
        </p:txBody>
      </p:sp>
      <p:cxnSp>
        <p:nvCxnSpPr>
          <p:cNvPr id="18" name="Straight Arrow Connector 17"/>
          <p:cNvCxnSpPr>
            <a:stCxn id="6" idx="7"/>
            <a:endCxn id="5" idx="3"/>
          </p:cNvCxnSpPr>
          <p:nvPr/>
        </p:nvCxnSpPr>
        <p:spPr>
          <a:xfrm flipV="1">
            <a:off x="4363048" y="3356384"/>
            <a:ext cx="591541" cy="13098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7" idx="1"/>
            <a:endCxn id="5" idx="5"/>
          </p:cNvCxnSpPr>
          <p:nvPr/>
        </p:nvCxnSpPr>
        <p:spPr>
          <a:xfrm flipH="1" flipV="1">
            <a:off x="5999435" y="3356384"/>
            <a:ext cx="725871" cy="13098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rot="3528388">
            <a:off x="6103965" y="3679808"/>
            <a:ext cx="1105065" cy="369332"/>
          </a:xfrm>
          <a:prstGeom prst="rect">
            <a:avLst/>
          </a:prstGeom>
          <a:noFill/>
        </p:spPr>
        <p:txBody>
          <a:bodyPr wrap="none" rtlCol="0">
            <a:spAutoFit/>
          </a:bodyPr>
          <a:lstStyle/>
          <a:p>
            <a:r>
              <a:rPr lang="en-US" dirty="0" smtClean="0"/>
              <a:t>1: green</a:t>
            </a:r>
            <a:endParaRPr lang="en-US" dirty="0"/>
          </a:p>
        </p:txBody>
      </p:sp>
      <p:sp>
        <p:nvSpPr>
          <p:cNvPr id="26" name="TextBox 25"/>
          <p:cNvSpPr txBox="1"/>
          <p:nvPr/>
        </p:nvSpPr>
        <p:spPr>
          <a:xfrm rot="17678061">
            <a:off x="3881248" y="3728652"/>
            <a:ext cx="934420" cy="369332"/>
          </a:xfrm>
          <a:prstGeom prst="rect">
            <a:avLst/>
          </a:prstGeom>
          <a:noFill/>
        </p:spPr>
        <p:txBody>
          <a:bodyPr wrap="none" rtlCol="0">
            <a:spAutoFit/>
          </a:bodyPr>
          <a:lstStyle/>
          <a:p>
            <a:r>
              <a:rPr lang="en-US" dirty="0"/>
              <a:t>2</a:t>
            </a:r>
            <a:r>
              <a:rPr lang="en-US" dirty="0" smtClean="0"/>
              <a:t>: blue</a:t>
            </a:r>
            <a:endParaRPr lang="en-US" dirty="0"/>
          </a:p>
        </p:txBody>
      </p:sp>
      <p:cxnSp>
        <p:nvCxnSpPr>
          <p:cNvPr id="27" name="Straight Arrow Connector 26"/>
          <p:cNvCxnSpPr>
            <a:stCxn id="8" idx="1"/>
            <a:endCxn id="7" idx="6"/>
          </p:cNvCxnSpPr>
          <p:nvPr/>
        </p:nvCxnSpPr>
        <p:spPr>
          <a:xfrm flipH="1" flipV="1">
            <a:off x="7986546" y="5171356"/>
            <a:ext cx="927490"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8047605" y="4701233"/>
            <a:ext cx="849324" cy="369332"/>
          </a:xfrm>
          <a:prstGeom prst="rect">
            <a:avLst/>
          </a:prstGeom>
          <a:noFill/>
        </p:spPr>
        <p:txBody>
          <a:bodyPr wrap="none" rtlCol="0">
            <a:spAutoFit/>
          </a:bodyPr>
          <a:lstStyle/>
          <a:p>
            <a:r>
              <a:rPr lang="en-US" dirty="0" smtClean="0"/>
              <a:t>green</a:t>
            </a:r>
            <a:endParaRPr lang="en-US" dirty="0"/>
          </a:p>
        </p:txBody>
      </p:sp>
      <p:cxnSp>
        <p:nvCxnSpPr>
          <p:cNvPr id="35" name="Straight Arrow Connector 34"/>
          <p:cNvCxnSpPr>
            <a:stCxn id="6" idx="6"/>
            <a:endCxn id="7" idx="2"/>
          </p:cNvCxnSpPr>
          <p:nvPr/>
        </p:nvCxnSpPr>
        <p:spPr>
          <a:xfrm>
            <a:off x="4579442" y="5171356"/>
            <a:ext cx="192947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4982689" y="4717743"/>
            <a:ext cx="934420" cy="369332"/>
          </a:xfrm>
          <a:prstGeom prst="rect">
            <a:avLst/>
          </a:prstGeom>
          <a:noFill/>
        </p:spPr>
        <p:txBody>
          <a:bodyPr wrap="none" rtlCol="0">
            <a:spAutoFit/>
          </a:bodyPr>
          <a:lstStyle/>
          <a:p>
            <a:r>
              <a:rPr lang="en-US" dirty="0"/>
              <a:t>2</a:t>
            </a:r>
            <a:r>
              <a:rPr lang="en-US" dirty="0" smtClean="0"/>
              <a:t>: blue</a:t>
            </a:r>
            <a:endParaRPr lang="en-US" dirty="0"/>
          </a:p>
        </p:txBody>
      </p:sp>
      <p:cxnSp>
        <p:nvCxnSpPr>
          <p:cNvPr id="39" name="Straight Arrow Connector 38"/>
          <p:cNvCxnSpPr/>
          <p:nvPr/>
        </p:nvCxnSpPr>
        <p:spPr>
          <a:xfrm flipH="1" flipV="1">
            <a:off x="4579442" y="5262939"/>
            <a:ext cx="1892835" cy="122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4982689" y="5230605"/>
            <a:ext cx="1105065" cy="369332"/>
          </a:xfrm>
          <a:prstGeom prst="rect">
            <a:avLst/>
          </a:prstGeom>
          <a:noFill/>
        </p:spPr>
        <p:txBody>
          <a:bodyPr wrap="none" rtlCol="0">
            <a:spAutoFit/>
          </a:bodyPr>
          <a:lstStyle/>
          <a:p>
            <a:r>
              <a:rPr lang="en-US" dirty="0" smtClean="0"/>
              <a:t>1: green</a:t>
            </a:r>
            <a:endParaRPr lang="en-US" dirty="0"/>
          </a:p>
        </p:txBody>
      </p:sp>
      <p:cxnSp>
        <p:nvCxnSpPr>
          <p:cNvPr id="44" name="Straight Arrow Connector 43"/>
          <p:cNvCxnSpPr/>
          <p:nvPr/>
        </p:nvCxnSpPr>
        <p:spPr>
          <a:xfrm flipH="1">
            <a:off x="4457323" y="3455712"/>
            <a:ext cx="586169" cy="13065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5898322" y="3467923"/>
            <a:ext cx="744921" cy="1318787"/>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4579442" y="5030930"/>
            <a:ext cx="1953895" cy="12211"/>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58" name="Multiply 57"/>
          <p:cNvSpPr/>
          <p:nvPr/>
        </p:nvSpPr>
        <p:spPr>
          <a:xfrm>
            <a:off x="5360999" y="4798922"/>
            <a:ext cx="317508" cy="317485"/>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Multiply 58"/>
          <p:cNvSpPr/>
          <p:nvPr/>
        </p:nvSpPr>
        <p:spPr>
          <a:xfrm>
            <a:off x="6081498" y="3931941"/>
            <a:ext cx="317508" cy="317485"/>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1" name="Straight Arrow Connector 60"/>
          <p:cNvCxnSpPr>
            <a:stCxn id="6" idx="7"/>
            <a:endCxn id="5" idx="4"/>
          </p:cNvCxnSpPr>
          <p:nvPr/>
        </p:nvCxnSpPr>
        <p:spPr>
          <a:xfrm flipV="1">
            <a:off x="4363048" y="3565610"/>
            <a:ext cx="1113964" cy="11006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rot="17824632">
            <a:off x="3962556" y="3726662"/>
            <a:ext cx="732256" cy="369332"/>
          </a:xfrm>
          <a:prstGeom prst="rect">
            <a:avLst/>
          </a:prstGeom>
          <a:noFill/>
        </p:spPr>
        <p:txBody>
          <a:bodyPr wrap="square" rtlCol="0">
            <a:spAutoFit/>
          </a:bodyPr>
          <a:lstStyle/>
          <a:p>
            <a:pPr algn="ctr"/>
            <a:r>
              <a:rPr lang="en-US" dirty="0" smtClean="0"/>
              <a:t>blue</a:t>
            </a:r>
            <a:endParaRPr lang="en-US" dirty="0"/>
          </a:p>
        </p:txBody>
      </p:sp>
      <p:cxnSp>
        <p:nvCxnSpPr>
          <p:cNvPr id="67" name="Straight Arrow Connector 66"/>
          <p:cNvCxnSpPr>
            <a:stCxn id="6" idx="7"/>
            <a:endCxn id="7" idx="1"/>
          </p:cNvCxnSpPr>
          <p:nvPr/>
        </p:nvCxnSpPr>
        <p:spPr>
          <a:xfrm>
            <a:off x="4363048" y="4666239"/>
            <a:ext cx="23622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0" name="TextBox 69"/>
          <p:cNvSpPr txBox="1"/>
          <p:nvPr/>
        </p:nvSpPr>
        <p:spPr>
          <a:xfrm>
            <a:off x="5185767" y="4341608"/>
            <a:ext cx="732256" cy="369332"/>
          </a:xfrm>
          <a:prstGeom prst="rect">
            <a:avLst/>
          </a:prstGeom>
          <a:noFill/>
        </p:spPr>
        <p:txBody>
          <a:bodyPr wrap="square" rtlCol="0">
            <a:spAutoFit/>
          </a:bodyPr>
          <a:lstStyle/>
          <a:p>
            <a:pPr algn="ctr"/>
            <a:r>
              <a:rPr lang="en-US" dirty="0" smtClean="0"/>
              <a:t>blue</a:t>
            </a:r>
            <a:endParaRPr lang="en-US" dirty="0"/>
          </a:p>
        </p:txBody>
      </p:sp>
    </p:spTree>
    <p:extLst>
      <p:ext uri="{BB962C8B-B14F-4D97-AF65-F5344CB8AC3E}">
        <p14:creationId xmlns:p14="http://schemas.microsoft.com/office/powerpoint/2010/main" val="19698094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heckerboard(across)">
                                      <p:cBhvr>
                                        <p:cTn id="10" dur="500"/>
                                        <p:tgtEl>
                                          <p:spTgt spid="8"/>
                                        </p:tgtEl>
                                      </p:cBhvr>
                                    </p:animEffect>
                                  </p:childTnLst>
                                </p:cTn>
                              </p:par>
                              <p:par>
                                <p:cTn id="11" presetID="5" presetClass="entr" presetSubtype="1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heckerboard(across)">
                                      <p:cBhvr>
                                        <p:cTn id="13" dur="500"/>
                                        <p:tgtEl>
                                          <p:spTgt spid="11"/>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checkerboard(across)">
                                      <p:cBhvr>
                                        <p:cTn id="16" dur="500"/>
                                        <p:tgtEl>
                                          <p:spTgt spid="16"/>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checkerboard(across)">
                                      <p:cBhvr>
                                        <p:cTn id="19" dur="500"/>
                                        <p:tgtEl>
                                          <p:spTgt spid="28"/>
                                        </p:tgtEl>
                                      </p:cBhvr>
                                    </p:animEffect>
                                  </p:childTnLst>
                                </p:cTn>
                              </p:par>
                              <p:par>
                                <p:cTn id="20" presetID="5" presetClass="entr" presetSubtype="1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checkerboard(across)">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checkerboard(across)">
                                      <p:cBhvr>
                                        <p:cTn id="27" dur="500"/>
                                        <p:tgtEl>
                                          <p:spTgt spid="18"/>
                                        </p:tgtEl>
                                      </p:cBhvr>
                                    </p:animEffect>
                                  </p:childTnLst>
                                </p:cTn>
                              </p:par>
                              <p:par>
                                <p:cTn id="28" presetID="5" presetClass="entr" presetSubtype="10" fill="hold"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checkerboard(across)">
                                      <p:cBhvr>
                                        <p:cTn id="30" dur="500"/>
                                        <p:tgtEl>
                                          <p:spTgt spid="35"/>
                                        </p:tgtEl>
                                      </p:cBhvr>
                                    </p:animEffect>
                                  </p:childTnLst>
                                </p:cTn>
                              </p:par>
                              <p:par>
                                <p:cTn id="31" presetID="5" presetClass="entr" presetSubtype="1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checkerboard(across)">
                                      <p:cBhvr>
                                        <p:cTn id="33" dur="500"/>
                                        <p:tgtEl>
                                          <p:spTgt spid="36"/>
                                        </p:tgtEl>
                                      </p:cBhvr>
                                    </p:animEffect>
                                  </p:childTnLst>
                                </p:cTn>
                              </p:par>
                              <p:par>
                                <p:cTn id="34" presetID="5" presetClass="entr" presetSubtype="10"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checkerboard(across)">
                                      <p:cBhvr>
                                        <p:cTn id="36" dur="500"/>
                                        <p:tgtEl>
                                          <p:spTgt spid="26"/>
                                        </p:tgtEl>
                                      </p:cBhvr>
                                    </p:animEffect>
                                  </p:childTnLst>
                                </p:cTn>
                              </p:par>
                              <p:par>
                                <p:cTn id="37" presetID="5" presetClass="entr" presetSubtype="1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checkerboard(across)">
                                      <p:cBhvr>
                                        <p:cTn id="39" dur="500"/>
                                        <p:tgtEl>
                                          <p:spTgt spid="25"/>
                                        </p:tgtEl>
                                      </p:cBhvr>
                                    </p:animEffect>
                                  </p:childTnLst>
                                </p:cTn>
                              </p:par>
                              <p:par>
                                <p:cTn id="40" presetID="5" presetClass="entr" presetSubtype="10"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checkerboard(across)">
                                      <p:cBhvr>
                                        <p:cTn id="42" dur="500"/>
                                        <p:tgtEl>
                                          <p:spTgt spid="19"/>
                                        </p:tgtEl>
                                      </p:cBhvr>
                                    </p:animEffect>
                                  </p:childTnLst>
                                </p:cTn>
                              </p:par>
                              <p:par>
                                <p:cTn id="43" presetID="5" presetClass="entr" presetSubtype="1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checkerboard(across)">
                                      <p:cBhvr>
                                        <p:cTn id="45" dur="500"/>
                                        <p:tgtEl>
                                          <p:spTgt spid="39"/>
                                        </p:tgtEl>
                                      </p:cBhvr>
                                    </p:animEffect>
                                  </p:childTnLst>
                                </p:cTn>
                              </p:par>
                              <p:par>
                                <p:cTn id="46" presetID="5" presetClass="entr" presetSubtype="10" fill="hold" grpId="0" nodeType="with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checkerboard(across)">
                                      <p:cBhvr>
                                        <p:cTn id="48" dur="500"/>
                                        <p:tgtEl>
                                          <p:spTgt spid="42"/>
                                        </p:tgtEl>
                                      </p:cBhvr>
                                    </p:animEffect>
                                  </p:childTnLst>
                                </p:cTn>
                              </p:par>
                            </p:childTnLst>
                          </p:cTn>
                        </p:par>
                      </p:childTnLst>
                    </p:cTn>
                  </p:par>
                  <p:par>
                    <p:cTn id="49" fill="hold">
                      <p:stCondLst>
                        <p:cond delay="indefinite"/>
                      </p:stCondLst>
                      <p:childTnLst>
                        <p:par>
                          <p:cTn id="50" fill="hold">
                            <p:stCondLst>
                              <p:cond delay="0"/>
                            </p:stCondLst>
                            <p:childTnLst>
                              <p:par>
                                <p:cTn id="51" presetID="5" presetClass="exit" presetSubtype="10" fill="hold" nodeType="clickEffect">
                                  <p:stCondLst>
                                    <p:cond delay="0"/>
                                  </p:stCondLst>
                                  <p:childTnLst>
                                    <p:animEffect transition="out" filter="checkerboard(across)">
                                      <p:cBhvr>
                                        <p:cTn id="52" dur="500"/>
                                        <p:tgtEl>
                                          <p:spTgt spid="18"/>
                                        </p:tgtEl>
                                      </p:cBhvr>
                                    </p:animEffect>
                                    <p:set>
                                      <p:cBhvr>
                                        <p:cTn id="53" dur="1" fill="hold">
                                          <p:stCondLst>
                                            <p:cond delay="499"/>
                                          </p:stCondLst>
                                        </p:cTn>
                                        <p:tgtEl>
                                          <p:spTgt spid="18"/>
                                        </p:tgtEl>
                                        <p:attrNameLst>
                                          <p:attrName>style.visibility</p:attrName>
                                        </p:attrNameLst>
                                      </p:cBhvr>
                                      <p:to>
                                        <p:strVal val="hidden"/>
                                      </p:to>
                                    </p:set>
                                  </p:childTnLst>
                                </p:cTn>
                              </p:par>
                              <p:par>
                                <p:cTn id="54" presetID="5" presetClass="exit" presetSubtype="10" fill="hold" grpId="1" nodeType="withEffect">
                                  <p:stCondLst>
                                    <p:cond delay="0"/>
                                  </p:stCondLst>
                                  <p:childTnLst>
                                    <p:animEffect transition="out" filter="checkerboard(across)">
                                      <p:cBhvr>
                                        <p:cTn id="55" dur="500"/>
                                        <p:tgtEl>
                                          <p:spTgt spid="26"/>
                                        </p:tgtEl>
                                      </p:cBhvr>
                                    </p:animEffect>
                                    <p:set>
                                      <p:cBhvr>
                                        <p:cTn id="56" dur="1" fill="hold">
                                          <p:stCondLst>
                                            <p:cond delay="499"/>
                                          </p:stCondLst>
                                        </p:cTn>
                                        <p:tgtEl>
                                          <p:spTgt spid="26"/>
                                        </p:tgtEl>
                                        <p:attrNameLst>
                                          <p:attrName>style.visibility</p:attrName>
                                        </p:attrNameLst>
                                      </p:cBhvr>
                                      <p:to>
                                        <p:strVal val="hidden"/>
                                      </p:to>
                                    </p:set>
                                  </p:childTnLst>
                                </p:cTn>
                              </p:par>
                              <p:par>
                                <p:cTn id="57" presetID="5" presetClass="exit" presetSubtype="10" fill="hold" grpId="1" nodeType="withEffect">
                                  <p:stCondLst>
                                    <p:cond delay="0"/>
                                  </p:stCondLst>
                                  <p:childTnLst>
                                    <p:animEffect transition="out" filter="checkerboard(across)">
                                      <p:cBhvr>
                                        <p:cTn id="58" dur="500"/>
                                        <p:tgtEl>
                                          <p:spTgt spid="25"/>
                                        </p:tgtEl>
                                      </p:cBhvr>
                                    </p:animEffect>
                                    <p:set>
                                      <p:cBhvr>
                                        <p:cTn id="59" dur="1" fill="hold">
                                          <p:stCondLst>
                                            <p:cond delay="499"/>
                                          </p:stCondLst>
                                        </p:cTn>
                                        <p:tgtEl>
                                          <p:spTgt spid="25"/>
                                        </p:tgtEl>
                                        <p:attrNameLst>
                                          <p:attrName>style.visibility</p:attrName>
                                        </p:attrNameLst>
                                      </p:cBhvr>
                                      <p:to>
                                        <p:strVal val="hidden"/>
                                      </p:to>
                                    </p:set>
                                  </p:childTnLst>
                                </p:cTn>
                              </p:par>
                              <p:par>
                                <p:cTn id="60" presetID="5" presetClass="exit" presetSubtype="10" fill="hold" nodeType="withEffect">
                                  <p:stCondLst>
                                    <p:cond delay="0"/>
                                  </p:stCondLst>
                                  <p:childTnLst>
                                    <p:animEffect transition="out" filter="checkerboard(across)">
                                      <p:cBhvr>
                                        <p:cTn id="61" dur="500"/>
                                        <p:tgtEl>
                                          <p:spTgt spid="19"/>
                                        </p:tgtEl>
                                      </p:cBhvr>
                                    </p:animEffect>
                                    <p:set>
                                      <p:cBhvr>
                                        <p:cTn id="62" dur="1" fill="hold">
                                          <p:stCondLst>
                                            <p:cond delay="499"/>
                                          </p:stCondLst>
                                        </p:cTn>
                                        <p:tgtEl>
                                          <p:spTgt spid="19"/>
                                        </p:tgtEl>
                                        <p:attrNameLst>
                                          <p:attrName>style.visibility</p:attrName>
                                        </p:attrNameLst>
                                      </p:cBhvr>
                                      <p:to>
                                        <p:strVal val="hidden"/>
                                      </p:to>
                                    </p:set>
                                  </p:childTnLst>
                                </p:cTn>
                              </p:par>
                              <p:par>
                                <p:cTn id="63" presetID="5" presetClass="exit" presetSubtype="10" fill="hold" nodeType="withEffect">
                                  <p:stCondLst>
                                    <p:cond delay="0"/>
                                  </p:stCondLst>
                                  <p:childTnLst>
                                    <p:animEffect transition="out" filter="checkerboard(across)">
                                      <p:cBhvr>
                                        <p:cTn id="64" dur="500"/>
                                        <p:tgtEl>
                                          <p:spTgt spid="35"/>
                                        </p:tgtEl>
                                      </p:cBhvr>
                                    </p:animEffect>
                                    <p:set>
                                      <p:cBhvr>
                                        <p:cTn id="65" dur="1" fill="hold">
                                          <p:stCondLst>
                                            <p:cond delay="499"/>
                                          </p:stCondLst>
                                        </p:cTn>
                                        <p:tgtEl>
                                          <p:spTgt spid="35"/>
                                        </p:tgtEl>
                                        <p:attrNameLst>
                                          <p:attrName>style.visibility</p:attrName>
                                        </p:attrNameLst>
                                      </p:cBhvr>
                                      <p:to>
                                        <p:strVal val="hidden"/>
                                      </p:to>
                                    </p:set>
                                  </p:childTnLst>
                                </p:cTn>
                              </p:par>
                              <p:par>
                                <p:cTn id="66" presetID="5" presetClass="exit" presetSubtype="10" fill="hold" nodeType="withEffect">
                                  <p:stCondLst>
                                    <p:cond delay="0"/>
                                  </p:stCondLst>
                                  <p:childTnLst>
                                    <p:animEffect transition="out" filter="checkerboard(across)">
                                      <p:cBhvr>
                                        <p:cTn id="67" dur="500"/>
                                        <p:tgtEl>
                                          <p:spTgt spid="39"/>
                                        </p:tgtEl>
                                      </p:cBhvr>
                                    </p:animEffect>
                                    <p:set>
                                      <p:cBhvr>
                                        <p:cTn id="68" dur="1" fill="hold">
                                          <p:stCondLst>
                                            <p:cond delay="499"/>
                                          </p:stCondLst>
                                        </p:cTn>
                                        <p:tgtEl>
                                          <p:spTgt spid="39"/>
                                        </p:tgtEl>
                                        <p:attrNameLst>
                                          <p:attrName>style.visibility</p:attrName>
                                        </p:attrNameLst>
                                      </p:cBhvr>
                                      <p:to>
                                        <p:strVal val="hidden"/>
                                      </p:to>
                                    </p:set>
                                  </p:childTnLst>
                                </p:cTn>
                              </p:par>
                              <p:par>
                                <p:cTn id="69" presetID="5" presetClass="exit" presetSubtype="10" fill="hold" grpId="1" nodeType="withEffect">
                                  <p:stCondLst>
                                    <p:cond delay="0"/>
                                  </p:stCondLst>
                                  <p:childTnLst>
                                    <p:animEffect transition="out" filter="checkerboard(across)">
                                      <p:cBhvr>
                                        <p:cTn id="70" dur="500"/>
                                        <p:tgtEl>
                                          <p:spTgt spid="36"/>
                                        </p:tgtEl>
                                      </p:cBhvr>
                                    </p:animEffect>
                                    <p:set>
                                      <p:cBhvr>
                                        <p:cTn id="71" dur="1" fill="hold">
                                          <p:stCondLst>
                                            <p:cond delay="499"/>
                                          </p:stCondLst>
                                        </p:cTn>
                                        <p:tgtEl>
                                          <p:spTgt spid="36"/>
                                        </p:tgtEl>
                                        <p:attrNameLst>
                                          <p:attrName>style.visibility</p:attrName>
                                        </p:attrNameLst>
                                      </p:cBhvr>
                                      <p:to>
                                        <p:strVal val="hidden"/>
                                      </p:to>
                                    </p:set>
                                  </p:childTnLst>
                                </p:cTn>
                              </p:par>
                              <p:par>
                                <p:cTn id="72" presetID="5" presetClass="exit" presetSubtype="10" fill="hold" grpId="1" nodeType="withEffect">
                                  <p:stCondLst>
                                    <p:cond delay="0"/>
                                  </p:stCondLst>
                                  <p:childTnLst>
                                    <p:animEffect transition="out" filter="checkerboard(across)">
                                      <p:cBhvr>
                                        <p:cTn id="73" dur="500"/>
                                        <p:tgtEl>
                                          <p:spTgt spid="42"/>
                                        </p:tgtEl>
                                      </p:cBhvr>
                                    </p:animEffect>
                                    <p:set>
                                      <p:cBhvr>
                                        <p:cTn id="74" dur="1" fill="hold">
                                          <p:stCondLst>
                                            <p:cond delay="499"/>
                                          </p:stCondLst>
                                        </p:cTn>
                                        <p:tgtEl>
                                          <p:spTgt spid="42"/>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5" presetClass="entr" presetSubtype="10" fill="hold" nodeType="click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checkerboard(across)">
                                      <p:cBhvr>
                                        <p:cTn id="79" dur="500"/>
                                        <p:tgtEl>
                                          <p:spTgt spid="45"/>
                                        </p:tgtEl>
                                      </p:cBhvr>
                                    </p:animEffect>
                                  </p:childTnLst>
                                </p:cTn>
                              </p:par>
                              <p:par>
                                <p:cTn id="80" presetID="5" presetClass="entr" presetSubtype="10" fill="hold" grpId="0"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checkerboard(across)">
                                      <p:cBhvr>
                                        <p:cTn id="82" dur="500"/>
                                        <p:tgtEl>
                                          <p:spTgt spid="59"/>
                                        </p:tgtEl>
                                      </p:cBhvr>
                                    </p:animEffect>
                                  </p:childTnLst>
                                </p:cTn>
                              </p:par>
                              <p:par>
                                <p:cTn id="83" presetID="5" presetClass="entr" presetSubtype="10" fill="hold" grpId="0" nodeType="withEffect">
                                  <p:stCondLst>
                                    <p:cond delay="0"/>
                                  </p:stCondLst>
                                  <p:childTnLst>
                                    <p:set>
                                      <p:cBhvr>
                                        <p:cTn id="84" dur="1" fill="hold">
                                          <p:stCondLst>
                                            <p:cond delay="0"/>
                                          </p:stCondLst>
                                        </p:cTn>
                                        <p:tgtEl>
                                          <p:spTgt spid="58"/>
                                        </p:tgtEl>
                                        <p:attrNameLst>
                                          <p:attrName>style.visibility</p:attrName>
                                        </p:attrNameLst>
                                      </p:cBhvr>
                                      <p:to>
                                        <p:strVal val="visible"/>
                                      </p:to>
                                    </p:set>
                                    <p:animEffect transition="in" filter="checkerboard(across)">
                                      <p:cBhvr>
                                        <p:cTn id="85" dur="500"/>
                                        <p:tgtEl>
                                          <p:spTgt spid="58"/>
                                        </p:tgtEl>
                                      </p:cBhvr>
                                    </p:animEffect>
                                  </p:childTnLst>
                                </p:cTn>
                              </p:par>
                              <p:par>
                                <p:cTn id="86" presetID="5" presetClass="entr" presetSubtype="10" fill="hold" nodeType="withEffect">
                                  <p:stCondLst>
                                    <p:cond delay="0"/>
                                  </p:stCondLst>
                                  <p:childTnLst>
                                    <p:set>
                                      <p:cBhvr>
                                        <p:cTn id="87" dur="1" fill="hold">
                                          <p:stCondLst>
                                            <p:cond delay="0"/>
                                          </p:stCondLst>
                                        </p:cTn>
                                        <p:tgtEl>
                                          <p:spTgt spid="48"/>
                                        </p:tgtEl>
                                        <p:attrNameLst>
                                          <p:attrName>style.visibility</p:attrName>
                                        </p:attrNameLst>
                                      </p:cBhvr>
                                      <p:to>
                                        <p:strVal val="visible"/>
                                      </p:to>
                                    </p:set>
                                    <p:animEffect transition="in" filter="checkerboard(across)">
                                      <p:cBhvr>
                                        <p:cTn id="88" dur="500"/>
                                        <p:tgtEl>
                                          <p:spTgt spid="48"/>
                                        </p:tgtEl>
                                      </p:cBhvr>
                                    </p:animEffect>
                                  </p:childTnLst>
                                </p:cTn>
                              </p:par>
                            </p:childTnLst>
                          </p:cTn>
                        </p:par>
                      </p:childTnLst>
                    </p:cTn>
                  </p:par>
                  <p:par>
                    <p:cTn id="89" fill="hold">
                      <p:stCondLst>
                        <p:cond delay="indefinite"/>
                      </p:stCondLst>
                      <p:childTnLst>
                        <p:par>
                          <p:cTn id="90" fill="hold">
                            <p:stCondLst>
                              <p:cond delay="0"/>
                            </p:stCondLst>
                            <p:childTnLst>
                              <p:par>
                                <p:cTn id="91" presetID="5" presetClass="entr" presetSubtype="10" fill="hold" nodeType="clickEffect">
                                  <p:stCondLst>
                                    <p:cond delay="0"/>
                                  </p:stCondLst>
                                  <p:childTnLst>
                                    <p:set>
                                      <p:cBhvr>
                                        <p:cTn id="92" dur="1" fill="hold">
                                          <p:stCondLst>
                                            <p:cond delay="0"/>
                                          </p:stCondLst>
                                        </p:cTn>
                                        <p:tgtEl>
                                          <p:spTgt spid="39"/>
                                        </p:tgtEl>
                                        <p:attrNameLst>
                                          <p:attrName>style.visibility</p:attrName>
                                        </p:attrNameLst>
                                      </p:cBhvr>
                                      <p:to>
                                        <p:strVal val="visible"/>
                                      </p:to>
                                    </p:set>
                                    <p:animEffect transition="in" filter="checkerboard(across)">
                                      <p:cBhvr>
                                        <p:cTn id="93" dur="500"/>
                                        <p:tgtEl>
                                          <p:spTgt spid="39"/>
                                        </p:tgtEl>
                                      </p:cBhvr>
                                    </p:animEffect>
                                  </p:childTnLst>
                                </p:cTn>
                              </p:par>
                              <p:par>
                                <p:cTn id="94" presetID="5" presetClass="entr" presetSubtype="10" fill="hold" nodeType="withEffect">
                                  <p:stCondLst>
                                    <p:cond delay="0"/>
                                  </p:stCondLst>
                                  <p:childTnLst>
                                    <p:set>
                                      <p:cBhvr>
                                        <p:cTn id="95" dur="1" fill="hold">
                                          <p:stCondLst>
                                            <p:cond delay="0"/>
                                          </p:stCondLst>
                                        </p:cTn>
                                        <p:tgtEl>
                                          <p:spTgt spid="44"/>
                                        </p:tgtEl>
                                        <p:attrNameLst>
                                          <p:attrName>style.visibility</p:attrName>
                                        </p:attrNameLst>
                                      </p:cBhvr>
                                      <p:to>
                                        <p:strVal val="visible"/>
                                      </p:to>
                                    </p:set>
                                    <p:animEffect transition="in" filter="checkerboard(across)">
                                      <p:cBhvr>
                                        <p:cTn id="96" dur="500"/>
                                        <p:tgtEl>
                                          <p:spTgt spid="44"/>
                                        </p:tgtEl>
                                      </p:cBhvr>
                                    </p:animEffec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44"/>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59"/>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45"/>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58"/>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48"/>
                                        </p:tgtEl>
                                        <p:attrNameLst>
                                          <p:attrName>style.visibility</p:attrName>
                                        </p:attrNameLst>
                                      </p:cBhvr>
                                      <p:to>
                                        <p:strVal val="hidden"/>
                                      </p:to>
                                    </p:set>
                                  </p:childTnLst>
                                </p:cTn>
                              </p:par>
                              <p:par>
                                <p:cTn id="109" presetID="1" presetClass="exit" presetSubtype="0" fill="hold" nodeType="withEffect">
                                  <p:stCondLst>
                                    <p:cond delay="0"/>
                                  </p:stCondLst>
                                  <p:childTnLst>
                                    <p:set>
                                      <p:cBhvr>
                                        <p:cTn id="110" dur="1" fill="hold">
                                          <p:stCondLst>
                                            <p:cond delay="0"/>
                                          </p:stCondLst>
                                        </p:cTn>
                                        <p:tgtEl>
                                          <p:spTgt spid="39"/>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grpId="0" nodeType="clickEffect">
                                  <p:stCondLst>
                                    <p:cond delay="0"/>
                                  </p:stCondLst>
                                  <p:childTnLst>
                                    <p:set>
                                      <p:cBhvr>
                                        <p:cTn id="114" dur="1" fill="hold">
                                          <p:stCondLst>
                                            <p:cond delay="0"/>
                                          </p:stCondLst>
                                        </p:cTn>
                                        <p:tgtEl>
                                          <p:spTgt spid="62"/>
                                        </p:tgtEl>
                                        <p:attrNameLst>
                                          <p:attrName>style.visibility</p:attrName>
                                        </p:attrNameLst>
                                      </p:cBhvr>
                                      <p:to>
                                        <p:strVal val="visible"/>
                                      </p:to>
                                    </p:set>
                                    <p:animEffect transition="in" filter="dissolve">
                                      <p:cBhvr>
                                        <p:cTn id="115" dur="500"/>
                                        <p:tgtEl>
                                          <p:spTgt spid="62"/>
                                        </p:tgtEl>
                                      </p:cBhvr>
                                    </p:animEffect>
                                  </p:childTnLst>
                                </p:cTn>
                              </p:par>
                              <p:par>
                                <p:cTn id="116" presetID="9" presetClass="entr" presetSubtype="0" fill="hold" nodeType="withEffect">
                                  <p:stCondLst>
                                    <p:cond delay="0"/>
                                  </p:stCondLst>
                                  <p:childTnLst>
                                    <p:set>
                                      <p:cBhvr>
                                        <p:cTn id="117" dur="1" fill="hold">
                                          <p:stCondLst>
                                            <p:cond delay="0"/>
                                          </p:stCondLst>
                                        </p:cTn>
                                        <p:tgtEl>
                                          <p:spTgt spid="61"/>
                                        </p:tgtEl>
                                        <p:attrNameLst>
                                          <p:attrName>style.visibility</p:attrName>
                                        </p:attrNameLst>
                                      </p:cBhvr>
                                      <p:to>
                                        <p:strVal val="visible"/>
                                      </p:to>
                                    </p:set>
                                    <p:animEffect transition="in" filter="dissolve">
                                      <p:cBhvr>
                                        <p:cTn id="118" dur="500"/>
                                        <p:tgtEl>
                                          <p:spTgt spid="61"/>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70"/>
                                        </p:tgtEl>
                                        <p:attrNameLst>
                                          <p:attrName>style.visibility</p:attrName>
                                        </p:attrNameLst>
                                      </p:cBhvr>
                                      <p:to>
                                        <p:strVal val="visible"/>
                                      </p:to>
                                    </p:set>
                                    <p:animEffect transition="in" filter="dissolve">
                                      <p:cBhvr>
                                        <p:cTn id="121" dur="500"/>
                                        <p:tgtEl>
                                          <p:spTgt spid="70"/>
                                        </p:tgtEl>
                                      </p:cBhvr>
                                    </p:animEffect>
                                  </p:childTnLst>
                                </p:cTn>
                              </p:par>
                              <p:par>
                                <p:cTn id="122" presetID="9" presetClass="entr" presetSubtype="0" fill="hold" nodeType="withEffect">
                                  <p:stCondLst>
                                    <p:cond delay="0"/>
                                  </p:stCondLst>
                                  <p:childTnLst>
                                    <p:set>
                                      <p:cBhvr>
                                        <p:cTn id="123" dur="1" fill="hold">
                                          <p:stCondLst>
                                            <p:cond delay="0"/>
                                          </p:stCondLst>
                                        </p:cTn>
                                        <p:tgtEl>
                                          <p:spTgt spid="67"/>
                                        </p:tgtEl>
                                        <p:attrNameLst>
                                          <p:attrName>style.visibility</p:attrName>
                                        </p:attrNameLst>
                                      </p:cBhvr>
                                      <p:to>
                                        <p:strVal val="visible"/>
                                      </p:to>
                                    </p:set>
                                    <p:animEffect transition="in" filter="dissolve">
                                      <p:cBhvr>
                                        <p:cTn id="124" dur="500"/>
                                        <p:tgtEl>
                                          <p:spTgt spid="67"/>
                                        </p:tgtEl>
                                      </p:cBhvr>
                                    </p:animEffect>
                                  </p:childTnLst>
                                </p:cTn>
                              </p:par>
                            </p:childTnLst>
                          </p:cTn>
                        </p:par>
                      </p:childTnLst>
                    </p:cTn>
                  </p:par>
                  <p:par>
                    <p:cTn id="125" fill="hold">
                      <p:stCondLst>
                        <p:cond delay="indefinite"/>
                      </p:stCondLst>
                      <p:childTnLst>
                        <p:par>
                          <p:cTn id="126" fill="hold">
                            <p:stCondLst>
                              <p:cond delay="0"/>
                            </p:stCondLst>
                            <p:childTnLst>
                              <p:par>
                                <p:cTn id="127" presetID="1" presetClass="emph" presetSubtype="2" fill="hold" nodeType="clickEffect">
                                  <p:stCondLst>
                                    <p:cond delay="0"/>
                                  </p:stCondLst>
                                  <p:childTnLst>
                                    <p:animClr clrSpc="rgb" dir="cw">
                                      <p:cBhvr>
                                        <p:cTn id="128" dur="2000" fill="hold"/>
                                        <p:tgtEl>
                                          <p:spTgt spid="5"/>
                                        </p:tgtEl>
                                        <p:attrNameLst>
                                          <p:attrName>fillcolor</p:attrName>
                                        </p:attrNameLst>
                                      </p:cBhvr>
                                      <p:to>
                                        <a:srgbClr val="1B37EA"/>
                                      </p:to>
                                    </p:animClr>
                                    <p:set>
                                      <p:cBhvr>
                                        <p:cTn id="129" dur="2000" fill="hold"/>
                                        <p:tgtEl>
                                          <p:spTgt spid="5"/>
                                        </p:tgtEl>
                                        <p:attrNameLst>
                                          <p:attrName>fill.type</p:attrName>
                                        </p:attrNameLst>
                                      </p:cBhvr>
                                      <p:to>
                                        <p:strVal val="solid"/>
                                      </p:to>
                                    </p:set>
                                    <p:set>
                                      <p:cBhvr>
                                        <p:cTn id="130" dur="2000" fill="hold"/>
                                        <p:tgtEl>
                                          <p:spTgt spid="5"/>
                                        </p:tgtEl>
                                        <p:attrNameLst>
                                          <p:attrName>fill.on</p:attrName>
                                        </p:attrNameLst>
                                      </p:cBhvr>
                                      <p:to>
                                        <p:strVal val="true"/>
                                      </p:to>
                                    </p:set>
                                  </p:childTnLst>
                                </p:cTn>
                              </p:par>
                              <p:par>
                                <p:cTn id="131" presetID="1" presetClass="emph" presetSubtype="2" fill="hold" nodeType="withEffect">
                                  <p:stCondLst>
                                    <p:cond delay="0"/>
                                  </p:stCondLst>
                                  <p:childTnLst>
                                    <p:animClr clrSpc="rgb" dir="cw">
                                      <p:cBhvr>
                                        <p:cTn id="132" dur="2000" fill="hold"/>
                                        <p:tgtEl>
                                          <p:spTgt spid="6"/>
                                        </p:tgtEl>
                                        <p:attrNameLst>
                                          <p:attrName>fillcolor</p:attrName>
                                        </p:attrNameLst>
                                      </p:cBhvr>
                                      <p:to>
                                        <a:srgbClr val="1B37EA"/>
                                      </p:to>
                                    </p:animClr>
                                    <p:set>
                                      <p:cBhvr>
                                        <p:cTn id="133" dur="2000" fill="hold"/>
                                        <p:tgtEl>
                                          <p:spTgt spid="6"/>
                                        </p:tgtEl>
                                        <p:attrNameLst>
                                          <p:attrName>fill.type</p:attrName>
                                        </p:attrNameLst>
                                      </p:cBhvr>
                                      <p:to>
                                        <p:strVal val="solid"/>
                                      </p:to>
                                    </p:set>
                                    <p:set>
                                      <p:cBhvr>
                                        <p:cTn id="134" dur="2000" fill="hold"/>
                                        <p:tgtEl>
                                          <p:spTgt spid="6"/>
                                        </p:tgtEl>
                                        <p:attrNameLst>
                                          <p:attrName>fill.on</p:attrName>
                                        </p:attrNameLst>
                                      </p:cBhvr>
                                      <p:to>
                                        <p:strVal val="true"/>
                                      </p:to>
                                    </p:set>
                                  </p:childTnLst>
                                </p:cTn>
                              </p:par>
                              <p:par>
                                <p:cTn id="135" presetID="1" presetClass="emph" presetSubtype="2" fill="hold" nodeType="withEffect">
                                  <p:stCondLst>
                                    <p:cond delay="0"/>
                                  </p:stCondLst>
                                  <p:childTnLst>
                                    <p:animClr clrSpc="rgb" dir="cw">
                                      <p:cBhvr>
                                        <p:cTn id="136" dur="2000" fill="hold"/>
                                        <p:tgtEl>
                                          <p:spTgt spid="7"/>
                                        </p:tgtEl>
                                        <p:attrNameLst>
                                          <p:attrName>fillcolor</p:attrName>
                                        </p:attrNameLst>
                                      </p:cBhvr>
                                      <p:to>
                                        <a:srgbClr val="1B37EA"/>
                                      </p:to>
                                    </p:animClr>
                                    <p:set>
                                      <p:cBhvr>
                                        <p:cTn id="137" dur="2000" fill="hold"/>
                                        <p:tgtEl>
                                          <p:spTgt spid="7"/>
                                        </p:tgtEl>
                                        <p:attrNameLst>
                                          <p:attrName>fill.type</p:attrName>
                                        </p:attrNameLst>
                                      </p:cBhvr>
                                      <p:to>
                                        <p:strVal val="solid"/>
                                      </p:to>
                                    </p:set>
                                    <p:set>
                                      <p:cBhvr>
                                        <p:cTn id="138" dur="2000" fill="hold"/>
                                        <p:tgtEl>
                                          <p:spTgt spid="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6" grpId="0"/>
      <p:bldP spid="25" grpId="0"/>
      <p:bldP spid="25" grpId="1"/>
      <p:bldP spid="26" grpId="0"/>
      <p:bldP spid="26" grpId="1"/>
      <p:bldP spid="28" grpId="0"/>
      <p:bldP spid="36" grpId="0"/>
      <p:bldP spid="36" grpId="1"/>
      <p:bldP spid="42" grpId="0"/>
      <p:bldP spid="42" grpId="1"/>
      <p:bldP spid="58" grpId="0" animBg="1"/>
      <p:bldP spid="58" grpId="1" animBg="1"/>
      <p:bldP spid="59" grpId="0" animBg="1"/>
      <p:bldP spid="59" grpId="1" animBg="1"/>
      <p:bldP spid="62" grpId="0"/>
      <p:bldP spid="7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Paxos</a:t>
            </a:r>
            <a:r>
              <a:rPr lang="en-US" dirty="0" smtClean="0"/>
              <a:t/>
            </a:r>
            <a:br>
              <a:rPr lang="en-US" dirty="0" smtClean="0"/>
            </a:br>
            <a:r>
              <a:rPr lang="en-US" sz="3200" i="1" dirty="0" err="1" smtClean="0"/>
              <a:t>Pfft</a:t>
            </a:r>
            <a:r>
              <a:rPr lang="en-US" sz="3200" i="1" dirty="0" smtClean="0"/>
              <a:t>, why is this hard?</a:t>
            </a:r>
            <a:endParaRPr lang="en-US" dirty="0"/>
          </a:p>
        </p:txBody>
      </p:sp>
      <p:sp>
        <p:nvSpPr>
          <p:cNvPr id="3" name="Content Placeholder 2"/>
          <p:cNvSpPr>
            <a:spLocks noGrp="1"/>
          </p:cNvSpPr>
          <p:nvPr>
            <p:ph idx="1"/>
          </p:nvPr>
        </p:nvSpPr>
        <p:spPr/>
        <p:txBody>
          <a:bodyPr/>
          <a:lstStyle/>
          <a:p>
            <a:r>
              <a:rPr lang="en-US" dirty="0" smtClean="0"/>
              <a:t>Honestly, it’s not.</a:t>
            </a:r>
          </a:p>
          <a:p>
            <a:endParaRPr lang="en-US" dirty="0"/>
          </a:p>
          <a:p>
            <a:r>
              <a:rPr lang="en-US" dirty="0" smtClean="0"/>
              <a:t>But a happy path is…well, happy. Imagine if things start failing.</a:t>
            </a:r>
          </a:p>
          <a:p>
            <a:endParaRPr lang="en-US" dirty="0"/>
          </a:p>
          <a:p>
            <a:r>
              <a:rPr lang="en-US" dirty="0" smtClean="0"/>
              <a:t>We discussed a single round of </a:t>
            </a:r>
            <a:r>
              <a:rPr lang="en-US" dirty="0" err="1" smtClean="0"/>
              <a:t>Paxos</a:t>
            </a:r>
            <a:r>
              <a:rPr lang="en-US" dirty="0" smtClean="0"/>
              <a:t>, what happens when there are multiple rounds?</a:t>
            </a:r>
          </a:p>
          <a:p>
            <a:pPr lvl="1"/>
            <a:r>
              <a:rPr lang="en-US" dirty="0" smtClean="0"/>
              <a:t>Trivially, multiple rounds of single </a:t>
            </a:r>
            <a:r>
              <a:rPr lang="en-US" dirty="0" err="1" smtClean="0"/>
              <a:t>Paxos</a:t>
            </a:r>
            <a:r>
              <a:rPr lang="en-US" dirty="0" smtClean="0"/>
              <a:t> = </a:t>
            </a:r>
            <a:r>
              <a:rPr lang="en-US" dirty="0" err="1" smtClean="0"/>
              <a:t>MultiPaxos</a:t>
            </a:r>
            <a:r>
              <a:rPr lang="en-US" dirty="0" smtClean="0"/>
              <a:t>, but is a 2-step process really necessary?</a:t>
            </a:r>
          </a:p>
          <a:p>
            <a:pPr lvl="1"/>
            <a:endParaRPr lang="en-US" dirty="0"/>
          </a:p>
          <a:p>
            <a:r>
              <a:rPr lang="en-US" dirty="0" err="1" smtClean="0"/>
              <a:t>Paxos</a:t>
            </a:r>
            <a:r>
              <a:rPr lang="en-US" dirty="0" smtClean="0"/>
              <a:t> guarantees correctness but not </a:t>
            </a:r>
            <a:r>
              <a:rPr lang="en-US" dirty="0" err="1" smtClean="0"/>
              <a:t>liveness</a:t>
            </a:r>
            <a:r>
              <a:rPr lang="en-US" dirty="0" smtClean="0"/>
              <a:t>.</a:t>
            </a:r>
          </a:p>
          <a:p>
            <a:pPr lvl="1"/>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19</a:t>
            </a:fld>
            <a:endParaRPr lang="en-US" dirty="0"/>
          </a:p>
        </p:txBody>
      </p:sp>
    </p:spTree>
    <p:extLst>
      <p:ext uri="{BB962C8B-B14F-4D97-AF65-F5344CB8AC3E}">
        <p14:creationId xmlns:p14="http://schemas.microsoft.com/office/powerpoint/2010/main" val="198194740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Claimers, Disclaimers</a:t>
            </a:r>
            <a:br>
              <a:rPr lang="en-US" dirty="0" smtClean="0"/>
            </a:br>
            <a:r>
              <a:rPr lang="en-US" sz="3200" i="1" dirty="0" smtClean="0"/>
              <a:t>And such…</a:t>
            </a:r>
            <a:endParaRPr lang="en-US" dirty="0"/>
          </a:p>
        </p:txBody>
      </p:sp>
      <p:sp>
        <p:nvSpPr>
          <p:cNvPr id="3" name="Content Placeholder 2"/>
          <p:cNvSpPr>
            <a:spLocks noGrp="1"/>
          </p:cNvSpPr>
          <p:nvPr>
            <p:ph idx="1"/>
          </p:nvPr>
        </p:nvSpPr>
        <p:spPr/>
        <p:txBody>
          <a:bodyPr/>
          <a:lstStyle/>
          <a:p>
            <a:r>
              <a:rPr lang="en-US" dirty="0" smtClean="0"/>
              <a:t>What this talk is about.</a:t>
            </a:r>
          </a:p>
          <a:p>
            <a:endParaRPr lang="en-US" dirty="0"/>
          </a:p>
          <a:p>
            <a:r>
              <a:rPr lang="en-US" dirty="0" smtClean="0"/>
              <a:t>What this talk is NOT about.</a:t>
            </a:r>
          </a:p>
          <a:p>
            <a:endParaRPr lang="en-US" dirty="0"/>
          </a:p>
          <a:p>
            <a:r>
              <a:rPr lang="en-US" dirty="0" smtClean="0"/>
              <a:t>Who I am.</a:t>
            </a:r>
          </a:p>
          <a:p>
            <a:endParaRPr lang="en-US" dirty="0"/>
          </a:p>
          <a:p>
            <a:r>
              <a:rPr lang="en-US" dirty="0" smtClean="0"/>
              <a:t>What I do.</a:t>
            </a:r>
          </a:p>
          <a:p>
            <a:endParaRPr lang="en-US" dirty="0"/>
          </a:p>
          <a:p>
            <a:r>
              <a:rPr lang="en-US" dirty="0" smtClean="0"/>
              <a:t>Is this topic of any relevance to the industry.</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2</a:t>
            </a:fld>
            <a:endParaRPr lang="en-US" dirty="0"/>
          </a:p>
        </p:txBody>
      </p:sp>
      <p:pic>
        <p:nvPicPr>
          <p:cNvPr id="5" name="Picture 4"/>
          <p:cNvPicPr>
            <a:picLocks noChangeAspect="1"/>
          </p:cNvPicPr>
          <p:nvPr/>
        </p:nvPicPr>
        <p:blipFill>
          <a:blip r:embed="rId2"/>
          <a:stretch>
            <a:fillRect/>
          </a:stretch>
        </p:blipFill>
        <p:spPr>
          <a:xfrm>
            <a:off x="7917731" y="3685435"/>
            <a:ext cx="2151161" cy="2151161"/>
          </a:xfrm>
          <a:prstGeom prst="rect">
            <a:avLst/>
          </a:prstGeom>
        </p:spPr>
      </p:pic>
    </p:spTree>
    <p:extLst>
      <p:ext uri="{BB962C8B-B14F-4D97-AF65-F5344CB8AC3E}">
        <p14:creationId xmlns:p14="http://schemas.microsoft.com/office/powerpoint/2010/main" val="103174254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MultiPaxos</a:t>
            </a:r>
            <a:r>
              <a:rPr lang="en-US" dirty="0" smtClean="0"/>
              <a:t/>
            </a:r>
            <a:br>
              <a:rPr lang="en-US" dirty="0" smtClean="0"/>
            </a:br>
            <a:r>
              <a:rPr lang="en-US" sz="3200" i="1" dirty="0" smtClean="0"/>
              <a:t>(because one island wasn’t enough)</a:t>
            </a:r>
            <a:endParaRPr lang="en-US" i="1"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644053020"/>
              </p:ext>
            </p:extLst>
          </p:nvPr>
        </p:nvGraphicFramePr>
        <p:xfrm>
          <a:off x="6692088" y="2245895"/>
          <a:ext cx="4115396" cy="880121"/>
        </p:xfrm>
        <a:graphic>
          <a:graphicData uri="http://schemas.openxmlformats.org/drawingml/2006/table">
            <a:tbl>
              <a:tblPr firstRow="1" bandRow="1">
                <a:tableStyleId>{793D81CF-94F2-401A-BA57-92F5A7B2D0C5}</a:tableStyleId>
              </a:tblPr>
              <a:tblGrid>
                <a:gridCol w="1028849"/>
                <a:gridCol w="1028849"/>
                <a:gridCol w="1028849"/>
                <a:gridCol w="1028849"/>
              </a:tblGrid>
              <a:tr h="440524">
                <a:tc>
                  <a:txBody>
                    <a:bodyPr/>
                    <a:lstStyle/>
                    <a:p>
                      <a:r>
                        <a:rPr lang="en-US" dirty="0" smtClean="0"/>
                        <a:t>Round1</a:t>
                      </a:r>
                      <a:endParaRPr lang="en-US" dirty="0"/>
                    </a:p>
                  </a:txBody>
                  <a:tcPr/>
                </a:tc>
                <a:tc>
                  <a:txBody>
                    <a:bodyPr/>
                    <a:lstStyle/>
                    <a:p>
                      <a:r>
                        <a:rPr lang="en-US" dirty="0" smtClean="0"/>
                        <a:t>Round2</a:t>
                      </a:r>
                      <a:endParaRPr lang="en-US" dirty="0"/>
                    </a:p>
                  </a:txBody>
                  <a:tcPr/>
                </a:tc>
                <a:tc>
                  <a:txBody>
                    <a:bodyPr/>
                    <a:lstStyle/>
                    <a:p>
                      <a:r>
                        <a:rPr lang="en-US" dirty="0" smtClean="0"/>
                        <a:t>Round3</a:t>
                      </a:r>
                      <a:endParaRPr lang="en-US" dirty="0"/>
                    </a:p>
                  </a:txBody>
                  <a:tcPr/>
                </a:tc>
                <a:tc>
                  <a:txBody>
                    <a:bodyPr/>
                    <a:lstStyle/>
                    <a:p>
                      <a:r>
                        <a:rPr lang="en-US" dirty="0" smtClean="0"/>
                        <a:t>Round4</a:t>
                      </a:r>
                      <a:endParaRPr lang="en-US" dirty="0"/>
                    </a:p>
                  </a:txBody>
                  <a:tcPr/>
                </a:tc>
              </a:tr>
              <a:tr h="439597">
                <a:tc>
                  <a:txBody>
                    <a:bodyPr/>
                    <a:lstStyle/>
                    <a:p>
                      <a:r>
                        <a:rPr lang="en-US" dirty="0" smtClean="0"/>
                        <a:t>W(x)1</a:t>
                      </a:r>
                      <a:endParaRPr lang="en-US" dirty="0"/>
                    </a:p>
                  </a:txBody>
                  <a:tcPr/>
                </a:tc>
                <a:tc>
                  <a:txBody>
                    <a:bodyPr/>
                    <a:lstStyle/>
                    <a:p>
                      <a:r>
                        <a:rPr lang="en-US" dirty="0" smtClean="0"/>
                        <a:t>R(x)</a:t>
                      </a:r>
                      <a:endParaRPr lang="en-US" dirty="0"/>
                    </a:p>
                  </a:txBody>
                  <a:tcPr/>
                </a:tc>
                <a:tc>
                  <a:txBody>
                    <a:bodyPr/>
                    <a:lstStyle/>
                    <a:p>
                      <a:r>
                        <a:rPr lang="en-US" dirty="0" smtClean="0"/>
                        <a:t>R(y)</a:t>
                      </a:r>
                      <a:endParaRPr lang="en-US" dirty="0"/>
                    </a:p>
                  </a:txBody>
                  <a:tcPr/>
                </a:tc>
                <a:tc>
                  <a:txBody>
                    <a:bodyPr/>
                    <a:lstStyle/>
                    <a:p>
                      <a:r>
                        <a:rPr lang="en-US" dirty="0" smtClean="0"/>
                        <a:t>W(x)2</a:t>
                      </a:r>
                      <a:endParaRPr lang="en-US" dirty="0"/>
                    </a:p>
                  </a:txBody>
                  <a:tcPr/>
                </a:tc>
              </a:tr>
            </a:tbl>
          </a:graphicData>
        </a:graphic>
      </p:graphicFrame>
      <p:sp>
        <p:nvSpPr>
          <p:cNvPr id="4" name="Slide Number Placeholder 3"/>
          <p:cNvSpPr>
            <a:spLocks noGrp="1"/>
          </p:cNvSpPr>
          <p:nvPr>
            <p:ph type="sldNum" sz="quarter" idx="12"/>
          </p:nvPr>
        </p:nvSpPr>
        <p:spPr/>
        <p:txBody>
          <a:bodyPr/>
          <a:lstStyle/>
          <a:p>
            <a:fld id="{D57F1E4F-1CFF-5643-939E-02111984F565}" type="slidenum">
              <a:rPr lang="en-US" smtClean="0"/>
              <a:t>20</a:t>
            </a:fld>
            <a:endParaRPr lang="en-US" dirty="0"/>
          </a:p>
        </p:txBody>
      </p:sp>
      <p:sp>
        <p:nvSpPr>
          <p:cNvPr id="5" name="Oval 4"/>
          <p:cNvSpPr/>
          <p:nvPr/>
        </p:nvSpPr>
        <p:spPr>
          <a:xfrm>
            <a:off x="4945797" y="2149135"/>
            <a:ext cx="1477634" cy="14286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3</a:t>
            </a:r>
            <a:endParaRPr lang="en-US" dirty="0"/>
          </a:p>
        </p:txBody>
      </p:sp>
      <p:sp>
        <p:nvSpPr>
          <p:cNvPr id="6" name="Oval 5"/>
          <p:cNvSpPr/>
          <p:nvPr/>
        </p:nvSpPr>
        <p:spPr>
          <a:xfrm>
            <a:off x="2796512" y="4188371"/>
            <a:ext cx="1477634" cy="14286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7" name="Oval 6"/>
          <p:cNvSpPr/>
          <p:nvPr/>
        </p:nvSpPr>
        <p:spPr>
          <a:xfrm>
            <a:off x="6765360" y="4200582"/>
            <a:ext cx="1477634" cy="14286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graphicFrame>
        <p:nvGraphicFramePr>
          <p:cNvPr id="9" name="Content Placeholder 7"/>
          <p:cNvGraphicFramePr>
            <a:graphicFrameLocks noGrp="1"/>
          </p:cNvGraphicFramePr>
          <p:nvPr>
            <p:ph idx="1"/>
            <p:extLst>
              <p:ext uri="{D42A27DB-BD31-4B8C-83A1-F6EECF244321}">
                <p14:modId xmlns:p14="http://schemas.microsoft.com/office/powerpoint/2010/main" val="4016029686"/>
              </p:ext>
            </p:extLst>
          </p:nvPr>
        </p:nvGraphicFramePr>
        <p:xfrm>
          <a:off x="512894" y="5763589"/>
          <a:ext cx="4115396" cy="879194"/>
        </p:xfrm>
        <a:graphic>
          <a:graphicData uri="http://schemas.openxmlformats.org/drawingml/2006/table">
            <a:tbl>
              <a:tblPr firstRow="1" bandRow="1">
                <a:tableStyleId>{793D81CF-94F2-401A-BA57-92F5A7B2D0C5}</a:tableStyleId>
              </a:tblPr>
              <a:tblGrid>
                <a:gridCol w="1028849"/>
                <a:gridCol w="1028849"/>
                <a:gridCol w="1028849"/>
                <a:gridCol w="1028849"/>
              </a:tblGrid>
              <a:tr h="439597">
                <a:tc>
                  <a:txBody>
                    <a:bodyPr/>
                    <a:lstStyle/>
                    <a:p>
                      <a:r>
                        <a:rPr lang="en-US" dirty="0" smtClean="0"/>
                        <a:t>Round1</a:t>
                      </a:r>
                      <a:endParaRPr lang="en-US" dirty="0"/>
                    </a:p>
                  </a:txBody>
                  <a:tcPr/>
                </a:tc>
                <a:tc>
                  <a:txBody>
                    <a:bodyPr/>
                    <a:lstStyle/>
                    <a:p>
                      <a:r>
                        <a:rPr lang="en-US" dirty="0" smtClean="0"/>
                        <a:t>Round2</a:t>
                      </a:r>
                      <a:endParaRPr lang="en-US" dirty="0"/>
                    </a:p>
                  </a:txBody>
                  <a:tcPr/>
                </a:tc>
                <a:tc>
                  <a:txBody>
                    <a:bodyPr/>
                    <a:lstStyle/>
                    <a:p>
                      <a:r>
                        <a:rPr lang="en-US" dirty="0" smtClean="0"/>
                        <a:t>Round3</a:t>
                      </a:r>
                      <a:endParaRPr lang="en-US" dirty="0"/>
                    </a:p>
                  </a:txBody>
                  <a:tcPr/>
                </a:tc>
                <a:tc>
                  <a:txBody>
                    <a:bodyPr/>
                    <a:lstStyle/>
                    <a:p>
                      <a:r>
                        <a:rPr lang="en-US" dirty="0" smtClean="0"/>
                        <a:t>Round4</a:t>
                      </a:r>
                      <a:endParaRPr lang="en-US" dirty="0"/>
                    </a:p>
                  </a:txBody>
                  <a:tcPr/>
                </a:tc>
              </a:tr>
              <a:tr h="439597">
                <a:tc>
                  <a:txBody>
                    <a:bodyPr/>
                    <a:lstStyle/>
                    <a:p>
                      <a:r>
                        <a:rPr lang="en-US" dirty="0" smtClean="0"/>
                        <a:t>W(x)1</a:t>
                      </a:r>
                      <a:endParaRPr lang="en-US" dirty="0"/>
                    </a:p>
                  </a:txBody>
                  <a:tcPr/>
                </a:tc>
                <a:tc>
                  <a:txBody>
                    <a:bodyPr/>
                    <a:lstStyle/>
                    <a:p>
                      <a:r>
                        <a:rPr lang="en-US" dirty="0" smtClean="0"/>
                        <a:t>R(x)</a:t>
                      </a:r>
                      <a:endParaRPr lang="en-US" dirty="0"/>
                    </a:p>
                  </a:txBody>
                  <a:tcPr/>
                </a:tc>
                <a:tc>
                  <a:txBody>
                    <a:bodyPr/>
                    <a:lstStyle/>
                    <a:p>
                      <a:r>
                        <a:rPr lang="en-US" dirty="0" smtClean="0"/>
                        <a:t>R(y)</a:t>
                      </a:r>
                      <a:endParaRPr lang="en-US" dirty="0"/>
                    </a:p>
                  </a:txBody>
                  <a:tcPr/>
                </a:tc>
                <a:tc>
                  <a:txBody>
                    <a:bodyPr/>
                    <a:lstStyle/>
                    <a:p>
                      <a:r>
                        <a:rPr lang="en-US" dirty="0" smtClean="0"/>
                        <a:t>W(x)2</a:t>
                      </a:r>
                      <a:endParaRPr lang="en-US" dirty="0"/>
                    </a:p>
                  </a:txBody>
                  <a:tcPr/>
                </a:tc>
              </a:tr>
            </a:tbl>
          </a:graphicData>
        </a:graphic>
      </p:graphicFrame>
      <p:graphicFrame>
        <p:nvGraphicFramePr>
          <p:cNvPr id="10" name="Content Placeholder 7"/>
          <p:cNvGraphicFramePr>
            <a:graphicFrameLocks noGrp="1"/>
          </p:cNvGraphicFramePr>
          <p:nvPr>
            <p:ph idx="1"/>
            <p:extLst>
              <p:ext uri="{D42A27DB-BD31-4B8C-83A1-F6EECF244321}">
                <p14:modId xmlns:p14="http://schemas.microsoft.com/office/powerpoint/2010/main" val="3808928651"/>
              </p:ext>
            </p:extLst>
          </p:nvPr>
        </p:nvGraphicFramePr>
        <p:xfrm>
          <a:off x="7559128" y="5726956"/>
          <a:ext cx="4115396" cy="879194"/>
        </p:xfrm>
        <a:graphic>
          <a:graphicData uri="http://schemas.openxmlformats.org/drawingml/2006/table">
            <a:tbl>
              <a:tblPr firstRow="1" bandRow="1">
                <a:tableStyleId>{793D81CF-94F2-401A-BA57-92F5A7B2D0C5}</a:tableStyleId>
              </a:tblPr>
              <a:tblGrid>
                <a:gridCol w="1028849"/>
                <a:gridCol w="1028849"/>
                <a:gridCol w="1028849"/>
                <a:gridCol w="1028849"/>
              </a:tblGrid>
              <a:tr h="439597">
                <a:tc>
                  <a:txBody>
                    <a:bodyPr/>
                    <a:lstStyle/>
                    <a:p>
                      <a:r>
                        <a:rPr lang="en-US" dirty="0" smtClean="0"/>
                        <a:t>Round1</a:t>
                      </a:r>
                      <a:endParaRPr lang="en-US" dirty="0"/>
                    </a:p>
                  </a:txBody>
                  <a:tcPr/>
                </a:tc>
                <a:tc>
                  <a:txBody>
                    <a:bodyPr/>
                    <a:lstStyle/>
                    <a:p>
                      <a:r>
                        <a:rPr lang="en-US" dirty="0" smtClean="0"/>
                        <a:t>Round2</a:t>
                      </a:r>
                      <a:endParaRPr lang="en-US" dirty="0"/>
                    </a:p>
                  </a:txBody>
                  <a:tcPr/>
                </a:tc>
                <a:tc>
                  <a:txBody>
                    <a:bodyPr/>
                    <a:lstStyle/>
                    <a:p>
                      <a:r>
                        <a:rPr lang="en-US" dirty="0" smtClean="0"/>
                        <a:t>Round3</a:t>
                      </a:r>
                      <a:endParaRPr lang="en-US" dirty="0"/>
                    </a:p>
                  </a:txBody>
                  <a:tcPr/>
                </a:tc>
                <a:tc>
                  <a:txBody>
                    <a:bodyPr/>
                    <a:lstStyle/>
                    <a:p>
                      <a:r>
                        <a:rPr lang="en-US" dirty="0" smtClean="0"/>
                        <a:t>Round4</a:t>
                      </a:r>
                      <a:endParaRPr lang="en-US" dirty="0"/>
                    </a:p>
                  </a:txBody>
                  <a:tcPr/>
                </a:tc>
              </a:tr>
              <a:tr h="439597">
                <a:tc>
                  <a:txBody>
                    <a:bodyPr/>
                    <a:lstStyle/>
                    <a:p>
                      <a:r>
                        <a:rPr lang="en-US" dirty="0" smtClean="0"/>
                        <a:t>W(x)1</a:t>
                      </a:r>
                      <a:endParaRPr lang="en-US" dirty="0"/>
                    </a:p>
                  </a:txBody>
                  <a:tcPr/>
                </a:tc>
                <a:tc>
                  <a:txBody>
                    <a:bodyPr/>
                    <a:lstStyle/>
                    <a:p>
                      <a:r>
                        <a:rPr lang="en-US" dirty="0" smtClean="0"/>
                        <a:t>R(x)</a:t>
                      </a:r>
                      <a:endParaRPr lang="en-US" dirty="0"/>
                    </a:p>
                  </a:txBody>
                  <a:tcPr/>
                </a:tc>
                <a:tc>
                  <a:txBody>
                    <a:bodyPr/>
                    <a:lstStyle/>
                    <a:p>
                      <a:r>
                        <a:rPr lang="en-US" dirty="0" smtClean="0"/>
                        <a:t>R(y)</a:t>
                      </a:r>
                      <a:endParaRPr lang="en-US" dirty="0"/>
                    </a:p>
                  </a:txBody>
                  <a:tcPr/>
                </a:tc>
                <a:tc>
                  <a:txBody>
                    <a:bodyPr/>
                    <a:lstStyle/>
                    <a:p>
                      <a:r>
                        <a:rPr lang="en-US" dirty="0" smtClean="0"/>
                        <a:t>W(x)2</a:t>
                      </a:r>
                      <a:endParaRPr lang="en-US" dirty="0"/>
                    </a:p>
                  </a:txBody>
                  <a:tcPr/>
                </a:tc>
              </a:tr>
            </a:tbl>
          </a:graphicData>
        </a:graphic>
      </p:graphicFrame>
      <p:graphicFrame>
        <p:nvGraphicFramePr>
          <p:cNvPr id="17" name="Content Placeholder 7"/>
          <p:cNvGraphicFramePr>
            <a:graphicFrameLocks noGrp="1"/>
          </p:cNvGraphicFramePr>
          <p:nvPr>
            <p:ph idx="1"/>
            <p:extLst>
              <p:ext uri="{D42A27DB-BD31-4B8C-83A1-F6EECF244321}">
                <p14:modId xmlns:p14="http://schemas.microsoft.com/office/powerpoint/2010/main" val="2256357384"/>
              </p:ext>
            </p:extLst>
          </p:nvPr>
        </p:nvGraphicFramePr>
        <p:xfrm>
          <a:off x="885774" y="2241959"/>
          <a:ext cx="5640280" cy="2205790"/>
        </p:xfrm>
        <a:graphic>
          <a:graphicData uri="http://schemas.openxmlformats.org/drawingml/2006/table">
            <a:tbl>
              <a:tblPr firstRow="1" bandRow="1">
                <a:tableStyleId>{793D81CF-94F2-401A-BA57-92F5A7B2D0C5}</a:tableStyleId>
              </a:tblPr>
              <a:tblGrid>
                <a:gridCol w="1128056"/>
                <a:gridCol w="1128056"/>
                <a:gridCol w="1128056"/>
                <a:gridCol w="1128056"/>
                <a:gridCol w="1128056"/>
              </a:tblGrid>
              <a:tr h="552319">
                <a:tc>
                  <a:txBody>
                    <a:bodyPr/>
                    <a:lstStyle/>
                    <a:p>
                      <a:r>
                        <a:rPr lang="en-US" dirty="0" smtClean="0"/>
                        <a:t>Process</a:t>
                      </a:r>
                      <a:endParaRPr lang="en-US" dirty="0"/>
                    </a:p>
                  </a:txBody>
                  <a:tcPr/>
                </a:tc>
                <a:tc>
                  <a:txBody>
                    <a:bodyPr/>
                    <a:lstStyle/>
                    <a:p>
                      <a:r>
                        <a:rPr lang="en-US" dirty="0" smtClean="0"/>
                        <a:t>Round1</a:t>
                      </a:r>
                      <a:endParaRPr lang="en-US" dirty="0"/>
                    </a:p>
                  </a:txBody>
                  <a:tcPr/>
                </a:tc>
                <a:tc>
                  <a:txBody>
                    <a:bodyPr/>
                    <a:lstStyle/>
                    <a:p>
                      <a:r>
                        <a:rPr lang="en-US" dirty="0" smtClean="0"/>
                        <a:t>Round2</a:t>
                      </a:r>
                      <a:endParaRPr lang="en-US" dirty="0"/>
                    </a:p>
                  </a:txBody>
                  <a:tcPr/>
                </a:tc>
                <a:tc>
                  <a:txBody>
                    <a:bodyPr/>
                    <a:lstStyle/>
                    <a:p>
                      <a:r>
                        <a:rPr lang="en-US" dirty="0" smtClean="0"/>
                        <a:t>Round3</a:t>
                      </a:r>
                      <a:endParaRPr lang="en-US" dirty="0"/>
                    </a:p>
                  </a:txBody>
                  <a:tcPr/>
                </a:tc>
                <a:tc>
                  <a:txBody>
                    <a:bodyPr/>
                    <a:lstStyle/>
                    <a:p>
                      <a:r>
                        <a:rPr lang="en-US" dirty="0" smtClean="0"/>
                        <a:t>Round4</a:t>
                      </a:r>
                      <a:endParaRPr lang="en-US" dirty="0"/>
                    </a:p>
                  </a:txBody>
                  <a:tcPr/>
                </a:tc>
              </a:tr>
              <a:tr h="551157">
                <a:tc>
                  <a:txBody>
                    <a:bodyPr/>
                    <a:lstStyle/>
                    <a:p>
                      <a:r>
                        <a:rPr lang="en-US" b="1" dirty="0" smtClean="0"/>
                        <a:t>P3</a:t>
                      </a:r>
                      <a:endParaRPr lang="en-US" b="1" dirty="0"/>
                    </a:p>
                  </a:txBody>
                  <a:tcPr/>
                </a:tc>
                <a:tc>
                  <a:txBody>
                    <a:bodyPr/>
                    <a:lstStyle/>
                    <a:p>
                      <a:r>
                        <a:rPr lang="en-US" dirty="0" smtClean="0"/>
                        <a:t>W(x)1</a:t>
                      </a:r>
                      <a:endParaRPr lang="en-US" dirty="0"/>
                    </a:p>
                  </a:txBody>
                  <a:tcPr/>
                </a:tc>
                <a:tc>
                  <a:txBody>
                    <a:bodyPr/>
                    <a:lstStyle/>
                    <a:p>
                      <a:r>
                        <a:rPr lang="en-US" dirty="0" smtClean="0"/>
                        <a:t>R(x)</a:t>
                      </a:r>
                      <a:endParaRPr lang="en-US" dirty="0"/>
                    </a:p>
                  </a:txBody>
                  <a:tcPr/>
                </a:tc>
                <a:tc>
                  <a:txBody>
                    <a:bodyPr/>
                    <a:lstStyle/>
                    <a:p>
                      <a:r>
                        <a:rPr lang="en-US" dirty="0" smtClean="0"/>
                        <a:t>R(y)</a:t>
                      </a:r>
                      <a:endParaRPr lang="en-US" dirty="0"/>
                    </a:p>
                  </a:txBody>
                  <a:tcPr/>
                </a:tc>
                <a:tc>
                  <a:txBody>
                    <a:bodyPr/>
                    <a:lstStyle/>
                    <a:p>
                      <a:r>
                        <a:rPr lang="en-US" dirty="0" smtClean="0"/>
                        <a:t>W(x)2</a:t>
                      </a:r>
                    </a:p>
                  </a:txBody>
                  <a:tcPr/>
                </a:tc>
              </a:tr>
              <a:tr h="551157">
                <a:tc>
                  <a:txBody>
                    <a:bodyPr/>
                    <a:lstStyle/>
                    <a:p>
                      <a:r>
                        <a:rPr lang="en-US" b="1" dirty="0" smtClean="0"/>
                        <a:t>P1</a:t>
                      </a:r>
                      <a:endParaRPr lang="en-US" b="1" dirty="0"/>
                    </a:p>
                  </a:txBody>
                  <a:tcPr/>
                </a:tc>
                <a:tc>
                  <a:txBody>
                    <a:bodyPr/>
                    <a:lstStyle/>
                    <a:p>
                      <a:r>
                        <a:rPr lang="en-US" dirty="0" smtClean="0"/>
                        <a:t>W(x)1</a:t>
                      </a:r>
                      <a:endParaRPr lang="en-US" dirty="0"/>
                    </a:p>
                  </a:txBody>
                  <a:tcPr/>
                </a:tc>
                <a:tc>
                  <a:txBody>
                    <a:bodyPr/>
                    <a:lstStyle/>
                    <a:p>
                      <a:r>
                        <a:rPr lang="en-US" dirty="0" smtClean="0"/>
                        <a:t>R(x)</a:t>
                      </a:r>
                      <a:endParaRPr lang="en-US" dirty="0"/>
                    </a:p>
                  </a:txBody>
                  <a:tcPr/>
                </a:tc>
                <a:tc>
                  <a:txBody>
                    <a:bodyPr/>
                    <a:lstStyle/>
                    <a:p>
                      <a:r>
                        <a:rPr lang="en-US" dirty="0" smtClean="0"/>
                        <a:t>R(y)</a:t>
                      </a:r>
                      <a:endParaRPr lang="en-US" dirty="0"/>
                    </a:p>
                  </a:txBody>
                  <a:tcPr/>
                </a:tc>
                <a:tc>
                  <a:txBody>
                    <a:bodyPr/>
                    <a:lstStyle/>
                    <a:p>
                      <a:r>
                        <a:rPr lang="en-US" dirty="0" smtClean="0"/>
                        <a:t>W(x)2</a:t>
                      </a:r>
                    </a:p>
                  </a:txBody>
                  <a:tcPr/>
                </a:tc>
              </a:tr>
              <a:tr h="551157">
                <a:tc>
                  <a:txBody>
                    <a:bodyPr/>
                    <a:lstStyle/>
                    <a:p>
                      <a:r>
                        <a:rPr lang="en-US" b="1" dirty="0" smtClean="0"/>
                        <a:t>P2</a:t>
                      </a:r>
                      <a:endParaRPr lang="en-US" b="1" dirty="0"/>
                    </a:p>
                  </a:txBody>
                  <a:tcPr/>
                </a:tc>
                <a:tc>
                  <a:txBody>
                    <a:bodyPr/>
                    <a:lstStyle/>
                    <a:p>
                      <a:r>
                        <a:rPr lang="en-US" dirty="0" smtClean="0"/>
                        <a:t>W(x)1</a:t>
                      </a:r>
                      <a:endParaRPr lang="en-US" dirty="0"/>
                    </a:p>
                  </a:txBody>
                  <a:tcPr/>
                </a:tc>
                <a:tc>
                  <a:txBody>
                    <a:bodyPr/>
                    <a:lstStyle/>
                    <a:p>
                      <a:r>
                        <a:rPr lang="en-US" dirty="0" smtClean="0"/>
                        <a:t>R(x)</a:t>
                      </a:r>
                      <a:endParaRPr lang="en-US" dirty="0"/>
                    </a:p>
                  </a:txBody>
                  <a:tcPr/>
                </a:tc>
                <a:tc>
                  <a:txBody>
                    <a:bodyPr/>
                    <a:lstStyle/>
                    <a:p>
                      <a:r>
                        <a:rPr lang="en-US" dirty="0" smtClean="0"/>
                        <a:t>R(y)</a:t>
                      </a:r>
                      <a:endParaRPr lang="en-US" dirty="0"/>
                    </a:p>
                  </a:txBody>
                  <a:tcPr/>
                </a:tc>
                <a:tc>
                  <a:txBody>
                    <a:bodyPr/>
                    <a:lstStyle/>
                    <a:p>
                      <a:r>
                        <a:rPr lang="en-US" dirty="0" smtClean="0"/>
                        <a:t>W(x)2</a:t>
                      </a:r>
                    </a:p>
                  </a:txBody>
                  <a:tcPr/>
                </a:tc>
              </a:tr>
            </a:tbl>
          </a:graphicData>
        </a:graphic>
      </p:graphicFrame>
      <p:sp>
        <p:nvSpPr>
          <p:cNvPr id="22" name="Right Brace 21"/>
          <p:cNvSpPr/>
          <p:nvPr/>
        </p:nvSpPr>
        <p:spPr>
          <a:xfrm>
            <a:off x="7278427" y="2250958"/>
            <a:ext cx="447843" cy="2172368"/>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TextBox 22"/>
          <p:cNvSpPr txBox="1"/>
          <p:nvPr/>
        </p:nvSpPr>
        <p:spPr>
          <a:xfrm>
            <a:off x="7991069" y="3152168"/>
            <a:ext cx="1509022" cy="369332"/>
          </a:xfrm>
          <a:prstGeom prst="rect">
            <a:avLst/>
          </a:prstGeom>
          <a:noFill/>
        </p:spPr>
        <p:txBody>
          <a:bodyPr wrap="none" rtlCol="0">
            <a:spAutoFit/>
          </a:bodyPr>
          <a:lstStyle/>
          <a:p>
            <a:r>
              <a:rPr lang="en-US" dirty="0" smtClean="0"/>
              <a:t>Correctness</a:t>
            </a:r>
            <a:endParaRPr lang="en-US" dirty="0"/>
          </a:p>
        </p:txBody>
      </p:sp>
      <p:graphicFrame>
        <p:nvGraphicFramePr>
          <p:cNvPr id="24" name="Content Placeholder 6"/>
          <p:cNvGraphicFramePr>
            <a:graphicFrameLocks/>
          </p:cNvGraphicFramePr>
          <p:nvPr>
            <p:extLst>
              <p:ext uri="{D42A27DB-BD31-4B8C-83A1-F6EECF244321}">
                <p14:modId xmlns:p14="http://schemas.microsoft.com/office/powerpoint/2010/main" val="910117060"/>
              </p:ext>
            </p:extLst>
          </p:nvPr>
        </p:nvGraphicFramePr>
        <p:xfrm>
          <a:off x="877142" y="4722167"/>
          <a:ext cx="8946252" cy="1854200"/>
        </p:xfrm>
        <a:graphic>
          <a:graphicData uri="http://schemas.openxmlformats.org/drawingml/2006/table">
            <a:tbl>
              <a:tblPr firstRow="1" bandRow="1">
                <a:tableStyleId>{3C2FFA5D-87B4-456A-9821-1D502468CF0F}</a:tableStyleId>
              </a:tblPr>
              <a:tblGrid>
                <a:gridCol w="994028"/>
                <a:gridCol w="994028"/>
                <a:gridCol w="994028"/>
                <a:gridCol w="994028"/>
                <a:gridCol w="994028"/>
                <a:gridCol w="994028"/>
                <a:gridCol w="994028"/>
                <a:gridCol w="994028"/>
                <a:gridCol w="994028"/>
              </a:tblGrid>
              <a:tr h="370840">
                <a:tc>
                  <a:txBody>
                    <a:bodyPr/>
                    <a:lstStyle/>
                    <a:p>
                      <a:r>
                        <a:rPr lang="en-US" dirty="0" smtClean="0"/>
                        <a:t>T</a:t>
                      </a:r>
                      <a:endParaRPr lang="en-US" dirty="0"/>
                    </a:p>
                  </a:txBody>
                  <a:tcPr/>
                </a:tc>
                <a:tc>
                  <a:txBody>
                    <a:bodyPr/>
                    <a:lstStyle/>
                    <a:p>
                      <a:r>
                        <a:rPr lang="en-US" dirty="0" smtClean="0"/>
                        <a:t>T+1</a:t>
                      </a:r>
                      <a:endParaRPr lang="en-US" dirty="0"/>
                    </a:p>
                  </a:txBody>
                  <a:tcPr/>
                </a:tc>
                <a:tc>
                  <a:txBody>
                    <a:bodyPr/>
                    <a:lstStyle/>
                    <a:p>
                      <a:r>
                        <a:rPr lang="en-US" dirty="0" smtClean="0"/>
                        <a:t>T+2</a:t>
                      </a:r>
                      <a:endParaRPr lang="en-US" dirty="0"/>
                    </a:p>
                  </a:txBody>
                  <a:tcPr/>
                </a:tc>
                <a:tc>
                  <a:txBody>
                    <a:bodyPr/>
                    <a:lstStyle/>
                    <a:p>
                      <a:r>
                        <a:rPr lang="en-US" dirty="0" smtClean="0"/>
                        <a:t>T+3</a:t>
                      </a:r>
                      <a:endParaRPr lang="en-US" dirty="0"/>
                    </a:p>
                  </a:txBody>
                  <a:tcPr/>
                </a:tc>
                <a:tc>
                  <a:txBody>
                    <a:bodyPr/>
                    <a:lstStyle/>
                    <a:p>
                      <a:r>
                        <a:rPr lang="en-US" dirty="0" smtClean="0"/>
                        <a:t>T+4</a:t>
                      </a:r>
                      <a:endParaRPr lang="en-US" dirty="0"/>
                    </a:p>
                  </a:txBody>
                  <a:tcPr/>
                </a:tc>
                <a:tc>
                  <a:txBody>
                    <a:bodyPr/>
                    <a:lstStyle/>
                    <a:p>
                      <a:r>
                        <a:rPr lang="en-US" dirty="0" smtClean="0"/>
                        <a:t>T+5</a:t>
                      </a:r>
                      <a:endParaRPr lang="en-US" dirty="0"/>
                    </a:p>
                  </a:txBody>
                  <a:tcPr/>
                </a:tc>
                <a:tc>
                  <a:txBody>
                    <a:bodyPr/>
                    <a:lstStyle/>
                    <a:p>
                      <a:r>
                        <a:rPr lang="en-US" dirty="0" smtClean="0"/>
                        <a:t>T+6</a:t>
                      </a:r>
                      <a:endParaRPr lang="en-US" dirty="0"/>
                    </a:p>
                  </a:txBody>
                  <a:tcPr/>
                </a:tc>
                <a:tc>
                  <a:txBody>
                    <a:bodyPr/>
                    <a:lstStyle/>
                    <a:p>
                      <a:r>
                        <a:rPr lang="en-US" dirty="0" smtClean="0"/>
                        <a:t>T+7</a:t>
                      </a:r>
                      <a:endParaRPr lang="en-US" dirty="0"/>
                    </a:p>
                  </a:txBody>
                  <a:tcPr/>
                </a:tc>
                <a:tc>
                  <a:txBody>
                    <a:bodyPr/>
                    <a:lstStyle/>
                    <a:p>
                      <a:r>
                        <a:rPr lang="en-US" dirty="0" smtClean="0"/>
                        <a:t>T+8</a:t>
                      </a:r>
                      <a:endParaRPr lang="en-US" dirty="0"/>
                    </a:p>
                  </a:txBody>
                  <a:tcPr/>
                </a:tc>
              </a:tr>
              <a:tr h="370840">
                <a:tc>
                  <a:txBody>
                    <a:bodyPr/>
                    <a:lstStyle/>
                    <a:p>
                      <a:r>
                        <a:rPr lang="en-US" b="1" dirty="0" smtClean="0"/>
                        <a:t>W(x)1</a:t>
                      </a:r>
                      <a:endParaRPr lang="en-US" b="1" dirty="0"/>
                    </a:p>
                  </a:txBody>
                  <a:tcPr/>
                </a:tc>
                <a:tc>
                  <a:txBody>
                    <a:bodyPr/>
                    <a:lstStyle/>
                    <a:p>
                      <a:r>
                        <a:rPr lang="en-US" b="0" i="1" u="none" dirty="0" smtClean="0">
                          <a:solidFill>
                            <a:schemeClr val="tx1">
                              <a:lumMod val="85000"/>
                            </a:schemeClr>
                          </a:solidFill>
                        </a:rPr>
                        <a:t>W(x)2</a:t>
                      </a:r>
                      <a:endParaRPr lang="en-US" b="0" i="1" u="none" dirty="0">
                        <a:solidFill>
                          <a:schemeClr val="tx1">
                            <a:lumMod val="85000"/>
                          </a:schemeClr>
                        </a:solidFill>
                      </a:endParaRPr>
                    </a:p>
                  </a:txBody>
                  <a:tcPr/>
                </a:tc>
                <a:tc>
                  <a:txBody>
                    <a:bodyPr/>
                    <a:lstStyle/>
                    <a:p>
                      <a:r>
                        <a:rPr lang="en-US" b="0" i="1" u="none" dirty="0" smtClean="0">
                          <a:solidFill>
                            <a:schemeClr val="tx1">
                              <a:lumMod val="85000"/>
                            </a:schemeClr>
                          </a:solidFill>
                        </a:rPr>
                        <a:t>R(x)2</a:t>
                      </a:r>
                      <a:endParaRPr lang="en-US" b="0" i="1" u="none" dirty="0">
                        <a:solidFill>
                          <a:schemeClr val="tx1">
                            <a:lumMod val="85000"/>
                          </a:schemeClr>
                        </a:solidFill>
                      </a:endParaRPr>
                    </a:p>
                  </a:txBody>
                  <a:tcPr/>
                </a:tc>
                <a:tc>
                  <a:txBody>
                    <a:bodyPr/>
                    <a:lstStyle/>
                    <a:p>
                      <a:r>
                        <a:rPr lang="en-US" b="0" i="1" u="none" dirty="0" smtClean="0">
                          <a:solidFill>
                            <a:schemeClr val="tx1">
                              <a:lumMod val="85000"/>
                            </a:schemeClr>
                          </a:solidFill>
                        </a:rPr>
                        <a:t>R(x)2</a:t>
                      </a:r>
                      <a:endParaRPr lang="en-US" b="0" i="1" u="none" dirty="0">
                        <a:solidFill>
                          <a:schemeClr val="tx1">
                            <a:lumMod val="85000"/>
                          </a:schemeClr>
                        </a:solidFill>
                      </a:endParaRPr>
                    </a:p>
                  </a:txBody>
                  <a:tcPr/>
                </a:tc>
                <a:tc>
                  <a:txBody>
                    <a:bodyPr/>
                    <a:lstStyle/>
                    <a:p>
                      <a:r>
                        <a:rPr lang="en-US" b="0" i="1" u="none" dirty="0" smtClean="0">
                          <a:solidFill>
                            <a:schemeClr val="tx1">
                              <a:lumMod val="85000"/>
                            </a:schemeClr>
                          </a:solidFill>
                        </a:rPr>
                        <a:t>R(x)2</a:t>
                      </a:r>
                      <a:endParaRPr lang="en-US" b="0" i="1" u="none" dirty="0">
                        <a:solidFill>
                          <a:schemeClr val="tx1">
                            <a:lumMod val="85000"/>
                          </a:schemeClr>
                        </a:solidFill>
                      </a:endParaRPr>
                    </a:p>
                  </a:txBody>
                  <a:tcPr/>
                </a:tc>
                <a:tc>
                  <a:txBody>
                    <a:bodyPr/>
                    <a:lstStyle/>
                    <a:p>
                      <a:r>
                        <a:rPr lang="en-US" b="0" i="1" u="none" dirty="0" smtClean="0">
                          <a:solidFill>
                            <a:schemeClr val="tx1">
                              <a:lumMod val="85000"/>
                            </a:schemeClr>
                          </a:solidFill>
                        </a:rPr>
                        <a:t>R(x)2</a:t>
                      </a:r>
                      <a:endParaRPr lang="en-US" b="0" i="1" u="none" dirty="0">
                        <a:solidFill>
                          <a:schemeClr val="tx1">
                            <a:lumMod val="85000"/>
                          </a:schemeClr>
                        </a:solidFill>
                      </a:endParaRPr>
                    </a:p>
                  </a:txBody>
                  <a:tcPr/>
                </a:tc>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i="1" u="none" dirty="0" smtClean="0">
                          <a:solidFill>
                            <a:schemeClr val="tx1">
                              <a:lumMod val="85000"/>
                            </a:schemeClr>
                          </a:solidFill>
                        </a:rPr>
                        <a:t>W(x)1</a:t>
                      </a:r>
                    </a:p>
                  </a:txBody>
                  <a:tcPr/>
                </a:tc>
                <a:tc>
                  <a:txBody>
                    <a:bodyPr/>
                    <a:lstStyle/>
                    <a:p>
                      <a:r>
                        <a:rPr lang="en-US" b="1" dirty="0" smtClean="0"/>
                        <a:t>W(x)2</a:t>
                      </a:r>
                      <a:endParaRPr lang="en-US" b="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i="1" u="none" dirty="0" smtClean="0">
                          <a:solidFill>
                            <a:schemeClr val="tx1">
                              <a:lumMod val="85000"/>
                            </a:schemeClr>
                          </a:solidFill>
                        </a:rPr>
                        <a:t>R(x)2</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i="1" u="none" dirty="0" smtClean="0">
                          <a:solidFill>
                            <a:schemeClr val="tx1">
                              <a:lumMod val="85000"/>
                            </a:schemeClr>
                          </a:solidFill>
                        </a:rPr>
                        <a:t>R(x)2</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i="1" u="none" dirty="0" smtClean="0">
                          <a:solidFill>
                            <a:schemeClr val="tx1">
                              <a:lumMod val="85000"/>
                            </a:schemeClr>
                          </a:solidFill>
                        </a:rPr>
                        <a:t>R(x)2</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i="1" u="none" dirty="0" smtClean="0">
                          <a:solidFill>
                            <a:schemeClr val="tx1">
                              <a:lumMod val="85000"/>
                            </a:schemeClr>
                          </a:solidFill>
                        </a:rPr>
                        <a:t>R(x)2</a:t>
                      </a:r>
                    </a:p>
                  </a:txBody>
                  <a:tcPr/>
                </a:tc>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i="1" u="none" dirty="0" smtClean="0">
                          <a:solidFill>
                            <a:schemeClr val="tx1">
                              <a:lumMod val="85000"/>
                            </a:schemeClr>
                          </a:solidFill>
                        </a:rPr>
                        <a:t>W(x)1</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i="1" u="none" dirty="0" smtClean="0">
                          <a:solidFill>
                            <a:schemeClr val="tx1">
                              <a:lumMod val="85000"/>
                            </a:schemeClr>
                          </a:solidFill>
                        </a:rPr>
                        <a:t>W(x)2</a:t>
                      </a:r>
                    </a:p>
                  </a:txBody>
                  <a:tcPr/>
                </a:tc>
                <a:tc>
                  <a:txBody>
                    <a:bodyPr/>
                    <a:lstStyle/>
                    <a:p>
                      <a:r>
                        <a:rPr lang="en-US" b="1" dirty="0" smtClean="0"/>
                        <a:t>R(X)2</a:t>
                      </a:r>
                      <a:endParaRPr lang="en-US" b="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i="1" u="none" dirty="0" smtClean="0">
                          <a:solidFill>
                            <a:schemeClr val="tx1">
                              <a:lumMod val="85000"/>
                            </a:schemeClr>
                          </a:solidFill>
                        </a:rPr>
                        <a:t>R(x)2</a:t>
                      </a:r>
                    </a:p>
                  </a:txBody>
                  <a:tcPr/>
                </a:tc>
                <a:tc>
                  <a:txBody>
                    <a:bodyPr/>
                    <a:lstStyle/>
                    <a:p>
                      <a:r>
                        <a:rPr lang="en-US" b="1" dirty="0" smtClean="0"/>
                        <a:t>R(X)2</a:t>
                      </a:r>
                      <a:endParaRPr lang="en-US" b="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i="1" u="none" dirty="0" smtClean="0">
                          <a:solidFill>
                            <a:schemeClr val="tx1">
                              <a:lumMod val="85000"/>
                            </a:schemeClr>
                          </a:solidFill>
                        </a:rPr>
                        <a:t>R(x)2</a:t>
                      </a:r>
                    </a:p>
                  </a:txBody>
                  <a:tcPr/>
                </a:tc>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i="1" u="none" dirty="0" smtClean="0">
                          <a:solidFill>
                            <a:schemeClr val="tx1">
                              <a:lumMod val="85000"/>
                            </a:schemeClr>
                          </a:solidFill>
                        </a:rPr>
                        <a:t>W(x)1</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i="1" u="none" dirty="0" smtClean="0">
                          <a:solidFill>
                            <a:schemeClr val="tx1">
                              <a:lumMod val="85000"/>
                            </a:schemeClr>
                          </a:solidFill>
                        </a:rPr>
                        <a:t>W(x)2</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i="1" u="none" dirty="0" smtClean="0">
                          <a:solidFill>
                            <a:schemeClr val="tx1">
                              <a:lumMod val="85000"/>
                            </a:schemeClr>
                          </a:solidFill>
                        </a:rPr>
                        <a:t>R(x)2</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R(X)2</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i="1" u="none" dirty="0" smtClean="0">
                          <a:solidFill>
                            <a:schemeClr val="tx1">
                              <a:lumMod val="85000"/>
                            </a:schemeClr>
                          </a:solidFill>
                        </a:rPr>
                        <a:t>R(x)2</a:t>
                      </a:r>
                    </a:p>
                  </a:txBody>
                  <a:tcPr/>
                </a:tc>
                <a:tc>
                  <a:txBody>
                    <a:bodyPr/>
                    <a:lstStyle/>
                    <a:p>
                      <a:r>
                        <a:rPr lang="en-US" b="1" dirty="0" smtClean="0"/>
                        <a:t>R(x)2</a:t>
                      </a:r>
                      <a:endParaRPr lang="en-US" b="1" dirty="0"/>
                    </a:p>
                  </a:txBody>
                  <a:tcPr/>
                </a:tc>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r>
            </a:tbl>
          </a:graphicData>
        </a:graphic>
      </p:graphicFrame>
      <p:sp>
        <p:nvSpPr>
          <p:cNvPr id="25" name="Arc 24"/>
          <p:cNvSpPr/>
          <p:nvPr/>
        </p:nvSpPr>
        <p:spPr>
          <a:xfrm>
            <a:off x="891464" y="2771896"/>
            <a:ext cx="537321" cy="500649"/>
          </a:xfrm>
          <a:prstGeom prst="arc">
            <a:avLst>
              <a:gd name="adj1" fmla="val 16200000"/>
              <a:gd name="adj2" fmla="val 16137131"/>
            </a:avLst>
          </a:prstGeom>
          <a:ln w="38100" cmpd="sng">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Arc 25"/>
          <p:cNvSpPr/>
          <p:nvPr/>
        </p:nvSpPr>
        <p:spPr>
          <a:xfrm>
            <a:off x="879252" y="3333602"/>
            <a:ext cx="537321" cy="500649"/>
          </a:xfrm>
          <a:prstGeom prst="arc">
            <a:avLst>
              <a:gd name="adj1" fmla="val 16200000"/>
              <a:gd name="adj2" fmla="val 16137131"/>
            </a:avLst>
          </a:prstGeom>
          <a:ln w="38100" cmpd="sng">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Arc 26"/>
          <p:cNvSpPr/>
          <p:nvPr/>
        </p:nvSpPr>
        <p:spPr>
          <a:xfrm>
            <a:off x="891464" y="3883096"/>
            <a:ext cx="537321" cy="500649"/>
          </a:xfrm>
          <a:prstGeom prst="arc">
            <a:avLst>
              <a:gd name="adj1" fmla="val 16200000"/>
              <a:gd name="adj2" fmla="val 16137131"/>
            </a:avLst>
          </a:prstGeom>
          <a:ln w="38100" cmpd="sng">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9" name="Straight Connector 28"/>
          <p:cNvCxnSpPr>
            <a:endCxn id="8" idx="1"/>
          </p:cNvCxnSpPr>
          <p:nvPr/>
        </p:nvCxnSpPr>
        <p:spPr>
          <a:xfrm flipV="1">
            <a:off x="1428786" y="2685955"/>
            <a:ext cx="5263302" cy="317950"/>
          </a:xfrm>
          <a:prstGeom prst="line">
            <a:avLst/>
          </a:prstGeom>
          <a:ln w="28575" cmpd="sng">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a:endCxn id="8" idx="3"/>
          </p:cNvCxnSpPr>
          <p:nvPr/>
        </p:nvCxnSpPr>
        <p:spPr>
          <a:xfrm flipV="1">
            <a:off x="1416574" y="2685955"/>
            <a:ext cx="9390910" cy="342372"/>
          </a:xfrm>
          <a:prstGeom prst="line">
            <a:avLst/>
          </a:prstGeom>
          <a:ln w="28575" cmpd="sng">
            <a:solidFill>
              <a:schemeClr val="bg1"/>
            </a:solidFill>
            <a:prstDash val="dash"/>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a:endCxn id="9" idx="3"/>
          </p:cNvCxnSpPr>
          <p:nvPr/>
        </p:nvCxnSpPr>
        <p:spPr>
          <a:xfrm>
            <a:off x="1184549" y="4359325"/>
            <a:ext cx="3443741" cy="1843861"/>
          </a:xfrm>
          <a:prstGeom prst="line">
            <a:avLst/>
          </a:prstGeom>
          <a:ln w="28575" cmpd="sng">
            <a:solidFill>
              <a:schemeClr val="bg1"/>
            </a:solidFill>
            <a:prstDash val="dash"/>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a:endCxn id="9" idx="1"/>
          </p:cNvCxnSpPr>
          <p:nvPr/>
        </p:nvCxnSpPr>
        <p:spPr>
          <a:xfrm flipH="1">
            <a:off x="512894" y="4371536"/>
            <a:ext cx="671655" cy="1831650"/>
          </a:xfrm>
          <a:prstGeom prst="line">
            <a:avLst/>
          </a:prstGeom>
          <a:ln w="28575" cmpd="sng">
            <a:solidFill>
              <a:schemeClr val="bg1"/>
            </a:solidFill>
            <a:prstDash val="dash"/>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a:endCxn id="10" idx="3"/>
          </p:cNvCxnSpPr>
          <p:nvPr/>
        </p:nvCxnSpPr>
        <p:spPr>
          <a:xfrm>
            <a:off x="1392150" y="3553400"/>
            <a:ext cx="10282374" cy="2613153"/>
          </a:xfrm>
          <a:prstGeom prst="line">
            <a:avLst/>
          </a:prstGeom>
          <a:ln w="28575" cmpd="sng">
            <a:solidFill>
              <a:schemeClr val="bg1"/>
            </a:solidFill>
            <a:prstDash val="dash"/>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a:endCxn id="10" idx="1"/>
          </p:cNvCxnSpPr>
          <p:nvPr/>
        </p:nvCxnSpPr>
        <p:spPr>
          <a:xfrm>
            <a:off x="1416574" y="3577822"/>
            <a:ext cx="6660626" cy="2589475"/>
          </a:xfrm>
          <a:prstGeom prst="line">
            <a:avLst/>
          </a:prstGeom>
          <a:ln w="28575" cmpd="sng">
            <a:solidFill>
              <a:schemeClr val="bg1"/>
            </a:solidFill>
            <a:prstDash val="dash"/>
          </a:ln>
        </p:spPr>
        <p:style>
          <a:lnRef idx="2">
            <a:schemeClr val="accent1"/>
          </a:lnRef>
          <a:fillRef idx="0">
            <a:schemeClr val="accent1"/>
          </a:fillRef>
          <a:effectRef idx="1">
            <a:schemeClr val="accent1"/>
          </a:effectRef>
          <a:fontRef idx="minor">
            <a:schemeClr val="tx1"/>
          </a:fontRef>
        </p:style>
      </p:cxnSp>
      <p:sp>
        <p:nvSpPr>
          <p:cNvPr id="55" name="Right Brace 54"/>
          <p:cNvSpPr/>
          <p:nvPr/>
        </p:nvSpPr>
        <p:spPr>
          <a:xfrm>
            <a:off x="10233525" y="4725655"/>
            <a:ext cx="427415" cy="185607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TextBox 55"/>
          <p:cNvSpPr txBox="1"/>
          <p:nvPr/>
        </p:nvSpPr>
        <p:spPr>
          <a:xfrm>
            <a:off x="10682978" y="5435624"/>
            <a:ext cx="1531789" cy="646331"/>
          </a:xfrm>
          <a:prstGeom prst="rect">
            <a:avLst/>
          </a:prstGeom>
          <a:noFill/>
        </p:spPr>
        <p:txBody>
          <a:bodyPr wrap="none" rtlCol="0">
            <a:spAutoFit/>
          </a:bodyPr>
          <a:lstStyle/>
          <a:p>
            <a:pPr algn="ctr"/>
            <a:r>
              <a:rPr lang="en-US" dirty="0" smtClean="0"/>
              <a:t>Consistency</a:t>
            </a:r>
            <a:br>
              <a:rPr lang="en-US" dirty="0" smtClean="0"/>
            </a:br>
            <a:r>
              <a:rPr lang="en-US" dirty="0" smtClean="0"/>
              <a:t>(Strict)</a:t>
            </a:r>
            <a:endParaRPr lang="en-US" dirty="0"/>
          </a:p>
        </p:txBody>
      </p:sp>
      <p:sp>
        <p:nvSpPr>
          <p:cNvPr id="57" name="Arc 56"/>
          <p:cNvSpPr/>
          <p:nvPr/>
        </p:nvSpPr>
        <p:spPr>
          <a:xfrm>
            <a:off x="4139815" y="2197979"/>
            <a:ext cx="1245608" cy="512861"/>
          </a:xfrm>
          <a:prstGeom prst="arc">
            <a:avLst>
              <a:gd name="adj1" fmla="val 16200000"/>
              <a:gd name="adj2" fmla="val 16157845"/>
            </a:avLst>
          </a:prstGeom>
          <a:ln w="38100" cmpd="sng">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Arc 57"/>
          <p:cNvSpPr/>
          <p:nvPr/>
        </p:nvSpPr>
        <p:spPr>
          <a:xfrm>
            <a:off x="4530594" y="4640178"/>
            <a:ext cx="1245608" cy="512861"/>
          </a:xfrm>
          <a:prstGeom prst="arc">
            <a:avLst>
              <a:gd name="adj1" fmla="val 16200000"/>
              <a:gd name="adj2" fmla="val 16157845"/>
            </a:avLst>
          </a:prstGeom>
          <a:ln w="38100" cmpd="sng">
            <a:solidFill>
              <a:schemeClr val="bg1"/>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080757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rctx="PPT">
                                        <p:cTn id="6" dur="indefinite"/>
                                        <p:tgtEl>
                                          <p:spTgt spid="5"/>
                                        </p:tgtEl>
                                        <p:attrNameLst>
                                          <p:attrName>style.opacity</p:attrName>
                                        </p:attrNameLst>
                                      </p:cBhvr>
                                      <p:to>
                                        <p:strVal val="0.5"/>
                                      </p:to>
                                    </p:set>
                                    <p:animEffect filter="image" prLst="opacity: 0.5">
                                      <p:cBhvr rctx="IE">
                                        <p:cTn id="7" dur="indefinite"/>
                                        <p:tgtEl>
                                          <p:spTgt spid="5"/>
                                        </p:tgtEl>
                                      </p:cBhvr>
                                    </p:animEffect>
                                  </p:childTnLst>
                                </p:cTn>
                              </p:par>
                              <p:par>
                                <p:cTn id="8" presetID="9" presetClass="emph" presetSubtype="0" grpId="0" nodeType="withEffect">
                                  <p:stCondLst>
                                    <p:cond delay="0"/>
                                  </p:stCondLst>
                                  <p:childTnLst>
                                    <p:set>
                                      <p:cBhvr rctx="PPT">
                                        <p:cTn id="9" dur="indefinite"/>
                                        <p:tgtEl>
                                          <p:spTgt spid="7"/>
                                        </p:tgtEl>
                                        <p:attrNameLst>
                                          <p:attrName>style.opacity</p:attrName>
                                        </p:attrNameLst>
                                      </p:cBhvr>
                                      <p:to>
                                        <p:strVal val="0.5"/>
                                      </p:to>
                                    </p:set>
                                    <p:animEffect filter="image" prLst="opacity: 0.5">
                                      <p:cBhvr rctx="IE">
                                        <p:cTn id="10" dur="indefinite"/>
                                        <p:tgtEl>
                                          <p:spTgt spid="7"/>
                                        </p:tgtEl>
                                      </p:cBhvr>
                                    </p:animEffect>
                                  </p:childTnLst>
                                </p:cTn>
                              </p:par>
                              <p:par>
                                <p:cTn id="11" presetID="9" presetClass="emph" presetSubtype="0" grpId="0" nodeType="withEffect">
                                  <p:stCondLst>
                                    <p:cond delay="0"/>
                                  </p:stCondLst>
                                  <p:childTnLst>
                                    <p:set>
                                      <p:cBhvr rctx="PPT">
                                        <p:cTn id="12" dur="indefinite"/>
                                        <p:tgtEl>
                                          <p:spTgt spid="6"/>
                                        </p:tgtEl>
                                        <p:attrNameLst>
                                          <p:attrName>style.opacity</p:attrName>
                                        </p:attrNameLst>
                                      </p:cBhvr>
                                      <p:to>
                                        <p:strVal val="0.5"/>
                                      </p:to>
                                    </p:set>
                                    <p:animEffect filter="image" prLst="opacity: 0.5">
                                      <p:cBhvr rctx="IE">
                                        <p:cTn id="13" dur="indefinite"/>
                                        <p:tgtEl>
                                          <p:spTgt spid="6"/>
                                        </p:tgtEl>
                                      </p:cBhvr>
                                    </p:animEffect>
                                  </p:childTnLst>
                                </p:cTn>
                              </p:par>
                              <p:par>
                                <p:cTn id="14" presetID="9"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dissolv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dissolve">
                                      <p:cBhvr>
                                        <p:cTn id="21" dur="500"/>
                                        <p:tgtEl>
                                          <p:spTgt spid="25"/>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circle(in)">
                                      <p:cBhvr>
                                        <p:cTn id="26" dur="1000"/>
                                        <p:tgtEl>
                                          <p:spTgt spid="30"/>
                                        </p:tgtEl>
                                      </p:cBhvr>
                                    </p:animEffect>
                                  </p:childTnLst>
                                </p:cTn>
                              </p:par>
                              <p:par>
                                <p:cTn id="27" presetID="6" presetClass="entr" presetSubtype="16"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circle(in)">
                                      <p:cBhvr>
                                        <p:cTn id="29" dur="1000"/>
                                        <p:tgtEl>
                                          <p:spTgt spid="29"/>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dissolve">
                                      <p:cBhvr>
                                        <p:cTn id="34" dur="500"/>
                                        <p:tgtEl>
                                          <p:spTgt spid="26"/>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nodeType="click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circle(in)">
                                      <p:cBhvr>
                                        <p:cTn id="39" dur="1000"/>
                                        <p:tgtEl>
                                          <p:spTgt spid="46"/>
                                        </p:tgtEl>
                                      </p:cBhvr>
                                    </p:animEffect>
                                  </p:childTnLst>
                                </p:cTn>
                              </p:par>
                              <p:par>
                                <p:cTn id="40" presetID="6" presetClass="entr" presetSubtype="16" fill="hold"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circle(in)">
                                      <p:cBhvr>
                                        <p:cTn id="42" dur="1000"/>
                                        <p:tgtEl>
                                          <p:spTgt spid="43"/>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dissolve">
                                      <p:cBhvr>
                                        <p:cTn id="47" dur="5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nodeType="click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circle(in)">
                                      <p:cBhvr>
                                        <p:cTn id="52" dur="500"/>
                                        <p:tgtEl>
                                          <p:spTgt spid="40"/>
                                        </p:tgtEl>
                                      </p:cBhvr>
                                    </p:animEffect>
                                  </p:childTnLst>
                                </p:cTn>
                              </p:par>
                              <p:par>
                                <p:cTn id="53" presetID="6" presetClass="entr" presetSubtype="16"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circle(in)">
                                      <p:cBhvr>
                                        <p:cTn id="55" dur="500"/>
                                        <p:tgtEl>
                                          <p:spTgt spid="37"/>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xit" presetSubtype="0" fill="hold" nodeType="clickEffect">
                                  <p:stCondLst>
                                    <p:cond delay="0"/>
                                  </p:stCondLst>
                                  <p:childTnLst>
                                    <p:animEffect transition="out" filter="dissolve">
                                      <p:cBhvr>
                                        <p:cTn id="59" dur="500"/>
                                        <p:tgtEl>
                                          <p:spTgt spid="30"/>
                                        </p:tgtEl>
                                      </p:cBhvr>
                                    </p:animEffect>
                                    <p:set>
                                      <p:cBhvr>
                                        <p:cTn id="60" dur="1" fill="hold">
                                          <p:stCondLst>
                                            <p:cond delay="499"/>
                                          </p:stCondLst>
                                        </p:cTn>
                                        <p:tgtEl>
                                          <p:spTgt spid="30"/>
                                        </p:tgtEl>
                                        <p:attrNameLst>
                                          <p:attrName>style.visibility</p:attrName>
                                        </p:attrNameLst>
                                      </p:cBhvr>
                                      <p:to>
                                        <p:strVal val="hidden"/>
                                      </p:to>
                                    </p:set>
                                  </p:childTnLst>
                                </p:cTn>
                              </p:par>
                              <p:par>
                                <p:cTn id="61" presetID="9" presetClass="exit" presetSubtype="0" fill="hold" nodeType="withEffect">
                                  <p:stCondLst>
                                    <p:cond delay="0"/>
                                  </p:stCondLst>
                                  <p:childTnLst>
                                    <p:animEffect transition="out" filter="dissolve">
                                      <p:cBhvr>
                                        <p:cTn id="62" dur="500"/>
                                        <p:tgtEl>
                                          <p:spTgt spid="29"/>
                                        </p:tgtEl>
                                      </p:cBhvr>
                                    </p:animEffect>
                                    <p:set>
                                      <p:cBhvr>
                                        <p:cTn id="63" dur="1" fill="hold">
                                          <p:stCondLst>
                                            <p:cond delay="499"/>
                                          </p:stCondLst>
                                        </p:cTn>
                                        <p:tgtEl>
                                          <p:spTgt spid="29"/>
                                        </p:tgtEl>
                                        <p:attrNameLst>
                                          <p:attrName>style.visibility</p:attrName>
                                        </p:attrNameLst>
                                      </p:cBhvr>
                                      <p:to>
                                        <p:strVal val="hidden"/>
                                      </p:to>
                                    </p:set>
                                  </p:childTnLst>
                                </p:cTn>
                              </p:par>
                              <p:par>
                                <p:cTn id="64" presetID="9" presetClass="exit" presetSubtype="0" fill="hold" nodeType="withEffect">
                                  <p:stCondLst>
                                    <p:cond delay="0"/>
                                  </p:stCondLst>
                                  <p:childTnLst>
                                    <p:animEffect transition="out" filter="dissolve">
                                      <p:cBhvr>
                                        <p:cTn id="65" dur="500"/>
                                        <p:tgtEl>
                                          <p:spTgt spid="43"/>
                                        </p:tgtEl>
                                      </p:cBhvr>
                                    </p:animEffect>
                                    <p:set>
                                      <p:cBhvr>
                                        <p:cTn id="66" dur="1" fill="hold">
                                          <p:stCondLst>
                                            <p:cond delay="499"/>
                                          </p:stCondLst>
                                        </p:cTn>
                                        <p:tgtEl>
                                          <p:spTgt spid="43"/>
                                        </p:tgtEl>
                                        <p:attrNameLst>
                                          <p:attrName>style.visibility</p:attrName>
                                        </p:attrNameLst>
                                      </p:cBhvr>
                                      <p:to>
                                        <p:strVal val="hidden"/>
                                      </p:to>
                                    </p:set>
                                  </p:childTnLst>
                                </p:cTn>
                              </p:par>
                              <p:par>
                                <p:cTn id="67" presetID="9" presetClass="exit" presetSubtype="0" fill="hold" nodeType="withEffect">
                                  <p:stCondLst>
                                    <p:cond delay="0"/>
                                  </p:stCondLst>
                                  <p:childTnLst>
                                    <p:animEffect transition="out" filter="dissolve">
                                      <p:cBhvr>
                                        <p:cTn id="68" dur="500"/>
                                        <p:tgtEl>
                                          <p:spTgt spid="46"/>
                                        </p:tgtEl>
                                      </p:cBhvr>
                                    </p:animEffect>
                                    <p:set>
                                      <p:cBhvr>
                                        <p:cTn id="69" dur="1" fill="hold">
                                          <p:stCondLst>
                                            <p:cond delay="499"/>
                                          </p:stCondLst>
                                        </p:cTn>
                                        <p:tgtEl>
                                          <p:spTgt spid="46"/>
                                        </p:tgtEl>
                                        <p:attrNameLst>
                                          <p:attrName>style.visibility</p:attrName>
                                        </p:attrNameLst>
                                      </p:cBhvr>
                                      <p:to>
                                        <p:strVal val="hidden"/>
                                      </p:to>
                                    </p:set>
                                  </p:childTnLst>
                                </p:cTn>
                              </p:par>
                              <p:par>
                                <p:cTn id="70" presetID="9" presetClass="exit" presetSubtype="0" fill="hold" nodeType="withEffect">
                                  <p:stCondLst>
                                    <p:cond delay="0"/>
                                  </p:stCondLst>
                                  <p:childTnLst>
                                    <p:animEffect transition="out" filter="dissolve">
                                      <p:cBhvr>
                                        <p:cTn id="71" dur="500"/>
                                        <p:tgtEl>
                                          <p:spTgt spid="37"/>
                                        </p:tgtEl>
                                      </p:cBhvr>
                                    </p:animEffect>
                                    <p:set>
                                      <p:cBhvr>
                                        <p:cTn id="72" dur="1" fill="hold">
                                          <p:stCondLst>
                                            <p:cond delay="499"/>
                                          </p:stCondLst>
                                        </p:cTn>
                                        <p:tgtEl>
                                          <p:spTgt spid="37"/>
                                        </p:tgtEl>
                                        <p:attrNameLst>
                                          <p:attrName>style.visibility</p:attrName>
                                        </p:attrNameLst>
                                      </p:cBhvr>
                                      <p:to>
                                        <p:strVal val="hidden"/>
                                      </p:to>
                                    </p:set>
                                  </p:childTnLst>
                                </p:cTn>
                              </p:par>
                              <p:par>
                                <p:cTn id="73" presetID="9" presetClass="exit" presetSubtype="0" fill="hold" nodeType="withEffect">
                                  <p:stCondLst>
                                    <p:cond delay="0"/>
                                  </p:stCondLst>
                                  <p:childTnLst>
                                    <p:animEffect transition="out" filter="dissolve">
                                      <p:cBhvr>
                                        <p:cTn id="74" dur="500"/>
                                        <p:tgtEl>
                                          <p:spTgt spid="40"/>
                                        </p:tgtEl>
                                      </p:cBhvr>
                                    </p:animEffect>
                                    <p:set>
                                      <p:cBhvr>
                                        <p:cTn id="75" dur="1" fill="hold">
                                          <p:stCondLst>
                                            <p:cond delay="499"/>
                                          </p:stCondLst>
                                        </p:cTn>
                                        <p:tgtEl>
                                          <p:spTgt spid="40"/>
                                        </p:tgtEl>
                                        <p:attrNameLst>
                                          <p:attrName>style.visibility</p:attrName>
                                        </p:attrNameLst>
                                      </p:cBhvr>
                                      <p:to>
                                        <p:strVal val="hidden"/>
                                      </p:to>
                                    </p:set>
                                  </p:childTnLst>
                                </p:cTn>
                              </p:par>
                              <p:par>
                                <p:cTn id="76" presetID="9" presetClass="exit" presetSubtype="0" fill="hold" grpId="1" nodeType="withEffect">
                                  <p:stCondLst>
                                    <p:cond delay="0"/>
                                  </p:stCondLst>
                                  <p:childTnLst>
                                    <p:animEffect transition="out" filter="dissolve">
                                      <p:cBhvr>
                                        <p:cTn id="77" dur="500"/>
                                        <p:tgtEl>
                                          <p:spTgt spid="27"/>
                                        </p:tgtEl>
                                      </p:cBhvr>
                                    </p:animEffect>
                                    <p:set>
                                      <p:cBhvr>
                                        <p:cTn id="78" dur="1" fill="hold">
                                          <p:stCondLst>
                                            <p:cond delay="499"/>
                                          </p:stCondLst>
                                        </p:cTn>
                                        <p:tgtEl>
                                          <p:spTgt spid="27"/>
                                        </p:tgtEl>
                                        <p:attrNameLst>
                                          <p:attrName>style.visibility</p:attrName>
                                        </p:attrNameLst>
                                      </p:cBhvr>
                                      <p:to>
                                        <p:strVal val="hidden"/>
                                      </p:to>
                                    </p:set>
                                  </p:childTnLst>
                                </p:cTn>
                              </p:par>
                              <p:par>
                                <p:cTn id="79" presetID="9" presetClass="exit" presetSubtype="0" fill="hold" grpId="1" nodeType="withEffect">
                                  <p:stCondLst>
                                    <p:cond delay="0"/>
                                  </p:stCondLst>
                                  <p:childTnLst>
                                    <p:animEffect transition="out" filter="dissolve">
                                      <p:cBhvr>
                                        <p:cTn id="80" dur="500"/>
                                        <p:tgtEl>
                                          <p:spTgt spid="26"/>
                                        </p:tgtEl>
                                      </p:cBhvr>
                                    </p:animEffect>
                                    <p:set>
                                      <p:cBhvr>
                                        <p:cTn id="81" dur="1" fill="hold">
                                          <p:stCondLst>
                                            <p:cond delay="499"/>
                                          </p:stCondLst>
                                        </p:cTn>
                                        <p:tgtEl>
                                          <p:spTgt spid="26"/>
                                        </p:tgtEl>
                                        <p:attrNameLst>
                                          <p:attrName>style.visibility</p:attrName>
                                        </p:attrNameLst>
                                      </p:cBhvr>
                                      <p:to>
                                        <p:strVal val="hidden"/>
                                      </p:to>
                                    </p:set>
                                  </p:childTnLst>
                                </p:cTn>
                              </p:par>
                              <p:par>
                                <p:cTn id="82" presetID="9" presetClass="exit" presetSubtype="0" fill="hold" grpId="1" nodeType="withEffect">
                                  <p:stCondLst>
                                    <p:cond delay="0"/>
                                  </p:stCondLst>
                                  <p:childTnLst>
                                    <p:animEffect transition="out" filter="dissolve">
                                      <p:cBhvr>
                                        <p:cTn id="83" dur="500"/>
                                        <p:tgtEl>
                                          <p:spTgt spid="25"/>
                                        </p:tgtEl>
                                      </p:cBhvr>
                                    </p:animEffect>
                                    <p:set>
                                      <p:cBhvr>
                                        <p:cTn id="84" dur="1" fill="hold">
                                          <p:stCondLst>
                                            <p:cond delay="499"/>
                                          </p:stCondLst>
                                        </p:cTn>
                                        <p:tgtEl>
                                          <p:spTgt spid="25"/>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8"/>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10"/>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9"/>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nodeType="clickEffect">
                                  <p:stCondLst>
                                    <p:cond delay="0"/>
                                  </p:stCondLst>
                                  <p:childTnLst>
                                    <p:set>
                                      <p:cBhvr>
                                        <p:cTn id="94" dur="1" fill="hold">
                                          <p:stCondLst>
                                            <p:cond delay="0"/>
                                          </p:stCondLst>
                                        </p:cTn>
                                        <p:tgtEl>
                                          <p:spTgt spid="24"/>
                                        </p:tgtEl>
                                        <p:attrNameLst>
                                          <p:attrName>style.visibility</p:attrName>
                                        </p:attrNameLst>
                                      </p:cBhvr>
                                      <p:to>
                                        <p:strVal val="visible"/>
                                      </p:to>
                                    </p:set>
                                    <p:animEffect transition="in" filter="dissolve">
                                      <p:cBhvr>
                                        <p:cTn id="95" dur="500"/>
                                        <p:tgtEl>
                                          <p:spTgt spid="24"/>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grpId="0" nodeType="clickEffect">
                                  <p:stCondLst>
                                    <p:cond delay="0"/>
                                  </p:stCondLst>
                                  <p:childTnLst>
                                    <p:set>
                                      <p:cBhvr>
                                        <p:cTn id="99" dur="1" fill="hold">
                                          <p:stCondLst>
                                            <p:cond delay="0"/>
                                          </p:stCondLst>
                                        </p:cTn>
                                        <p:tgtEl>
                                          <p:spTgt spid="56"/>
                                        </p:tgtEl>
                                        <p:attrNameLst>
                                          <p:attrName>style.visibility</p:attrName>
                                        </p:attrNameLst>
                                      </p:cBhvr>
                                      <p:to>
                                        <p:strVal val="visible"/>
                                      </p:to>
                                    </p:set>
                                    <p:animEffect transition="in" filter="dissolve">
                                      <p:cBhvr>
                                        <p:cTn id="100" dur="500"/>
                                        <p:tgtEl>
                                          <p:spTgt spid="56"/>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55"/>
                                        </p:tgtEl>
                                        <p:attrNameLst>
                                          <p:attrName>style.visibility</p:attrName>
                                        </p:attrNameLst>
                                      </p:cBhvr>
                                      <p:to>
                                        <p:strVal val="visible"/>
                                      </p:to>
                                    </p:set>
                                    <p:animEffect transition="in" filter="dissolve">
                                      <p:cBhvr>
                                        <p:cTn id="103" dur="500"/>
                                        <p:tgtEl>
                                          <p:spTgt spid="55"/>
                                        </p:tgtEl>
                                      </p:cBhvr>
                                    </p:animEffect>
                                  </p:childTnLst>
                                </p:cTn>
                              </p:par>
                            </p:childTnLst>
                          </p:cTn>
                        </p:par>
                      </p:childTnLst>
                    </p:cTn>
                  </p:par>
                  <p:par>
                    <p:cTn id="104" fill="hold">
                      <p:stCondLst>
                        <p:cond delay="indefinite"/>
                      </p:stCondLst>
                      <p:childTnLst>
                        <p:par>
                          <p:cTn id="105" fill="hold">
                            <p:stCondLst>
                              <p:cond delay="0"/>
                            </p:stCondLst>
                            <p:childTnLst>
                              <p:par>
                                <p:cTn id="106" presetID="9" presetClass="entr" presetSubtype="0" fill="hold" grpId="0" nodeType="clickEffect">
                                  <p:stCondLst>
                                    <p:cond delay="0"/>
                                  </p:stCondLst>
                                  <p:childTnLst>
                                    <p:set>
                                      <p:cBhvr>
                                        <p:cTn id="107" dur="1" fill="hold">
                                          <p:stCondLst>
                                            <p:cond delay="0"/>
                                          </p:stCondLst>
                                        </p:cTn>
                                        <p:tgtEl>
                                          <p:spTgt spid="22"/>
                                        </p:tgtEl>
                                        <p:attrNameLst>
                                          <p:attrName>style.visibility</p:attrName>
                                        </p:attrNameLst>
                                      </p:cBhvr>
                                      <p:to>
                                        <p:strVal val="visible"/>
                                      </p:to>
                                    </p:set>
                                    <p:animEffect transition="in" filter="dissolve">
                                      <p:cBhvr>
                                        <p:cTn id="108" dur="500"/>
                                        <p:tgtEl>
                                          <p:spTgt spid="22"/>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23"/>
                                        </p:tgtEl>
                                        <p:attrNameLst>
                                          <p:attrName>style.visibility</p:attrName>
                                        </p:attrNameLst>
                                      </p:cBhvr>
                                      <p:to>
                                        <p:strVal val="visible"/>
                                      </p:to>
                                    </p:set>
                                    <p:animEffect transition="in" filter="dissolve">
                                      <p:cBhvr>
                                        <p:cTn id="111" dur="500"/>
                                        <p:tgtEl>
                                          <p:spTgt spid="23"/>
                                        </p:tgtEl>
                                      </p:cBhvr>
                                    </p:animEffect>
                                  </p:childTnLst>
                                </p:cTn>
                              </p:par>
                            </p:childTnLst>
                          </p:cTn>
                        </p:par>
                      </p:childTnLst>
                    </p:cTn>
                  </p:par>
                  <p:par>
                    <p:cTn id="112" fill="hold">
                      <p:stCondLst>
                        <p:cond delay="indefinite"/>
                      </p:stCondLst>
                      <p:childTnLst>
                        <p:par>
                          <p:cTn id="113" fill="hold">
                            <p:stCondLst>
                              <p:cond delay="0"/>
                            </p:stCondLst>
                            <p:childTnLst>
                              <p:par>
                                <p:cTn id="114" presetID="6" presetClass="entr" presetSubtype="16" fill="hold" grpId="0" nodeType="clickEffect">
                                  <p:stCondLst>
                                    <p:cond delay="0"/>
                                  </p:stCondLst>
                                  <p:childTnLst>
                                    <p:set>
                                      <p:cBhvr>
                                        <p:cTn id="115" dur="1" fill="hold">
                                          <p:stCondLst>
                                            <p:cond delay="0"/>
                                          </p:stCondLst>
                                        </p:cTn>
                                        <p:tgtEl>
                                          <p:spTgt spid="57"/>
                                        </p:tgtEl>
                                        <p:attrNameLst>
                                          <p:attrName>style.visibility</p:attrName>
                                        </p:attrNameLst>
                                      </p:cBhvr>
                                      <p:to>
                                        <p:strVal val="visible"/>
                                      </p:to>
                                    </p:set>
                                    <p:animEffect transition="in" filter="circle(in)">
                                      <p:cBhvr>
                                        <p:cTn id="116" dur="2000"/>
                                        <p:tgtEl>
                                          <p:spTgt spid="57"/>
                                        </p:tgtEl>
                                      </p:cBhvr>
                                    </p:animEffect>
                                  </p:childTnLst>
                                </p:cTn>
                              </p:par>
                              <p:par>
                                <p:cTn id="117" presetID="6" presetClass="entr" presetSubtype="16" fill="hold" grpId="0" nodeType="withEffect">
                                  <p:stCondLst>
                                    <p:cond delay="0"/>
                                  </p:stCondLst>
                                  <p:childTnLst>
                                    <p:set>
                                      <p:cBhvr>
                                        <p:cTn id="118" dur="1" fill="hold">
                                          <p:stCondLst>
                                            <p:cond delay="0"/>
                                          </p:stCondLst>
                                        </p:cTn>
                                        <p:tgtEl>
                                          <p:spTgt spid="58"/>
                                        </p:tgtEl>
                                        <p:attrNameLst>
                                          <p:attrName>style.visibility</p:attrName>
                                        </p:attrNameLst>
                                      </p:cBhvr>
                                      <p:to>
                                        <p:strVal val="visible"/>
                                      </p:to>
                                    </p:set>
                                    <p:animEffect transition="in" filter="circle(in)">
                                      <p:cBhvr>
                                        <p:cTn id="119" dur="2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22" grpId="0" animBg="1"/>
      <p:bldP spid="23" grpId="0"/>
      <p:bldP spid="25" grpId="0" animBg="1"/>
      <p:bldP spid="25" grpId="1" animBg="1"/>
      <p:bldP spid="26" grpId="0" animBg="1"/>
      <p:bldP spid="26" grpId="1" animBg="1"/>
      <p:bldP spid="27" grpId="0" animBg="1"/>
      <p:bldP spid="27" grpId="1" animBg="1"/>
      <p:bldP spid="55" grpId="0" animBg="1"/>
      <p:bldP spid="56" grpId="0"/>
      <p:bldP spid="57" grpId="0" animBg="1"/>
      <p:bldP spid="5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Correctness</a:t>
            </a:r>
            <a:br>
              <a:rPr lang="en-US" dirty="0" smtClean="0"/>
            </a:br>
            <a:r>
              <a:rPr lang="en-US" sz="3200" i="1" dirty="0" smtClean="0"/>
              <a:t>Like consistency, but timeless</a:t>
            </a:r>
            <a:endParaRPr lang="en-US" dirty="0"/>
          </a:p>
        </p:txBody>
      </p:sp>
      <p:sp>
        <p:nvSpPr>
          <p:cNvPr id="3" name="Content Placeholder 2"/>
          <p:cNvSpPr>
            <a:spLocks noGrp="1"/>
          </p:cNvSpPr>
          <p:nvPr>
            <p:ph idx="1"/>
          </p:nvPr>
        </p:nvSpPr>
        <p:spPr/>
        <p:txBody>
          <a:bodyPr/>
          <a:lstStyle/>
          <a:p>
            <a:r>
              <a:rPr lang="en-US" dirty="0" smtClean="0"/>
              <a:t>Correctness is by definition whatever you deterministically define it to be.</a:t>
            </a:r>
          </a:p>
          <a:p>
            <a:pPr lvl="1"/>
            <a:r>
              <a:rPr lang="en-US" dirty="0" smtClean="0"/>
              <a:t>Usually this works out to be </a:t>
            </a:r>
            <a:r>
              <a:rPr lang="en-US" dirty="0" err="1" smtClean="0"/>
              <a:t>serializability</a:t>
            </a:r>
            <a:r>
              <a:rPr lang="en-US" dirty="0" smtClean="0"/>
              <a:t>.</a:t>
            </a:r>
          </a:p>
          <a:p>
            <a:endParaRPr lang="en-US" dirty="0"/>
          </a:p>
          <a:p>
            <a:r>
              <a:rPr lang="en-US" dirty="0" smtClean="0"/>
              <a:t>Actual wall clock times of operation do not matter for correctness.</a:t>
            </a:r>
          </a:p>
          <a:p>
            <a:endParaRPr lang="en-US" dirty="0"/>
          </a:p>
          <a:p>
            <a:pPr lvl="1"/>
            <a:endParaRPr lang="en-US" dirty="0" smtClean="0"/>
          </a:p>
          <a:p>
            <a:endParaRPr lang="en-US" dirty="0"/>
          </a:p>
          <a:p>
            <a:endParaRPr lang="en-US" dirty="0" smtClean="0"/>
          </a:p>
          <a:p>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21</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87924958"/>
              </p:ext>
            </p:extLst>
          </p:nvPr>
        </p:nvGraphicFramePr>
        <p:xfrm>
          <a:off x="1653433" y="4292371"/>
          <a:ext cx="8128000" cy="2225040"/>
        </p:xfrm>
        <a:graphic>
          <a:graphicData uri="http://schemas.openxmlformats.org/drawingml/2006/table">
            <a:tbl>
              <a:tblPr firstRow="1" bandRow="1">
                <a:tableStyleId>{793D81CF-94F2-401A-BA57-92F5A7B2D0C5}</a:tableStyleId>
              </a:tblPr>
              <a:tblGrid>
                <a:gridCol w="4064000"/>
                <a:gridCol w="4064000"/>
              </a:tblGrid>
              <a:tr h="370840">
                <a:tc>
                  <a:txBody>
                    <a:bodyPr/>
                    <a:lstStyle/>
                    <a:p>
                      <a:r>
                        <a:rPr lang="en-US" dirty="0" err="1" smtClean="0"/>
                        <a:t>Linearizability</a:t>
                      </a:r>
                      <a:r>
                        <a:rPr lang="en-US" dirty="0" smtClean="0"/>
                        <a:t> (Strict Consistency)</a:t>
                      </a:r>
                      <a:endParaRPr lang="en-US" dirty="0"/>
                    </a:p>
                  </a:txBody>
                  <a:tcPr/>
                </a:tc>
                <a:tc>
                  <a:txBody>
                    <a:bodyPr/>
                    <a:lstStyle/>
                    <a:p>
                      <a:r>
                        <a:rPr lang="en-US" dirty="0" err="1" smtClean="0"/>
                        <a:t>Serializability</a:t>
                      </a:r>
                      <a:r>
                        <a:rPr lang="en-US" dirty="0" smtClean="0"/>
                        <a:t> (Correctness)</a:t>
                      </a:r>
                      <a:endParaRPr lang="en-US" dirty="0"/>
                    </a:p>
                  </a:txBody>
                  <a:tcPr/>
                </a:tc>
              </a:tr>
              <a:tr h="370840">
                <a:tc>
                  <a:txBody>
                    <a:bodyPr/>
                    <a:lstStyle/>
                    <a:p>
                      <a:pPr marL="0" indent="0">
                        <a:buNone/>
                      </a:pPr>
                      <a:r>
                        <a:rPr lang="en-US" dirty="0" smtClean="0"/>
                        <a:t>1) Obtain 5 eggs</a:t>
                      </a:r>
                    </a:p>
                  </a:txBody>
                  <a:tcPr/>
                </a:tc>
                <a:tc>
                  <a:txBody>
                    <a:bodyPr/>
                    <a:lstStyle/>
                    <a:p>
                      <a:r>
                        <a:rPr lang="en-US" dirty="0" smtClean="0"/>
                        <a:t>1) Obtain 5 eggs</a:t>
                      </a:r>
                      <a:endParaRPr lang="en-US" dirty="0"/>
                    </a:p>
                  </a:txBody>
                  <a:tcPr/>
                </a:tc>
              </a:tr>
              <a:tr h="370840">
                <a:tc>
                  <a:txBody>
                    <a:bodyPr/>
                    <a:lstStyle/>
                    <a:p>
                      <a:pPr marL="0" indent="0">
                        <a:buNone/>
                      </a:pPr>
                      <a:r>
                        <a:rPr lang="en-US" dirty="0" smtClean="0"/>
                        <a:t>2</a:t>
                      </a:r>
                      <a:r>
                        <a:rPr lang="en-US" baseline="0" dirty="0" smtClean="0"/>
                        <a:t>) Crack ‘</a:t>
                      </a:r>
                      <a:r>
                        <a:rPr lang="en-US" baseline="0" dirty="0" err="1" smtClean="0"/>
                        <a:t>em</a:t>
                      </a:r>
                      <a:r>
                        <a:rPr lang="en-US" baseline="0" dirty="0" smtClean="0"/>
                        <a:t> open in bowl</a:t>
                      </a:r>
                      <a:endParaRPr lang="en-US" dirty="0" smtClean="0"/>
                    </a:p>
                  </a:txBody>
                  <a:tcPr/>
                </a:tc>
                <a:tc>
                  <a:txBody>
                    <a:bodyPr/>
                    <a:lstStyle/>
                    <a:p>
                      <a:r>
                        <a:rPr lang="en-US" dirty="0" smtClean="0"/>
                        <a:t>2)</a:t>
                      </a:r>
                      <a:r>
                        <a:rPr lang="en-US" baseline="0" dirty="0" smtClean="0"/>
                        <a:t> Add salt and pepper</a:t>
                      </a:r>
                    </a:p>
                  </a:txBody>
                  <a:tcPr/>
                </a:tc>
              </a:tr>
              <a:tr h="370840">
                <a:tc>
                  <a:txBody>
                    <a:bodyPr/>
                    <a:lstStyle/>
                    <a:p>
                      <a:pPr marL="0" indent="0">
                        <a:buNone/>
                      </a:pPr>
                      <a:r>
                        <a:rPr lang="en-US" dirty="0" smtClean="0"/>
                        <a:t>3) Add salt</a:t>
                      </a:r>
                      <a:r>
                        <a:rPr lang="en-US" baseline="0" dirty="0" smtClean="0"/>
                        <a:t> and pepper</a:t>
                      </a:r>
                      <a:endParaRPr lang="en-US" dirty="0" smtClean="0"/>
                    </a:p>
                  </a:txBody>
                  <a:tcPr/>
                </a:tc>
                <a:tc>
                  <a:txBody>
                    <a:bodyPr/>
                    <a:lstStyle/>
                    <a:p>
                      <a:r>
                        <a:rPr lang="en-US" dirty="0" smtClean="0"/>
                        <a:t>3) Mix vigorously</a:t>
                      </a:r>
                      <a:endParaRPr lang="en-US" dirty="0"/>
                    </a:p>
                  </a:txBody>
                  <a:tcPr/>
                </a:tc>
              </a:tr>
              <a:tr h="370840">
                <a:tc>
                  <a:txBody>
                    <a:bodyPr/>
                    <a:lstStyle/>
                    <a:p>
                      <a:pPr marL="0" indent="0">
                        <a:buNone/>
                      </a:pPr>
                      <a:r>
                        <a:rPr lang="en-US" dirty="0" smtClean="0"/>
                        <a:t>4) Mix vigorously</a:t>
                      </a:r>
                    </a:p>
                  </a:txBody>
                  <a:tcPr/>
                </a:tc>
                <a:tc>
                  <a:txBody>
                    <a:bodyPr/>
                    <a:lstStyle/>
                    <a:p>
                      <a:r>
                        <a:rPr lang="en-US" dirty="0" smtClean="0"/>
                        <a:t>4) Fry in pan</a:t>
                      </a:r>
                      <a:endParaRPr lang="en-US" dirty="0"/>
                    </a:p>
                  </a:txBody>
                  <a:tcPr/>
                </a:tc>
              </a:tr>
              <a:tr h="370840">
                <a:tc>
                  <a:txBody>
                    <a:bodyPr/>
                    <a:lstStyle/>
                    <a:p>
                      <a:pPr marL="0" indent="0">
                        <a:buNone/>
                      </a:pPr>
                      <a:r>
                        <a:rPr lang="en-US" dirty="0" smtClean="0"/>
                        <a:t>5) Fry in pan</a:t>
                      </a:r>
                    </a:p>
                  </a:txBody>
                  <a:tcPr/>
                </a:tc>
                <a:tc>
                  <a:txBody>
                    <a:bodyPr/>
                    <a:lstStyle/>
                    <a:p>
                      <a:r>
                        <a:rPr lang="en-US" dirty="0" smtClean="0"/>
                        <a:t>5) Crack ‘</a:t>
                      </a:r>
                      <a:r>
                        <a:rPr lang="en-US" dirty="0" err="1" smtClean="0"/>
                        <a:t>em</a:t>
                      </a:r>
                      <a:r>
                        <a:rPr lang="en-US" dirty="0" smtClean="0"/>
                        <a:t> open in a bowl</a:t>
                      </a:r>
                      <a:endParaRPr lang="en-US" dirty="0"/>
                    </a:p>
                  </a:txBody>
                  <a:tcPr/>
                </a:tc>
              </a:tr>
            </a:tbl>
          </a:graphicData>
        </a:graphic>
      </p:graphicFrame>
    </p:spTree>
    <p:extLst>
      <p:ext uri="{BB962C8B-B14F-4D97-AF65-F5344CB8AC3E}">
        <p14:creationId xmlns:p14="http://schemas.microsoft.com/office/powerpoint/2010/main" val="304257465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And more eggs…</a:t>
            </a:r>
            <a:endParaRPr lang="en-US" dirty="0"/>
          </a:p>
        </p:txBody>
      </p:sp>
      <p:sp>
        <p:nvSpPr>
          <p:cNvPr id="3" name="Content Placeholder 2"/>
          <p:cNvSpPr>
            <a:spLocks noGrp="1"/>
          </p:cNvSpPr>
          <p:nvPr>
            <p:ph idx="1"/>
          </p:nvPr>
        </p:nvSpPr>
        <p:spPr/>
        <p:txBody>
          <a:bodyPr/>
          <a:lstStyle/>
          <a:p>
            <a:r>
              <a:rPr lang="en-US" dirty="0" smtClean="0"/>
              <a:t>Sometimes, the answer is to just make the programmers more aware and put the onus on them!</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22</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650437699"/>
              </p:ext>
            </p:extLst>
          </p:nvPr>
        </p:nvGraphicFramePr>
        <p:xfrm>
          <a:off x="1952768" y="2979974"/>
          <a:ext cx="8128000" cy="2931160"/>
        </p:xfrm>
        <a:graphic>
          <a:graphicData uri="http://schemas.openxmlformats.org/drawingml/2006/table">
            <a:tbl>
              <a:tblPr firstRow="1" bandRow="1">
                <a:tableStyleId>{793D81CF-94F2-401A-BA57-92F5A7B2D0C5}</a:tableStyleId>
              </a:tblPr>
              <a:tblGrid>
                <a:gridCol w="8128000"/>
              </a:tblGrid>
              <a:tr h="370840">
                <a:tc>
                  <a:txBody>
                    <a:bodyPr/>
                    <a:lstStyle/>
                    <a:p>
                      <a:r>
                        <a:rPr lang="en-US" dirty="0" smtClean="0"/>
                        <a:t>Transactional</a:t>
                      </a:r>
                      <a:endParaRPr lang="en-US" dirty="0"/>
                    </a:p>
                  </a:txBody>
                  <a:tcPr/>
                </a:tc>
              </a:tr>
              <a:tr h="370840">
                <a:tc>
                  <a:txBody>
                    <a:bodyPr/>
                    <a:lstStyle/>
                    <a:p>
                      <a:r>
                        <a:rPr lang="en-US" dirty="0" smtClean="0"/>
                        <a:t>After having obtained 5 eggs {</a:t>
                      </a:r>
                    </a:p>
                    <a:p>
                      <a:r>
                        <a:rPr lang="en-US" dirty="0" smtClean="0"/>
                        <a:t>  After having cracked</a:t>
                      </a:r>
                      <a:r>
                        <a:rPr lang="en-US" baseline="0" dirty="0" smtClean="0"/>
                        <a:t> them open in a bowl {</a:t>
                      </a:r>
                    </a:p>
                    <a:p>
                      <a:r>
                        <a:rPr lang="en-US" baseline="0" dirty="0" smtClean="0"/>
                        <a:t>    After having added x salt and y pepper {</a:t>
                      </a:r>
                    </a:p>
                    <a:p>
                      <a:r>
                        <a:rPr lang="en-US" baseline="0" dirty="0" smtClean="0"/>
                        <a:t>      After having mixed vigorously {</a:t>
                      </a:r>
                    </a:p>
                    <a:p>
                      <a:r>
                        <a:rPr lang="en-US" baseline="0" dirty="0" smtClean="0"/>
                        <a:t>        Fry in pan</a:t>
                      </a:r>
                    </a:p>
                    <a:p>
                      <a:r>
                        <a:rPr lang="en-US" baseline="0" dirty="0" smtClean="0"/>
                        <a:t>      } and you can stop mixing now</a:t>
                      </a:r>
                    </a:p>
                    <a:p>
                      <a:r>
                        <a:rPr lang="en-US" baseline="0" dirty="0" smtClean="0"/>
                        <a:t>    } and you can put the salt and pepper back now</a:t>
                      </a:r>
                    </a:p>
                    <a:p>
                      <a:r>
                        <a:rPr lang="en-US" baseline="0" dirty="0" smtClean="0"/>
                        <a:t>  } and you can clean the bowl and put it back now</a:t>
                      </a:r>
                    </a:p>
                    <a:p>
                      <a:r>
                        <a:rPr lang="en-US" baseline="0" dirty="0" smtClean="0"/>
                        <a:t>} and you can put the remaining eggs back now</a:t>
                      </a:r>
                      <a:endParaRPr lang="en-US"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147744263"/>
              </p:ext>
            </p:extLst>
          </p:nvPr>
        </p:nvGraphicFramePr>
        <p:xfrm>
          <a:off x="1955945" y="3276237"/>
          <a:ext cx="8128000" cy="2834639"/>
        </p:xfrm>
        <a:graphic>
          <a:graphicData uri="http://schemas.openxmlformats.org/drawingml/2006/table">
            <a:tbl>
              <a:tblPr firstRow="1" bandRow="1">
                <a:tableStyleId>{793D81CF-94F2-401A-BA57-92F5A7B2D0C5}</a:tableStyleId>
              </a:tblPr>
              <a:tblGrid>
                <a:gridCol w="8128000"/>
              </a:tblGrid>
              <a:tr h="124828">
                <a:tc>
                  <a:txBody>
                    <a:bodyPr/>
                    <a:lstStyle/>
                    <a:p>
                      <a:r>
                        <a:rPr lang="en-US" dirty="0" smtClean="0"/>
                        <a:t>Idempotent</a:t>
                      </a:r>
                      <a:endParaRPr lang="en-US" dirty="0"/>
                    </a:p>
                  </a:txBody>
                  <a:tcPr/>
                </a:tc>
              </a:tr>
              <a:tr h="234897">
                <a:tc>
                  <a:txBody>
                    <a:bodyPr/>
                    <a:lstStyle/>
                    <a:p>
                      <a:pPr marL="0" indent="0">
                        <a:buNone/>
                      </a:pPr>
                      <a:r>
                        <a:rPr lang="en-US" dirty="0" smtClean="0"/>
                        <a:t>1) If you haven’t already obtain 5 eggs, do so.</a:t>
                      </a:r>
                      <a:br>
                        <a:rPr lang="en-US" dirty="0" smtClean="0"/>
                      </a:br>
                      <a:r>
                        <a:rPr lang="en-US" dirty="0" smtClean="0"/>
                        <a:t>     If</a:t>
                      </a:r>
                      <a:r>
                        <a:rPr lang="en-US" baseline="0" dirty="0" smtClean="0"/>
                        <a:t> not, try to obtain 5 eggs.</a:t>
                      </a:r>
                      <a:endParaRPr lang="en-US" dirty="0" smtClean="0"/>
                    </a:p>
                  </a:txBody>
                  <a:tcPr/>
                </a:tc>
              </a:tr>
              <a:tr h="234897">
                <a:tc>
                  <a:txBody>
                    <a:bodyPr/>
                    <a:lstStyle/>
                    <a:p>
                      <a:pPr marL="0" indent="0">
                        <a:buNone/>
                      </a:pPr>
                      <a:r>
                        <a:rPr lang="en-US" dirty="0" smtClean="0"/>
                        <a:t>2)</a:t>
                      </a:r>
                      <a:r>
                        <a:rPr lang="en-US" baseline="0" dirty="0" smtClean="0"/>
                        <a:t> If you have obtained 5 eggs and have not yet cracked them open in a bowl, do so.</a:t>
                      </a:r>
                      <a:br>
                        <a:rPr lang="en-US" baseline="0" dirty="0" smtClean="0"/>
                      </a:br>
                      <a:r>
                        <a:rPr lang="en-US" baseline="0" dirty="0" smtClean="0"/>
                        <a:t>    If you haven’t obtained 5 eggs yet, try to do so.</a:t>
                      </a:r>
                      <a:br>
                        <a:rPr lang="en-US" baseline="0" dirty="0" smtClean="0"/>
                      </a:br>
                      <a:r>
                        <a:rPr lang="en-US" baseline="0" dirty="0" smtClean="0"/>
                        <a:t>    If you have 5 eggs, but you haven’t cracked them open in a bowl yet, try to do so.</a:t>
                      </a:r>
                    </a:p>
                  </a:txBody>
                  <a:tcPr/>
                </a:tc>
              </a:tr>
              <a:tr h="234897">
                <a:tc>
                  <a:txBody>
                    <a:bodyPr/>
                    <a:lstStyle/>
                    <a:p>
                      <a:pPr marL="0" indent="0">
                        <a:buNone/>
                      </a:pPr>
                      <a:r>
                        <a:rPr lang="en-US" baseline="0" dirty="0" smtClean="0"/>
                        <a:t>3) If you have obtained 5 eggs and …</a:t>
                      </a:r>
                    </a:p>
                  </a:txBody>
                  <a:tcPr/>
                </a:tc>
              </a:tr>
            </a:tbl>
          </a:graphicData>
        </a:graphic>
      </p:graphicFrame>
      <p:sp>
        <p:nvSpPr>
          <p:cNvPr id="7" name="Right Brace 6"/>
          <p:cNvSpPr/>
          <p:nvPr/>
        </p:nvSpPr>
        <p:spPr>
          <a:xfrm>
            <a:off x="10358687" y="2976054"/>
            <a:ext cx="734570" cy="282663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p:cNvSpPr txBox="1"/>
          <p:nvPr/>
        </p:nvSpPr>
        <p:spPr>
          <a:xfrm rot="5400000">
            <a:off x="10483212" y="4183908"/>
            <a:ext cx="1836673" cy="369332"/>
          </a:xfrm>
          <a:prstGeom prst="rect">
            <a:avLst/>
          </a:prstGeom>
          <a:noFill/>
        </p:spPr>
        <p:txBody>
          <a:bodyPr wrap="none" rtlCol="0">
            <a:spAutoFit/>
          </a:bodyPr>
          <a:lstStyle/>
          <a:p>
            <a:r>
              <a:rPr lang="en-US" dirty="0" smtClean="0"/>
              <a:t>Long </a:t>
            </a:r>
            <a:r>
              <a:rPr lang="en-US" dirty="0" err="1" smtClean="0"/>
              <a:t>Tx</a:t>
            </a:r>
            <a:r>
              <a:rPr lang="en-US" dirty="0" smtClean="0"/>
              <a:t> is long!</a:t>
            </a:r>
            <a:endParaRPr lang="en-US" dirty="0"/>
          </a:p>
        </p:txBody>
      </p:sp>
      <p:sp>
        <p:nvSpPr>
          <p:cNvPr id="16" name="Curved Left Arrow 15"/>
          <p:cNvSpPr/>
          <p:nvPr/>
        </p:nvSpPr>
        <p:spPr>
          <a:xfrm>
            <a:off x="9985176" y="4694447"/>
            <a:ext cx="448213" cy="522988"/>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urved Left Arrow 16"/>
          <p:cNvSpPr/>
          <p:nvPr/>
        </p:nvSpPr>
        <p:spPr>
          <a:xfrm>
            <a:off x="9922924" y="3698278"/>
            <a:ext cx="448213" cy="522988"/>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Curved Left Arrow 17"/>
          <p:cNvSpPr/>
          <p:nvPr/>
        </p:nvSpPr>
        <p:spPr>
          <a:xfrm>
            <a:off x="10047428" y="5665712"/>
            <a:ext cx="448213" cy="522988"/>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791826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1" nodeType="clickEffect">
                                  <p:stCondLst>
                                    <p:cond delay="0"/>
                                  </p:stCondLst>
                                  <p:childTnLst>
                                    <p:animEffect transition="out" filter="dissolve">
                                      <p:cBhvr>
                                        <p:cTn id="19" dur="500"/>
                                        <p:tgtEl>
                                          <p:spTgt spid="8"/>
                                        </p:tgtEl>
                                      </p:cBhvr>
                                    </p:animEffect>
                                    <p:set>
                                      <p:cBhvr>
                                        <p:cTn id="20" dur="1" fill="hold">
                                          <p:stCondLst>
                                            <p:cond delay="499"/>
                                          </p:stCondLst>
                                        </p:cTn>
                                        <p:tgtEl>
                                          <p:spTgt spid="8"/>
                                        </p:tgtEl>
                                        <p:attrNameLst>
                                          <p:attrName>style.visibility</p:attrName>
                                        </p:attrNameLst>
                                      </p:cBhvr>
                                      <p:to>
                                        <p:strVal val="hidden"/>
                                      </p:to>
                                    </p:set>
                                  </p:childTnLst>
                                </p:cTn>
                              </p:par>
                              <p:par>
                                <p:cTn id="21" presetID="9" presetClass="exit" presetSubtype="0" fill="hold" grpId="1" nodeType="withEffect">
                                  <p:stCondLst>
                                    <p:cond delay="0"/>
                                  </p:stCondLst>
                                  <p:childTnLst>
                                    <p:animEffect transition="out" filter="dissolve">
                                      <p:cBhvr>
                                        <p:cTn id="22" dur="500"/>
                                        <p:tgtEl>
                                          <p:spTgt spid="7"/>
                                        </p:tgtEl>
                                      </p:cBhvr>
                                    </p:animEffect>
                                    <p:set>
                                      <p:cBhvr>
                                        <p:cTn id="23" dur="1" fill="hold">
                                          <p:stCondLst>
                                            <p:cond delay="499"/>
                                          </p:stCondLst>
                                        </p:cTn>
                                        <p:tgtEl>
                                          <p:spTgt spid="7"/>
                                        </p:tgtEl>
                                        <p:attrNameLst>
                                          <p:attrName>style.visibility</p:attrName>
                                        </p:attrNameLst>
                                      </p:cBhvr>
                                      <p:to>
                                        <p:strVal val="hidden"/>
                                      </p:to>
                                    </p:set>
                                  </p:childTnLst>
                                </p:cTn>
                              </p:par>
                              <p:par>
                                <p:cTn id="24" presetID="9" presetClass="exit" presetSubtype="0" fill="hold" nodeType="withEffect">
                                  <p:stCondLst>
                                    <p:cond delay="0"/>
                                  </p:stCondLst>
                                  <p:childTnLst>
                                    <p:animEffect transition="out" filter="dissolve">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dissolve">
                                      <p:cBhvr>
                                        <p:cTn id="36" dur="500"/>
                                        <p:tgtEl>
                                          <p:spTgt spid="17"/>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dissolve">
                                      <p:cBhvr>
                                        <p:cTn id="39" dur="500"/>
                                        <p:tgtEl>
                                          <p:spTgt spid="16"/>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dissolve">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p:bldP spid="8" grpId="1"/>
      <p:bldP spid="16" grpId="0" animBg="1"/>
      <p:bldP spid="17" grpId="0" animBg="1"/>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Why did this happen?</a:t>
            </a:r>
            <a:br>
              <a:rPr lang="en-US" dirty="0" smtClean="0"/>
            </a:br>
            <a:r>
              <a:rPr lang="en-US" sz="3200" i="1" dirty="0" smtClean="0"/>
              <a:t>Because time and tide wait for no one.</a:t>
            </a:r>
            <a:r>
              <a:rPr lang="en-US" dirty="0" smtClean="0"/>
              <a:t/>
            </a:r>
            <a:br>
              <a:rPr lang="en-US" dirty="0" smtClean="0"/>
            </a:br>
            <a:r>
              <a:rPr lang="en-US" dirty="0"/>
              <a:t/>
            </a:r>
            <a:br>
              <a:rPr lang="en-US" dirty="0"/>
            </a:br>
            <a:endParaRPr lang="en-US" dirty="0"/>
          </a:p>
        </p:txBody>
      </p:sp>
      <p:sp>
        <p:nvSpPr>
          <p:cNvPr id="3" name="Content Placeholder 2"/>
          <p:cNvSpPr>
            <a:spLocks noGrp="1"/>
          </p:cNvSpPr>
          <p:nvPr>
            <p:ph idx="1"/>
          </p:nvPr>
        </p:nvSpPr>
        <p:spPr/>
        <p:txBody>
          <a:bodyPr>
            <a:normAutofit/>
          </a:bodyPr>
          <a:lstStyle/>
          <a:p>
            <a:r>
              <a:rPr lang="en-US" dirty="0" smtClean="0"/>
              <a:t>Time.</a:t>
            </a:r>
          </a:p>
          <a:p>
            <a:endParaRPr lang="en-US" dirty="0" smtClean="0"/>
          </a:p>
          <a:p>
            <a:endParaRPr lang="en-US" dirty="0"/>
          </a:p>
          <a:p>
            <a:r>
              <a:rPr lang="en-US" dirty="0" smtClean="0"/>
              <a:t>Hard to obtain an accurate timestamp of a request.</a:t>
            </a:r>
          </a:p>
          <a:p>
            <a:pPr lvl="1"/>
            <a:r>
              <a:rPr lang="en-US" dirty="0" smtClean="0"/>
              <a:t>Is now() really now()?</a:t>
            </a:r>
          </a:p>
          <a:p>
            <a:pPr lvl="1"/>
            <a:endParaRPr lang="en-US" dirty="0" smtClean="0"/>
          </a:p>
          <a:p>
            <a:pPr lvl="1"/>
            <a:endParaRPr lang="en-US" dirty="0"/>
          </a:p>
          <a:p>
            <a:r>
              <a:rPr lang="en-US" dirty="0" smtClean="0"/>
              <a:t>Harder when you have multiple systems involved.</a:t>
            </a:r>
          </a:p>
          <a:p>
            <a:pPr lvl="1"/>
            <a:r>
              <a:rPr lang="en-US" dirty="0" smtClean="0"/>
              <a:t>Who’s now() is now()?</a:t>
            </a:r>
          </a:p>
          <a:p>
            <a:pPr lvl="1"/>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23</a:t>
            </a:fld>
            <a:endParaRPr lang="en-US" dirty="0"/>
          </a:p>
        </p:txBody>
      </p:sp>
    </p:spTree>
    <p:extLst>
      <p:ext uri="{BB962C8B-B14F-4D97-AF65-F5344CB8AC3E}">
        <p14:creationId xmlns:p14="http://schemas.microsoft.com/office/powerpoint/2010/main" val="362120401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Spanner</a:t>
            </a:r>
            <a:br>
              <a:rPr lang="en-US" dirty="0" smtClean="0"/>
            </a:br>
            <a:r>
              <a:rPr lang="en-US" sz="3200" i="1" dirty="0" smtClean="0"/>
              <a:t>Google: Making grad students cry since 2004</a:t>
            </a:r>
            <a:endParaRPr lang="en-US" dirty="0"/>
          </a:p>
        </p:txBody>
      </p:sp>
      <p:pic>
        <p:nvPicPr>
          <p:cNvPr id="5" name="Content Placeholder 4" descr="Screen Shot 2015-09-01 at 9.30.04 PM.png"/>
          <p:cNvPicPr>
            <a:picLocks noGrp="1" noChangeAspect="1"/>
          </p:cNvPicPr>
          <p:nvPr>
            <p:ph idx="1"/>
          </p:nvPr>
        </p:nvPicPr>
        <p:blipFill>
          <a:blip r:embed="rId2">
            <a:extLst>
              <a:ext uri="{28A0092B-C50C-407E-A947-70E740481C1C}">
                <a14:useLocalDpi xmlns:a14="http://schemas.microsoft.com/office/drawing/2010/main" val="0"/>
              </a:ext>
            </a:extLst>
          </a:blip>
          <a:srcRect t="14855" b="14855"/>
          <a:stretch>
            <a:fillRect/>
          </a:stretch>
        </p:blipFill>
        <p:spPr/>
      </p:pic>
      <p:sp>
        <p:nvSpPr>
          <p:cNvPr id="4" name="Slide Number Placeholder 3"/>
          <p:cNvSpPr>
            <a:spLocks noGrp="1"/>
          </p:cNvSpPr>
          <p:nvPr>
            <p:ph type="sldNum" sz="quarter" idx="12"/>
          </p:nvPr>
        </p:nvSpPr>
        <p:spPr/>
        <p:txBody>
          <a:bodyPr/>
          <a:lstStyle/>
          <a:p>
            <a:fld id="{D57F1E4F-1CFF-5643-939E-02111984F565}" type="slidenum">
              <a:rPr lang="en-US" smtClean="0"/>
              <a:t>24</a:t>
            </a:fld>
            <a:endParaRPr lang="en-US" dirty="0"/>
          </a:p>
        </p:txBody>
      </p:sp>
    </p:spTree>
    <p:extLst>
      <p:ext uri="{BB962C8B-B14F-4D97-AF65-F5344CB8AC3E}">
        <p14:creationId xmlns:p14="http://schemas.microsoft.com/office/powerpoint/2010/main" val="255460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Pop Quiz Time!</a:t>
            </a:r>
            <a:br>
              <a:rPr lang="en-US" dirty="0" smtClean="0"/>
            </a:br>
            <a:r>
              <a:rPr lang="en-US" sz="3200" i="1" dirty="0" smtClean="0"/>
              <a:t>How consistent was it again?</a:t>
            </a:r>
            <a:endParaRPr lang="en-US" dirty="0"/>
          </a:p>
        </p:txBody>
      </p:sp>
      <p:sp>
        <p:nvSpPr>
          <p:cNvPr id="3" name="Content Placeholder 2"/>
          <p:cNvSpPr>
            <a:spLocks noGrp="1"/>
          </p:cNvSpPr>
          <p:nvPr>
            <p:ph idx="1"/>
          </p:nvPr>
        </p:nvSpPr>
        <p:spPr/>
        <p:txBody>
          <a:bodyPr/>
          <a:lstStyle/>
          <a:p>
            <a:r>
              <a:rPr lang="en-US" dirty="0" smtClean="0"/>
              <a:t>Hot-standby</a:t>
            </a:r>
          </a:p>
          <a:p>
            <a:endParaRPr lang="en-US" dirty="0"/>
          </a:p>
          <a:p>
            <a:r>
              <a:rPr lang="en-US" dirty="0" smtClean="0"/>
              <a:t>Cold-standby</a:t>
            </a:r>
          </a:p>
          <a:p>
            <a:endParaRPr lang="en-US" dirty="0"/>
          </a:p>
          <a:p>
            <a:r>
              <a:rPr lang="en-US" dirty="0" smtClean="0"/>
              <a:t>Daisy chained</a:t>
            </a:r>
          </a:p>
          <a:p>
            <a:endParaRPr lang="en-US" dirty="0"/>
          </a:p>
          <a:p>
            <a:r>
              <a:rPr lang="en-US" dirty="0" smtClean="0"/>
              <a:t>Flail</a:t>
            </a:r>
          </a:p>
          <a:p>
            <a:endParaRPr lang="en-US" dirty="0"/>
          </a:p>
          <a:p>
            <a:r>
              <a:rPr lang="en-US" dirty="0" smtClean="0"/>
              <a:t>BDR</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25</a:t>
            </a:fld>
            <a:endParaRPr lang="en-US" dirty="0"/>
          </a:p>
        </p:txBody>
      </p:sp>
    </p:spTree>
    <p:extLst>
      <p:ext uri="{BB962C8B-B14F-4D97-AF65-F5344CB8AC3E}">
        <p14:creationId xmlns:p14="http://schemas.microsoft.com/office/powerpoint/2010/main" val="67483819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Roadmap</a:t>
            </a:r>
            <a:br>
              <a:rPr lang="en-US" dirty="0" smtClean="0"/>
            </a:br>
            <a:r>
              <a:rPr lang="en-US" sz="2800" i="1" dirty="0" smtClean="0"/>
              <a:t>Still with me?</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26</a:t>
            </a:fld>
            <a:endParaRPr lang="en-US" dirty="0"/>
          </a:p>
        </p:txBody>
      </p:sp>
      <p:sp>
        <p:nvSpPr>
          <p:cNvPr id="5" name="Rounded Rectangle 4"/>
          <p:cNvSpPr/>
          <p:nvPr/>
        </p:nvSpPr>
        <p:spPr>
          <a:xfrm>
            <a:off x="1440873" y="2272145"/>
            <a:ext cx="8275782" cy="108989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What is CAP, Consensus, Concurrency, Correctness, Consistency</a:t>
            </a:r>
            <a:endParaRPr lang="en-US" dirty="0"/>
          </a:p>
        </p:txBody>
      </p:sp>
      <p:sp>
        <p:nvSpPr>
          <p:cNvPr id="6" name="Rounded Rectangle 5"/>
          <p:cNvSpPr/>
          <p:nvPr/>
        </p:nvSpPr>
        <p:spPr>
          <a:xfrm>
            <a:off x="1440873" y="3561706"/>
            <a:ext cx="8275782" cy="1089891"/>
          </a:xfrm>
          <a:prstGeom prst="round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What’s my beef with the above mentioned Cs</a:t>
            </a:r>
            <a:endParaRPr lang="en-US" dirty="0">
              <a:solidFill>
                <a:schemeClr val="bg1"/>
              </a:solidFill>
            </a:endParaRPr>
          </a:p>
        </p:txBody>
      </p:sp>
      <p:sp>
        <p:nvSpPr>
          <p:cNvPr id="7" name="Rounded Rectangle 6"/>
          <p:cNvSpPr/>
          <p:nvPr/>
        </p:nvSpPr>
        <p:spPr>
          <a:xfrm>
            <a:off x="1438691" y="4905052"/>
            <a:ext cx="8275782" cy="1089891"/>
          </a:xfrm>
          <a:prstGeom prst="roundRect">
            <a:avLst/>
          </a:prstGeom>
          <a:solidFill>
            <a:schemeClr val="bg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What I found out</a:t>
            </a:r>
            <a:endParaRPr lang="en-US" dirty="0"/>
          </a:p>
        </p:txBody>
      </p:sp>
    </p:spTree>
    <p:extLst>
      <p:ext uri="{BB962C8B-B14F-4D97-AF65-F5344CB8AC3E}">
        <p14:creationId xmlns:p14="http://schemas.microsoft.com/office/powerpoint/2010/main" val="22176168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6"/>
                                        </p:tgtEl>
                                        <p:attrNameLst>
                                          <p:attrName>fillcolor</p:attrName>
                                        </p:attrNameLst>
                                      </p:cBhvr>
                                      <p:to>
                                        <a:schemeClr val="accent2"/>
                                      </p:to>
                                    </p:animClr>
                                    <p:set>
                                      <p:cBhvr>
                                        <p:cTn id="7" dur="1000" fill="hold"/>
                                        <p:tgtEl>
                                          <p:spTgt spid="6"/>
                                        </p:tgtEl>
                                        <p:attrNameLst>
                                          <p:attrName>fill.type</p:attrName>
                                        </p:attrNameLst>
                                      </p:cBhvr>
                                      <p:to>
                                        <p:strVal val="solid"/>
                                      </p:to>
                                    </p:set>
                                    <p:set>
                                      <p:cBhvr>
                                        <p:cTn id="8" dur="1000" fill="hold"/>
                                        <p:tgtEl>
                                          <p:spTgt spid="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4" y="1447800"/>
            <a:ext cx="9272901" cy="3329581"/>
          </a:xfrm>
        </p:spPr>
        <p:txBody>
          <a:bodyPr/>
          <a:lstStyle/>
          <a:p>
            <a:r>
              <a:rPr lang="en-US" dirty="0" smtClean="0"/>
              <a:t>Data: A mobile, responsive organism</a:t>
            </a:r>
            <a:endParaRPr lang="en-US" sz="6000" dirty="0"/>
          </a:p>
        </p:txBody>
      </p:sp>
      <p:sp>
        <p:nvSpPr>
          <p:cNvPr id="3" name="Subtitle 2"/>
          <p:cNvSpPr>
            <a:spLocks noGrp="1"/>
          </p:cNvSpPr>
          <p:nvPr>
            <p:ph type="subTitle" idx="1"/>
          </p:nvPr>
        </p:nvSpPr>
        <p:spPr/>
        <p:txBody>
          <a:bodyPr/>
          <a:lstStyle/>
          <a:p>
            <a:r>
              <a:rPr lang="en-US" dirty="0" smtClean="0">
                <a:solidFill>
                  <a:schemeClr val="tx1"/>
                </a:solidFill>
                <a:cs typeface="Times New Roman" panose="02020603050405020304" pitchFamily="18" charset="0"/>
              </a:rPr>
              <a:t>It also does </a:t>
            </a:r>
            <a:r>
              <a:rPr lang="en-US" dirty="0" smtClean="0">
                <a:solidFill>
                  <a:schemeClr val="tx1"/>
                </a:solidFill>
                <a:cs typeface="Times New Roman" panose="02020603050405020304" pitchFamily="18" charset="0"/>
              </a:rPr>
              <a:t>other organism-y stuff</a:t>
            </a:r>
            <a:endParaRPr lang="en-US" dirty="0">
              <a:solidFill>
                <a:schemeClr val="tx1"/>
              </a:solidFill>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D57F1E4F-1CFF-5643-939E-02111984F565}" type="slidenum">
              <a:rPr lang="en-US" smtClean="0"/>
              <a:t>27</a:t>
            </a:fld>
            <a:endParaRPr lang="en-US" dirty="0"/>
          </a:p>
        </p:txBody>
      </p:sp>
    </p:spTree>
    <p:extLst>
      <p:ext uri="{BB962C8B-B14F-4D97-AF65-F5344CB8AC3E}">
        <p14:creationId xmlns:p14="http://schemas.microsoft.com/office/powerpoint/2010/main" val="234316923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Title 236"/>
          <p:cNvSpPr>
            <a:spLocks noGrp="1"/>
          </p:cNvSpPr>
          <p:nvPr>
            <p:ph type="title"/>
          </p:nvPr>
        </p:nvSpPr>
        <p:spPr/>
        <p:txBody>
          <a:bodyPr/>
          <a:lstStyle/>
          <a:p>
            <a:pPr algn="ctr"/>
            <a:r>
              <a:rPr lang="en-US" dirty="0" smtClean="0"/>
              <a:t>Geo-Replicated Cloud Storage</a:t>
            </a:r>
            <a:br>
              <a:rPr lang="en-US" dirty="0" smtClean="0"/>
            </a:br>
            <a:r>
              <a:rPr lang="en-US" sz="3200" i="1" dirty="0" smtClean="0"/>
              <a:t>aka Global Saving</a:t>
            </a:r>
            <a:endParaRPr lang="en-US" i="1" dirty="0"/>
          </a:p>
        </p:txBody>
      </p:sp>
      <p:sp>
        <p:nvSpPr>
          <p:cNvPr id="1048" name="Content Placeholder 1047"/>
          <p:cNvSpPr>
            <a:spLocks noGrp="1"/>
          </p:cNvSpPr>
          <p:nvPr>
            <p:ph idx="1"/>
          </p:nvPr>
        </p:nvSpPr>
        <p:spPr>
          <a:xfrm>
            <a:off x="677563" y="1537504"/>
            <a:ext cx="8946541" cy="5584185"/>
          </a:xfrm>
        </p:spPr>
        <p:txBody>
          <a:bodyPr/>
          <a:lstStyle/>
          <a:p>
            <a:r>
              <a:rPr lang="en-US" dirty="0" smtClean="0"/>
              <a:t>Durability</a:t>
            </a:r>
          </a:p>
          <a:p>
            <a:r>
              <a:rPr lang="en-US" dirty="0" smtClean="0"/>
              <a:t>Access Latencies</a:t>
            </a:r>
          </a:p>
          <a:p>
            <a:r>
              <a:rPr lang="en-US" dirty="0" smtClean="0"/>
              <a:t>Typically asynchronous</a:t>
            </a:r>
            <a:endParaRPr lang="en-US" dirty="0"/>
          </a:p>
        </p:txBody>
      </p:sp>
      <p:sp>
        <p:nvSpPr>
          <p:cNvPr id="2" name="Slide Number Placeholder 1"/>
          <p:cNvSpPr>
            <a:spLocks noGrp="1"/>
          </p:cNvSpPr>
          <p:nvPr>
            <p:ph type="sldNum" sz="quarter" idx="12"/>
          </p:nvPr>
        </p:nvSpPr>
        <p:spPr/>
        <p:txBody>
          <a:bodyPr/>
          <a:lstStyle/>
          <a:p>
            <a:fld id="{8AB1C761-9FE2-4952-8BCD-2D639D168F1E}" type="slidenum">
              <a:rPr lang="en-US" smtClean="0"/>
              <a:pPr/>
              <a:t>28</a:t>
            </a:fld>
            <a:endParaRPr lang="en-US" dirty="0"/>
          </a:p>
        </p:txBody>
      </p:sp>
      <p:sp>
        <p:nvSpPr>
          <p:cNvPr id="8" name="Freeform 7"/>
          <p:cNvSpPr>
            <a:spLocks/>
          </p:cNvSpPr>
          <p:nvPr/>
        </p:nvSpPr>
        <p:spPr bwMode="auto">
          <a:xfrm>
            <a:off x="7066078" y="4391372"/>
            <a:ext cx="876663" cy="485892"/>
          </a:xfrm>
          <a:custGeom>
            <a:avLst/>
            <a:gdLst/>
            <a:ahLst/>
            <a:cxnLst>
              <a:cxn ang="0">
                <a:pos x="630" y="82"/>
              </a:cxn>
              <a:cxn ang="0">
                <a:pos x="616" y="40"/>
              </a:cxn>
              <a:cxn ang="0">
                <a:pos x="592" y="24"/>
              </a:cxn>
              <a:cxn ang="0">
                <a:pos x="502" y="36"/>
              </a:cxn>
              <a:cxn ang="0">
                <a:pos x="396" y="0"/>
              </a:cxn>
              <a:cxn ang="0">
                <a:pos x="400" y="12"/>
              </a:cxn>
              <a:cxn ang="0">
                <a:pos x="360" y="52"/>
              </a:cxn>
              <a:cxn ang="0">
                <a:pos x="310" y="162"/>
              </a:cxn>
              <a:cxn ang="0">
                <a:pos x="280" y="148"/>
              </a:cxn>
              <a:cxn ang="0">
                <a:pos x="200" y="204"/>
              </a:cxn>
              <a:cxn ang="0">
                <a:pos x="176" y="188"/>
              </a:cxn>
              <a:cxn ang="0">
                <a:pos x="122" y="232"/>
              </a:cxn>
              <a:cxn ang="0">
                <a:pos x="122" y="228"/>
              </a:cxn>
              <a:cxn ang="0">
                <a:pos x="176" y="184"/>
              </a:cxn>
              <a:cxn ang="0">
                <a:pos x="122" y="224"/>
              </a:cxn>
              <a:cxn ang="0">
                <a:pos x="118" y="256"/>
              </a:cxn>
              <a:cxn ang="0">
                <a:pos x="76" y="312"/>
              </a:cxn>
              <a:cxn ang="0">
                <a:pos x="26" y="286"/>
              </a:cxn>
              <a:cxn ang="0">
                <a:pos x="4" y="330"/>
              </a:cxn>
              <a:cxn ang="0">
                <a:pos x="0" y="322"/>
              </a:cxn>
              <a:cxn ang="0">
                <a:pos x="6" y="378"/>
              </a:cxn>
              <a:cxn ang="0">
                <a:pos x="26" y="376"/>
              </a:cxn>
              <a:cxn ang="0">
                <a:pos x="306" y="330"/>
              </a:cxn>
              <a:cxn ang="0">
                <a:pos x="568" y="276"/>
              </a:cxn>
              <a:cxn ang="0">
                <a:pos x="632" y="202"/>
              </a:cxn>
              <a:cxn ang="0">
                <a:pos x="682" y="104"/>
              </a:cxn>
              <a:cxn ang="0">
                <a:pos x="630" y="82"/>
              </a:cxn>
            </a:cxnLst>
            <a:rect l="0" t="0" r="r" b="b"/>
            <a:pathLst>
              <a:path w="682" h="378">
                <a:moveTo>
                  <a:pt x="630" y="82"/>
                </a:moveTo>
                <a:lnTo>
                  <a:pt x="616" y="40"/>
                </a:lnTo>
                <a:lnTo>
                  <a:pt x="592" y="24"/>
                </a:lnTo>
                <a:lnTo>
                  <a:pt x="502" y="36"/>
                </a:lnTo>
                <a:lnTo>
                  <a:pt x="396" y="0"/>
                </a:lnTo>
                <a:lnTo>
                  <a:pt x="400" y="12"/>
                </a:lnTo>
                <a:lnTo>
                  <a:pt x="360" y="52"/>
                </a:lnTo>
                <a:lnTo>
                  <a:pt x="310" y="162"/>
                </a:lnTo>
                <a:lnTo>
                  <a:pt x="280" y="148"/>
                </a:lnTo>
                <a:lnTo>
                  <a:pt x="200" y="204"/>
                </a:lnTo>
                <a:lnTo>
                  <a:pt x="176" y="188"/>
                </a:lnTo>
                <a:lnTo>
                  <a:pt x="122" y="232"/>
                </a:lnTo>
                <a:lnTo>
                  <a:pt x="122" y="228"/>
                </a:lnTo>
                <a:lnTo>
                  <a:pt x="176" y="184"/>
                </a:lnTo>
                <a:lnTo>
                  <a:pt x="122" y="224"/>
                </a:lnTo>
                <a:lnTo>
                  <a:pt x="118" y="256"/>
                </a:lnTo>
                <a:lnTo>
                  <a:pt x="76" y="312"/>
                </a:lnTo>
                <a:lnTo>
                  <a:pt x="26" y="286"/>
                </a:lnTo>
                <a:lnTo>
                  <a:pt x="4" y="330"/>
                </a:lnTo>
                <a:lnTo>
                  <a:pt x="0" y="322"/>
                </a:lnTo>
                <a:lnTo>
                  <a:pt x="6" y="378"/>
                </a:lnTo>
                <a:lnTo>
                  <a:pt x="26" y="376"/>
                </a:lnTo>
                <a:lnTo>
                  <a:pt x="306" y="330"/>
                </a:lnTo>
                <a:lnTo>
                  <a:pt x="568" y="276"/>
                </a:lnTo>
                <a:lnTo>
                  <a:pt x="632" y="202"/>
                </a:lnTo>
                <a:lnTo>
                  <a:pt x="682" y="104"/>
                </a:lnTo>
                <a:lnTo>
                  <a:pt x="630" y="8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9" name="Freeform 8"/>
          <p:cNvSpPr>
            <a:spLocks/>
          </p:cNvSpPr>
          <p:nvPr/>
        </p:nvSpPr>
        <p:spPr bwMode="auto">
          <a:xfrm>
            <a:off x="6327334" y="4343434"/>
            <a:ext cx="755833" cy="655569"/>
          </a:xfrm>
          <a:custGeom>
            <a:avLst/>
            <a:gdLst/>
            <a:ahLst/>
            <a:cxnLst>
              <a:cxn ang="0">
                <a:pos x="556" y="278"/>
              </a:cxn>
              <a:cxn ang="0">
                <a:pos x="476" y="220"/>
              </a:cxn>
              <a:cxn ang="0">
                <a:pos x="476" y="140"/>
              </a:cxn>
              <a:cxn ang="0">
                <a:pos x="444" y="140"/>
              </a:cxn>
              <a:cxn ang="0">
                <a:pos x="346" y="14"/>
              </a:cxn>
              <a:cxn ang="0">
                <a:pos x="346" y="0"/>
              </a:cxn>
              <a:cxn ang="0">
                <a:pos x="0" y="8"/>
              </a:cxn>
              <a:cxn ang="0">
                <a:pos x="22" y="70"/>
              </a:cxn>
              <a:cxn ang="0">
                <a:pos x="68" y="70"/>
              </a:cxn>
              <a:cxn ang="0">
                <a:pos x="50" y="136"/>
              </a:cxn>
              <a:cxn ang="0">
                <a:pos x="104" y="160"/>
              </a:cxn>
              <a:cxn ang="0">
                <a:pos x="132" y="470"/>
              </a:cxn>
              <a:cxn ang="0">
                <a:pos x="522" y="462"/>
              </a:cxn>
              <a:cxn ang="0">
                <a:pos x="506" y="510"/>
              </a:cxn>
              <a:cxn ang="0">
                <a:pos x="586" y="504"/>
              </a:cxn>
              <a:cxn ang="0">
                <a:pos x="586" y="410"/>
              </a:cxn>
              <a:cxn ang="0">
                <a:pos x="588" y="408"/>
              </a:cxn>
              <a:cxn ang="0">
                <a:pos x="582" y="352"/>
              </a:cxn>
              <a:cxn ang="0">
                <a:pos x="556" y="278"/>
              </a:cxn>
            </a:cxnLst>
            <a:rect l="0" t="0" r="r" b="b"/>
            <a:pathLst>
              <a:path w="588" h="510">
                <a:moveTo>
                  <a:pt x="556" y="278"/>
                </a:moveTo>
                <a:lnTo>
                  <a:pt x="476" y="220"/>
                </a:lnTo>
                <a:lnTo>
                  <a:pt x="476" y="140"/>
                </a:lnTo>
                <a:lnTo>
                  <a:pt x="444" y="140"/>
                </a:lnTo>
                <a:lnTo>
                  <a:pt x="346" y="14"/>
                </a:lnTo>
                <a:lnTo>
                  <a:pt x="346" y="0"/>
                </a:lnTo>
                <a:lnTo>
                  <a:pt x="0" y="8"/>
                </a:lnTo>
                <a:lnTo>
                  <a:pt x="22" y="70"/>
                </a:lnTo>
                <a:lnTo>
                  <a:pt x="68" y="70"/>
                </a:lnTo>
                <a:lnTo>
                  <a:pt x="50" y="136"/>
                </a:lnTo>
                <a:lnTo>
                  <a:pt x="104" y="160"/>
                </a:lnTo>
                <a:lnTo>
                  <a:pt x="132" y="470"/>
                </a:lnTo>
                <a:lnTo>
                  <a:pt x="522" y="462"/>
                </a:lnTo>
                <a:lnTo>
                  <a:pt x="506" y="510"/>
                </a:lnTo>
                <a:lnTo>
                  <a:pt x="586" y="504"/>
                </a:lnTo>
                <a:lnTo>
                  <a:pt x="586" y="410"/>
                </a:lnTo>
                <a:lnTo>
                  <a:pt x="588" y="408"/>
                </a:lnTo>
                <a:lnTo>
                  <a:pt x="582" y="352"/>
                </a:lnTo>
                <a:lnTo>
                  <a:pt x="556" y="278"/>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0" name="Freeform 9"/>
          <p:cNvSpPr>
            <a:spLocks/>
          </p:cNvSpPr>
          <p:nvPr/>
        </p:nvSpPr>
        <p:spPr bwMode="auto">
          <a:xfrm>
            <a:off x="6516066" y="3252497"/>
            <a:ext cx="646996" cy="751772"/>
          </a:xfrm>
          <a:custGeom>
            <a:avLst/>
            <a:gdLst/>
            <a:ahLst/>
            <a:cxnLst>
              <a:cxn ang="0">
                <a:pos x="404" y="538"/>
              </a:cxn>
              <a:cxn ang="0">
                <a:pos x="490" y="542"/>
              </a:cxn>
              <a:cxn ang="0">
                <a:pos x="464" y="400"/>
              </a:cxn>
              <a:cxn ang="0">
                <a:pos x="494" y="172"/>
              </a:cxn>
              <a:cxn ang="0">
                <a:pos x="446" y="160"/>
              </a:cxn>
              <a:cxn ang="0">
                <a:pos x="414" y="160"/>
              </a:cxn>
              <a:cxn ang="0">
                <a:pos x="404" y="122"/>
              </a:cxn>
              <a:cxn ang="0">
                <a:pos x="196" y="96"/>
              </a:cxn>
              <a:cxn ang="0">
                <a:pos x="174" y="38"/>
              </a:cxn>
              <a:cxn ang="0">
                <a:pos x="146" y="38"/>
              </a:cxn>
              <a:cxn ang="0">
                <a:pos x="146" y="0"/>
              </a:cxn>
              <a:cxn ang="0">
                <a:pos x="78" y="24"/>
              </a:cxn>
              <a:cxn ang="0">
                <a:pos x="36" y="116"/>
              </a:cxn>
              <a:cxn ang="0">
                <a:pos x="0" y="158"/>
              </a:cxn>
              <a:cxn ang="0">
                <a:pos x="28" y="292"/>
              </a:cxn>
              <a:cxn ang="0">
                <a:pos x="166" y="374"/>
              </a:cxn>
              <a:cxn ang="0">
                <a:pos x="194" y="508"/>
              </a:cxn>
              <a:cxn ang="0">
                <a:pos x="264" y="574"/>
              </a:cxn>
              <a:cxn ang="0">
                <a:pos x="352" y="568"/>
              </a:cxn>
              <a:cxn ang="0">
                <a:pos x="404" y="538"/>
              </a:cxn>
            </a:cxnLst>
            <a:rect l="0" t="0" r="r" b="b"/>
            <a:pathLst>
              <a:path w="494" h="574">
                <a:moveTo>
                  <a:pt x="404" y="538"/>
                </a:moveTo>
                <a:lnTo>
                  <a:pt x="490" y="542"/>
                </a:lnTo>
                <a:lnTo>
                  <a:pt x="464" y="400"/>
                </a:lnTo>
                <a:lnTo>
                  <a:pt x="494" y="172"/>
                </a:lnTo>
                <a:lnTo>
                  <a:pt x="446" y="160"/>
                </a:lnTo>
                <a:lnTo>
                  <a:pt x="414" y="160"/>
                </a:lnTo>
                <a:lnTo>
                  <a:pt x="404" y="122"/>
                </a:lnTo>
                <a:lnTo>
                  <a:pt x="196" y="96"/>
                </a:lnTo>
                <a:lnTo>
                  <a:pt x="174" y="38"/>
                </a:lnTo>
                <a:lnTo>
                  <a:pt x="146" y="38"/>
                </a:lnTo>
                <a:lnTo>
                  <a:pt x="146" y="0"/>
                </a:lnTo>
                <a:lnTo>
                  <a:pt x="78" y="24"/>
                </a:lnTo>
                <a:lnTo>
                  <a:pt x="36" y="116"/>
                </a:lnTo>
                <a:lnTo>
                  <a:pt x="0" y="158"/>
                </a:lnTo>
                <a:lnTo>
                  <a:pt x="28" y="292"/>
                </a:lnTo>
                <a:lnTo>
                  <a:pt x="166" y="374"/>
                </a:lnTo>
                <a:lnTo>
                  <a:pt x="194" y="508"/>
                </a:lnTo>
                <a:lnTo>
                  <a:pt x="264" y="574"/>
                </a:lnTo>
                <a:lnTo>
                  <a:pt x="352" y="568"/>
                </a:lnTo>
                <a:lnTo>
                  <a:pt x="404" y="538"/>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dirty="0">
              <a:solidFill>
                <a:schemeClr val="bg1"/>
              </a:solidFill>
              <a:ea typeface="ＭＳ Ｐゴシック" pitchFamily="-97" charset="-128"/>
            </a:endParaRPr>
          </a:p>
        </p:txBody>
      </p:sp>
      <p:sp>
        <p:nvSpPr>
          <p:cNvPr id="11" name="Freeform 10"/>
          <p:cNvSpPr>
            <a:spLocks/>
          </p:cNvSpPr>
          <p:nvPr/>
        </p:nvSpPr>
        <p:spPr bwMode="auto">
          <a:xfrm>
            <a:off x="6770149" y="3957119"/>
            <a:ext cx="492450" cy="861788"/>
          </a:xfrm>
          <a:custGeom>
            <a:avLst/>
            <a:gdLst/>
            <a:ahLst/>
            <a:cxnLst>
              <a:cxn ang="0">
                <a:pos x="336" y="64"/>
              </a:cxn>
              <a:cxn ang="0">
                <a:pos x="300" y="26"/>
              </a:cxn>
              <a:cxn ang="0">
                <a:pos x="296" y="4"/>
              </a:cxn>
              <a:cxn ang="0">
                <a:pos x="210" y="0"/>
              </a:cxn>
              <a:cxn ang="0">
                <a:pos x="158" y="30"/>
              </a:cxn>
              <a:cxn ang="0">
                <a:pos x="70" y="36"/>
              </a:cxn>
              <a:cxn ang="0">
                <a:pos x="78" y="96"/>
              </a:cxn>
              <a:cxn ang="0">
                <a:pos x="22" y="162"/>
              </a:cxn>
              <a:cxn ang="0">
                <a:pos x="42" y="202"/>
              </a:cxn>
              <a:cxn ang="0">
                <a:pos x="0" y="272"/>
              </a:cxn>
              <a:cxn ang="0">
                <a:pos x="0" y="320"/>
              </a:cxn>
              <a:cxn ang="0">
                <a:pos x="96" y="442"/>
              </a:cxn>
              <a:cxn ang="0">
                <a:pos x="130" y="442"/>
              </a:cxn>
              <a:cxn ang="0">
                <a:pos x="130" y="526"/>
              </a:cxn>
              <a:cxn ang="0">
                <a:pos x="208" y="580"/>
              </a:cxn>
              <a:cxn ang="0">
                <a:pos x="236" y="658"/>
              </a:cxn>
              <a:cxn ang="0">
                <a:pos x="258" y="616"/>
              </a:cxn>
              <a:cxn ang="0">
                <a:pos x="308" y="644"/>
              </a:cxn>
              <a:cxn ang="0">
                <a:pos x="348" y="592"/>
              </a:cxn>
              <a:cxn ang="0">
                <a:pos x="356" y="510"/>
              </a:cxn>
              <a:cxn ang="0">
                <a:pos x="376" y="428"/>
              </a:cxn>
              <a:cxn ang="0">
                <a:pos x="336" y="64"/>
              </a:cxn>
            </a:cxnLst>
            <a:rect l="0" t="0" r="r" b="b"/>
            <a:pathLst>
              <a:path w="376" h="658">
                <a:moveTo>
                  <a:pt x="336" y="64"/>
                </a:moveTo>
                <a:lnTo>
                  <a:pt x="300" y="26"/>
                </a:lnTo>
                <a:lnTo>
                  <a:pt x="296" y="4"/>
                </a:lnTo>
                <a:lnTo>
                  <a:pt x="210" y="0"/>
                </a:lnTo>
                <a:lnTo>
                  <a:pt x="158" y="30"/>
                </a:lnTo>
                <a:lnTo>
                  <a:pt x="70" y="36"/>
                </a:lnTo>
                <a:lnTo>
                  <a:pt x="78" y="96"/>
                </a:lnTo>
                <a:lnTo>
                  <a:pt x="22" y="162"/>
                </a:lnTo>
                <a:lnTo>
                  <a:pt x="42" y="202"/>
                </a:lnTo>
                <a:lnTo>
                  <a:pt x="0" y="272"/>
                </a:lnTo>
                <a:lnTo>
                  <a:pt x="0" y="320"/>
                </a:lnTo>
                <a:lnTo>
                  <a:pt x="96" y="442"/>
                </a:lnTo>
                <a:lnTo>
                  <a:pt x="130" y="442"/>
                </a:lnTo>
                <a:lnTo>
                  <a:pt x="130" y="526"/>
                </a:lnTo>
                <a:lnTo>
                  <a:pt x="208" y="580"/>
                </a:lnTo>
                <a:lnTo>
                  <a:pt x="236" y="658"/>
                </a:lnTo>
                <a:lnTo>
                  <a:pt x="258" y="616"/>
                </a:lnTo>
                <a:lnTo>
                  <a:pt x="308" y="644"/>
                </a:lnTo>
                <a:lnTo>
                  <a:pt x="348" y="592"/>
                </a:lnTo>
                <a:lnTo>
                  <a:pt x="356" y="510"/>
                </a:lnTo>
                <a:lnTo>
                  <a:pt x="376" y="428"/>
                </a:lnTo>
                <a:lnTo>
                  <a:pt x="336" y="6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2" name="Freeform 11"/>
          <p:cNvSpPr>
            <a:spLocks/>
          </p:cNvSpPr>
          <p:nvPr/>
        </p:nvSpPr>
        <p:spPr bwMode="auto">
          <a:xfrm>
            <a:off x="8572359" y="3137300"/>
            <a:ext cx="128559" cy="491097"/>
          </a:xfrm>
          <a:custGeom>
            <a:avLst/>
            <a:gdLst/>
            <a:ahLst/>
            <a:cxnLst>
              <a:cxn ang="0">
                <a:pos x="0" y="0"/>
              </a:cxn>
              <a:cxn ang="0">
                <a:pos x="86" y="312"/>
              </a:cxn>
              <a:cxn ang="0">
                <a:pos x="100" y="382"/>
              </a:cxn>
              <a:cxn ang="0">
                <a:pos x="94" y="324"/>
              </a:cxn>
              <a:cxn ang="0">
                <a:pos x="30" y="98"/>
              </a:cxn>
              <a:cxn ang="0">
                <a:pos x="0" y="0"/>
              </a:cxn>
            </a:cxnLst>
            <a:rect l="0" t="0" r="r" b="b"/>
            <a:pathLst>
              <a:path w="100" h="382">
                <a:moveTo>
                  <a:pt x="0" y="0"/>
                </a:moveTo>
                <a:lnTo>
                  <a:pt x="86" y="312"/>
                </a:lnTo>
                <a:lnTo>
                  <a:pt x="100" y="382"/>
                </a:lnTo>
                <a:lnTo>
                  <a:pt x="94" y="324"/>
                </a:lnTo>
                <a:lnTo>
                  <a:pt x="30" y="98"/>
                </a:lnTo>
                <a:lnTo>
                  <a:pt x="0"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3" name="Freeform 12"/>
          <p:cNvSpPr>
            <a:spLocks/>
          </p:cNvSpPr>
          <p:nvPr/>
        </p:nvSpPr>
        <p:spPr bwMode="auto">
          <a:xfrm>
            <a:off x="8004126" y="3093590"/>
            <a:ext cx="771357" cy="701935"/>
          </a:xfrm>
          <a:custGeom>
            <a:avLst/>
            <a:gdLst/>
            <a:ahLst/>
            <a:cxnLst>
              <a:cxn ang="0">
                <a:pos x="546" y="442"/>
              </a:cxn>
              <a:cxn ang="0">
                <a:pos x="542" y="416"/>
              </a:cxn>
              <a:cxn ang="0">
                <a:pos x="528" y="346"/>
              </a:cxn>
              <a:cxn ang="0">
                <a:pos x="442" y="34"/>
              </a:cxn>
              <a:cxn ang="0">
                <a:pos x="434" y="0"/>
              </a:cxn>
              <a:cxn ang="0">
                <a:pos x="434" y="0"/>
              </a:cxn>
              <a:cxn ang="0">
                <a:pos x="434" y="0"/>
              </a:cxn>
              <a:cxn ang="0">
                <a:pos x="308" y="48"/>
              </a:cxn>
              <a:cxn ang="0">
                <a:pos x="238" y="208"/>
              </a:cxn>
              <a:cxn ang="0">
                <a:pos x="246" y="234"/>
              </a:cxn>
              <a:cxn ang="0">
                <a:pos x="216" y="290"/>
              </a:cxn>
              <a:cxn ang="0">
                <a:pos x="84" y="318"/>
              </a:cxn>
              <a:cxn ang="0">
                <a:pos x="46" y="398"/>
              </a:cxn>
              <a:cxn ang="0">
                <a:pos x="58" y="426"/>
              </a:cxn>
              <a:cxn ang="0">
                <a:pos x="0" y="494"/>
              </a:cxn>
              <a:cxn ang="0">
                <a:pos x="16" y="546"/>
              </a:cxn>
              <a:cxn ang="0">
                <a:pos x="380" y="426"/>
              </a:cxn>
              <a:cxn ang="0">
                <a:pos x="456" y="492"/>
              </a:cxn>
              <a:cxn ang="0">
                <a:pos x="478" y="498"/>
              </a:cxn>
              <a:cxn ang="0">
                <a:pos x="588" y="522"/>
              </a:cxn>
              <a:cxn ang="0">
                <a:pos x="600" y="496"/>
              </a:cxn>
              <a:cxn ang="0">
                <a:pos x="594" y="490"/>
              </a:cxn>
              <a:cxn ang="0">
                <a:pos x="546" y="442"/>
              </a:cxn>
            </a:cxnLst>
            <a:rect l="0" t="0" r="r" b="b"/>
            <a:pathLst>
              <a:path w="600" h="546">
                <a:moveTo>
                  <a:pt x="546" y="442"/>
                </a:moveTo>
                <a:lnTo>
                  <a:pt x="542" y="416"/>
                </a:lnTo>
                <a:lnTo>
                  <a:pt x="528" y="346"/>
                </a:lnTo>
                <a:lnTo>
                  <a:pt x="442" y="34"/>
                </a:lnTo>
                <a:lnTo>
                  <a:pt x="434" y="0"/>
                </a:lnTo>
                <a:lnTo>
                  <a:pt x="434" y="0"/>
                </a:lnTo>
                <a:lnTo>
                  <a:pt x="434" y="0"/>
                </a:lnTo>
                <a:lnTo>
                  <a:pt x="308" y="48"/>
                </a:lnTo>
                <a:lnTo>
                  <a:pt x="238" y="208"/>
                </a:lnTo>
                <a:lnTo>
                  <a:pt x="246" y="234"/>
                </a:lnTo>
                <a:lnTo>
                  <a:pt x="216" y="290"/>
                </a:lnTo>
                <a:lnTo>
                  <a:pt x="84" y="318"/>
                </a:lnTo>
                <a:lnTo>
                  <a:pt x="46" y="398"/>
                </a:lnTo>
                <a:lnTo>
                  <a:pt x="58" y="426"/>
                </a:lnTo>
                <a:lnTo>
                  <a:pt x="0" y="494"/>
                </a:lnTo>
                <a:lnTo>
                  <a:pt x="16" y="546"/>
                </a:lnTo>
                <a:lnTo>
                  <a:pt x="380" y="426"/>
                </a:lnTo>
                <a:lnTo>
                  <a:pt x="456" y="492"/>
                </a:lnTo>
                <a:lnTo>
                  <a:pt x="478" y="498"/>
                </a:lnTo>
                <a:lnTo>
                  <a:pt x="588" y="522"/>
                </a:lnTo>
                <a:lnTo>
                  <a:pt x="600" y="496"/>
                </a:lnTo>
                <a:lnTo>
                  <a:pt x="594" y="490"/>
                </a:lnTo>
                <a:lnTo>
                  <a:pt x="546" y="44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4" name="Freeform 13"/>
          <p:cNvSpPr>
            <a:spLocks/>
          </p:cNvSpPr>
          <p:nvPr/>
        </p:nvSpPr>
        <p:spPr bwMode="auto">
          <a:xfrm>
            <a:off x="8896328" y="3271001"/>
            <a:ext cx="51424" cy="35996"/>
          </a:xfrm>
          <a:custGeom>
            <a:avLst/>
            <a:gdLst/>
            <a:ahLst/>
            <a:cxnLst>
              <a:cxn ang="0">
                <a:pos x="40" y="28"/>
              </a:cxn>
              <a:cxn ang="0">
                <a:pos x="40" y="24"/>
              </a:cxn>
              <a:cxn ang="0">
                <a:pos x="0" y="0"/>
              </a:cxn>
              <a:cxn ang="0">
                <a:pos x="40" y="28"/>
              </a:cxn>
            </a:cxnLst>
            <a:rect l="0" t="0" r="r" b="b"/>
            <a:pathLst>
              <a:path w="40" h="28">
                <a:moveTo>
                  <a:pt x="40" y="28"/>
                </a:moveTo>
                <a:lnTo>
                  <a:pt x="40" y="24"/>
                </a:lnTo>
                <a:lnTo>
                  <a:pt x="0" y="0"/>
                </a:lnTo>
                <a:lnTo>
                  <a:pt x="40" y="28"/>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5" name="Freeform 14"/>
          <p:cNvSpPr>
            <a:spLocks/>
          </p:cNvSpPr>
          <p:nvPr/>
        </p:nvSpPr>
        <p:spPr bwMode="auto">
          <a:xfrm>
            <a:off x="8734343" y="2530500"/>
            <a:ext cx="480812" cy="771357"/>
          </a:xfrm>
          <a:custGeom>
            <a:avLst/>
            <a:gdLst/>
            <a:ahLst/>
            <a:cxnLst>
              <a:cxn ang="0">
                <a:pos x="284" y="228"/>
              </a:cxn>
              <a:cxn ang="0">
                <a:pos x="244" y="202"/>
              </a:cxn>
              <a:cxn ang="0">
                <a:pos x="136" y="0"/>
              </a:cxn>
              <a:cxn ang="0">
                <a:pos x="84" y="68"/>
              </a:cxn>
              <a:cxn ang="0">
                <a:pos x="46" y="54"/>
              </a:cxn>
              <a:cxn ang="0">
                <a:pos x="46" y="228"/>
              </a:cxn>
              <a:cxn ang="0">
                <a:pos x="0" y="356"/>
              </a:cxn>
              <a:cxn ang="0">
                <a:pos x="126" y="576"/>
              </a:cxn>
              <a:cxn ang="0">
                <a:pos x="166" y="600"/>
              </a:cxn>
              <a:cxn ang="0">
                <a:pos x="166" y="540"/>
              </a:cxn>
              <a:cxn ang="0">
                <a:pos x="244" y="404"/>
              </a:cxn>
              <a:cxn ang="0">
                <a:pos x="294" y="378"/>
              </a:cxn>
              <a:cxn ang="0">
                <a:pos x="294" y="336"/>
              </a:cxn>
              <a:cxn ang="0">
                <a:pos x="374" y="202"/>
              </a:cxn>
              <a:cxn ang="0">
                <a:pos x="284" y="228"/>
              </a:cxn>
            </a:cxnLst>
            <a:rect l="0" t="0" r="r" b="b"/>
            <a:pathLst>
              <a:path w="374" h="600">
                <a:moveTo>
                  <a:pt x="284" y="228"/>
                </a:moveTo>
                <a:lnTo>
                  <a:pt x="244" y="202"/>
                </a:lnTo>
                <a:lnTo>
                  <a:pt x="136" y="0"/>
                </a:lnTo>
                <a:lnTo>
                  <a:pt x="84" y="68"/>
                </a:lnTo>
                <a:lnTo>
                  <a:pt x="46" y="54"/>
                </a:lnTo>
                <a:lnTo>
                  <a:pt x="46" y="228"/>
                </a:lnTo>
                <a:lnTo>
                  <a:pt x="0" y="356"/>
                </a:lnTo>
                <a:lnTo>
                  <a:pt x="126" y="576"/>
                </a:lnTo>
                <a:lnTo>
                  <a:pt x="166" y="600"/>
                </a:lnTo>
                <a:lnTo>
                  <a:pt x="166" y="540"/>
                </a:lnTo>
                <a:lnTo>
                  <a:pt x="244" y="404"/>
                </a:lnTo>
                <a:lnTo>
                  <a:pt x="294" y="378"/>
                </a:lnTo>
                <a:lnTo>
                  <a:pt x="294" y="336"/>
                </a:lnTo>
                <a:lnTo>
                  <a:pt x="374" y="202"/>
                </a:lnTo>
                <a:lnTo>
                  <a:pt x="284" y="228"/>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6" name="Freeform 15"/>
          <p:cNvSpPr>
            <a:spLocks/>
          </p:cNvSpPr>
          <p:nvPr/>
        </p:nvSpPr>
        <p:spPr bwMode="auto">
          <a:xfrm>
            <a:off x="8564645" y="3039595"/>
            <a:ext cx="151701" cy="434531"/>
          </a:xfrm>
          <a:custGeom>
            <a:avLst/>
            <a:gdLst/>
            <a:ahLst/>
            <a:cxnLst>
              <a:cxn ang="0">
                <a:pos x="110" y="84"/>
              </a:cxn>
              <a:cxn ang="0">
                <a:pos x="110" y="84"/>
              </a:cxn>
              <a:cxn ang="0">
                <a:pos x="112" y="64"/>
              </a:cxn>
              <a:cxn ang="0">
                <a:pos x="112" y="42"/>
              </a:cxn>
              <a:cxn ang="0">
                <a:pos x="110" y="20"/>
              </a:cxn>
              <a:cxn ang="0">
                <a:pos x="106" y="0"/>
              </a:cxn>
              <a:cxn ang="0">
                <a:pos x="0" y="40"/>
              </a:cxn>
              <a:cxn ang="0">
                <a:pos x="0" y="42"/>
              </a:cxn>
              <a:cxn ang="0">
                <a:pos x="2" y="42"/>
              </a:cxn>
              <a:cxn ang="0">
                <a:pos x="40" y="174"/>
              </a:cxn>
              <a:cxn ang="0">
                <a:pos x="80" y="318"/>
              </a:cxn>
              <a:cxn ang="0">
                <a:pos x="86" y="338"/>
              </a:cxn>
              <a:cxn ang="0">
                <a:pos x="86" y="338"/>
              </a:cxn>
              <a:cxn ang="0">
                <a:pos x="118" y="330"/>
              </a:cxn>
              <a:cxn ang="0">
                <a:pos x="118" y="330"/>
              </a:cxn>
              <a:cxn ang="0">
                <a:pos x="110" y="302"/>
              </a:cxn>
              <a:cxn ang="0">
                <a:pos x="106" y="270"/>
              </a:cxn>
              <a:cxn ang="0">
                <a:pos x="104" y="234"/>
              </a:cxn>
              <a:cxn ang="0">
                <a:pos x="104" y="198"/>
              </a:cxn>
              <a:cxn ang="0">
                <a:pos x="106" y="132"/>
              </a:cxn>
              <a:cxn ang="0">
                <a:pos x="108" y="104"/>
              </a:cxn>
              <a:cxn ang="0">
                <a:pos x="110" y="84"/>
              </a:cxn>
              <a:cxn ang="0">
                <a:pos x="110" y="84"/>
              </a:cxn>
            </a:cxnLst>
            <a:rect l="0" t="0" r="r" b="b"/>
            <a:pathLst>
              <a:path w="118" h="338">
                <a:moveTo>
                  <a:pt x="110" y="84"/>
                </a:moveTo>
                <a:lnTo>
                  <a:pt x="110" y="84"/>
                </a:lnTo>
                <a:lnTo>
                  <a:pt x="112" y="64"/>
                </a:lnTo>
                <a:lnTo>
                  <a:pt x="112" y="42"/>
                </a:lnTo>
                <a:lnTo>
                  <a:pt x="110" y="20"/>
                </a:lnTo>
                <a:lnTo>
                  <a:pt x="106" y="0"/>
                </a:lnTo>
                <a:lnTo>
                  <a:pt x="0" y="40"/>
                </a:lnTo>
                <a:lnTo>
                  <a:pt x="0" y="42"/>
                </a:lnTo>
                <a:lnTo>
                  <a:pt x="2" y="42"/>
                </a:lnTo>
                <a:lnTo>
                  <a:pt x="40" y="174"/>
                </a:lnTo>
                <a:lnTo>
                  <a:pt x="80" y="318"/>
                </a:lnTo>
                <a:lnTo>
                  <a:pt x="86" y="338"/>
                </a:lnTo>
                <a:lnTo>
                  <a:pt x="86" y="338"/>
                </a:lnTo>
                <a:lnTo>
                  <a:pt x="118" y="330"/>
                </a:lnTo>
                <a:lnTo>
                  <a:pt x="118" y="330"/>
                </a:lnTo>
                <a:lnTo>
                  <a:pt x="110" y="302"/>
                </a:lnTo>
                <a:lnTo>
                  <a:pt x="106" y="270"/>
                </a:lnTo>
                <a:lnTo>
                  <a:pt x="104" y="234"/>
                </a:lnTo>
                <a:lnTo>
                  <a:pt x="104" y="198"/>
                </a:lnTo>
                <a:lnTo>
                  <a:pt x="106" y="132"/>
                </a:lnTo>
                <a:lnTo>
                  <a:pt x="108" y="104"/>
                </a:lnTo>
                <a:lnTo>
                  <a:pt x="110" y="84"/>
                </a:lnTo>
                <a:lnTo>
                  <a:pt x="110" y="8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7" name="Freeform 16"/>
          <p:cNvSpPr>
            <a:spLocks/>
          </p:cNvSpPr>
          <p:nvPr/>
        </p:nvSpPr>
        <p:spPr bwMode="auto">
          <a:xfrm>
            <a:off x="8698346" y="2985601"/>
            <a:ext cx="251976" cy="478241"/>
          </a:xfrm>
          <a:custGeom>
            <a:avLst/>
            <a:gdLst/>
            <a:ahLst/>
            <a:cxnLst>
              <a:cxn ang="0">
                <a:pos x="156" y="224"/>
              </a:cxn>
              <a:cxn ang="0">
                <a:pos x="30" y="6"/>
              </a:cxn>
              <a:cxn ang="0">
                <a:pos x="30" y="4"/>
              </a:cxn>
              <a:cxn ang="0">
                <a:pos x="156" y="222"/>
              </a:cxn>
              <a:cxn ang="0">
                <a:pos x="30" y="0"/>
              </a:cxn>
              <a:cxn ang="0">
                <a:pos x="16" y="36"/>
              </a:cxn>
              <a:cxn ang="0">
                <a:pos x="2" y="42"/>
              </a:cxn>
              <a:cxn ang="0">
                <a:pos x="2" y="42"/>
              </a:cxn>
              <a:cxn ang="0">
                <a:pos x="6" y="62"/>
              </a:cxn>
              <a:cxn ang="0">
                <a:pos x="8" y="84"/>
              </a:cxn>
              <a:cxn ang="0">
                <a:pos x="8" y="106"/>
              </a:cxn>
              <a:cxn ang="0">
                <a:pos x="6" y="126"/>
              </a:cxn>
              <a:cxn ang="0">
                <a:pos x="6" y="126"/>
              </a:cxn>
              <a:cxn ang="0">
                <a:pos x="4" y="146"/>
              </a:cxn>
              <a:cxn ang="0">
                <a:pos x="2" y="174"/>
              </a:cxn>
              <a:cxn ang="0">
                <a:pos x="0" y="240"/>
              </a:cxn>
              <a:cxn ang="0">
                <a:pos x="0" y="276"/>
              </a:cxn>
              <a:cxn ang="0">
                <a:pos x="2" y="312"/>
              </a:cxn>
              <a:cxn ang="0">
                <a:pos x="6" y="344"/>
              </a:cxn>
              <a:cxn ang="0">
                <a:pos x="14" y="372"/>
              </a:cxn>
              <a:cxn ang="0">
                <a:pos x="14" y="372"/>
              </a:cxn>
              <a:cxn ang="0">
                <a:pos x="44" y="362"/>
              </a:cxn>
              <a:cxn ang="0">
                <a:pos x="74" y="350"/>
              </a:cxn>
              <a:cxn ang="0">
                <a:pos x="100" y="334"/>
              </a:cxn>
              <a:cxn ang="0">
                <a:pos x="114" y="326"/>
              </a:cxn>
              <a:cxn ang="0">
                <a:pos x="124" y="316"/>
              </a:cxn>
              <a:cxn ang="0">
                <a:pos x="124" y="316"/>
              </a:cxn>
              <a:cxn ang="0">
                <a:pos x="134" y="308"/>
              </a:cxn>
              <a:cxn ang="0">
                <a:pos x="144" y="300"/>
              </a:cxn>
              <a:cxn ang="0">
                <a:pos x="154" y="296"/>
              </a:cxn>
              <a:cxn ang="0">
                <a:pos x="164" y="292"/>
              </a:cxn>
              <a:cxn ang="0">
                <a:pos x="182" y="288"/>
              </a:cxn>
              <a:cxn ang="0">
                <a:pos x="196" y="288"/>
              </a:cxn>
              <a:cxn ang="0">
                <a:pos x="196" y="250"/>
              </a:cxn>
              <a:cxn ang="0">
                <a:pos x="156" y="224"/>
              </a:cxn>
            </a:cxnLst>
            <a:rect l="0" t="0" r="r" b="b"/>
            <a:pathLst>
              <a:path w="196" h="372">
                <a:moveTo>
                  <a:pt x="156" y="224"/>
                </a:moveTo>
                <a:lnTo>
                  <a:pt x="30" y="6"/>
                </a:lnTo>
                <a:lnTo>
                  <a:pt x="30" y="4"/>
                </a:lnTo>
                <a:lnTo>
                  <a:pt x="156" y="222"/>
                </a:lnTo>
                <a:lnTo>
                  <a:pt x="30" y="0"/>
                </a:lnTo>
                <a:lnTo>
                  <a:pt x="16" y="36"/>
                </a:lnTo>
                <a:lnTo>
                  <a:pt x="2" y="42"/>
                </a:lnTo>
                <a:lnTo>
                  <a:pt x="2" y="42"/>
                </a:lnTo>
                <a:lnTo>
                  <a:pt x="6" y="62"/>
                </a:lnTo>
                <a:lnTo>
                  <a:pt x="8" y="84"/>
                </a:lnTo>
                <a:lnTo>
                  <a:pt x="8" y="106"/>
                </a:lnTo>
                <a:lnTo>
                  <a:pt x="6" y="126"/>
                </a:lnTo>
                <a:lnTo>
                  <a:pt x="6" y="126"/>
                </a:lnTo>
                <a:lnTo>
                  <a:pt x="4" y="146"/>
                </a:lnTo>
                <a:lnTo>
                  <a:pt x="2" y="174"/>
                </a:lnTo>
                <a:lnTo>
                  <a:pt x="0" y="240"/>
                </a:lnTo>
                <a:lnTo>
                  <a:pt x="0" y="276"/>
                </a:lnTo>
                <a:lnTo>
                  <a:pt x="2" y="312"/>
                </a:lnTo>
                <a:lnTo>
                  <a:pt x="6" y="344"/>
                </a:lnTo>
                <a:lnTo>
                  <a:pt x="14" y="372"/>
                </a:lnTo>
                <a:lnTo>
                  <a:pt x="14" y="372"/>
                </a:lnTo>
                <a:lnTo>
                  <a:pt x="44" y="362"/>
                </a:lnTo>
                <a:lnTo>
                  <a:pt x="74" y="350"/>
                </a:lnTo>
                <a:lnTo>
                  <a:pt x="100" y="334"/>
                </a:lnTo>
                <a:lnTo>
                  <a:pt x="114" y="326"/>
                </a:lnTo>
                <a:lnTo>
                  <a:pt x="124" y="316"/>
                </a:lnTo>
                <a:lnTo>
                  <a:pt x="124" y="316"/>
                </a:lnTo>
                <a:lnTo>
                  <a:pt x="134" y="308"/>
                </a:lnTo>
                <a:lnTo>
                  <a:pt x="144" y="300"/>
                </a:lnTo>
                <a:lnTo>
                  <a:pt x="154" y="296"/>
                </a:lnTo>
                <a:lnTo>
                  <a:pt x="164" y="292"/>
                </a:lnTo>
                <a:lnTo>
                  <a:pt x="182" y="288"/>
                </a:lnTo>
                <a:lnTo>
                  <a:pt x="196" y="288"/>
                </a:lnTo>
                <a:lnTo>
                  <a:pt x="196" y="250"/>
                </a:lnTo>
                <a:lnTo>
                  <a:pt x="156" y="22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8" name="Freeform 17"/>
          <p:cNvSpPr>
            <a:spLocks/>
          </p:cNvSpPr>
          <p:nvPr/>
        </p:nvSpPr>
        <p:spPr bwMode="auto">
          <a:xfrm>
            <a:off x="8693204" y="3494695"/>
            <a:ext cx="213409" cy="233978"/>
          </a:xfrm>
          <a:custGeom>
            <a:avLst/>
            <a:gdLst/>
            <a:ahLst/>
            <a:cxnLst>
              <a:cxn ang="0">
                <a:pos x="2" y="46"/>
              </a:cxn>
              <a:cxn ang="0">
                <a:pos x="12" y="128"/>
              </a:cxn>
              <a:cxn ang="0">
                <a:pos x="64" y="182"/>
              </a:cxn>
              <a:cxn ang="0">
                <a:pos x="60" y="178"/>
              </a:cxn>
              <a:cxn ang="0">
                <a:pos x="64" y="182"/>
              </a:cxn>
              <a:cxn ang="0">
                <a:pos x="66" y="178"/>
              </a:cxn>
              <a:cxn ang="0">
                <a:pos x="150" y="138"/>
              </a:cxn>
              <a:cxn ang="0">
                <a:pos x="164" y="138"/>
              </a:cxn>
              <a:cxn ang="0">
                <a:pos x="166" y="138"/>
              </a:cxn>
              <a:cxn ang="0">
                <a:pos x="138" y="0"/>
              </a:cxn>
              <a:cxn ang="0">
                <a:pos x="0" y="44"/>
              </a:cxn>
              <a:cxn ang="0">
                <a:pos x="2" y="46"/>
              </a:cxn>
            </a:cxnLst>
            <a:rect l="0" t="0" r="r" b="b"/>
            <a:pathLst>
              <a:path w="166" h="182">
                <a:moveTo>
                  <a:pt x="2" y="46"/>
                </a:moveTo>
                <a:lnTo>
                  <a:pt x="12" y="128"/>
                </a:lnTo>
                <a:lnTo>
                  <a:pt x="64" y="182"/>
                </a:lnTo>
                <a:lnTo>
                  <a:pt x="60" y="178"/>
                </a:lnTo>
                <a:lnTo>
                  <a:pt x="64" y="182"/>
                </a:lnTo>
                <a:lnTo>
                  <a:pt x="66" y="178"/>
                </a:lnTo>
                <a:lnTo>
                  <a:pt x="150" y="138"/>
                </a:lnTo>
                <a:lnTo>
                  <a:pt x="164" y="138"/>
                </a:lnTo>
                <a:lnTo>
                  <a:pt x="166" y="138"/>
                </a:lnTo>
                <a:lnTo>
                  <a:pt x="138" y="0"/>
                </a:lnTo>
                <a:lnTo>
                  <a:pt x="0" y="44"/>
                </a:lnTo>
                <a:lnTo>
                  <a:pt x="2" y="46"/>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9" name="Freeform 18"/>
          <p:cNvSpPr>
            <a:spLocks/>
          </p:cNvSpPr>
          <p:nvPr/>
        </p:nvSpPr>
        <p:spPr bwMode="auto">
          <a:xfrm>
            <a:off x="8672635" y="3358422"/>
            <a:ext cx="429388" cy="195410"/>
          </a:xfrm>
          <a:custGeom>
            <a:avLst/>
            <a:gdLst/>
            <a:ahLst/>
            <a:cxnLst>
              <a:cxn ang="0">
                <a:pos x="292" y="16"/>
              </a:cxn>
              <a:cxn ang="0">
                <a:pos x="264" y="68"/>
              </a:cxn>
              <a:cxn ang="0">
                <a:pos x="214" y="2"/>
              </a:cxn>
              <a:cxn ang="0">
                <a:pos x="214" y="0"/>
              </a:cxn>
              <a:cxn ang="0">
                <a:pos x="214" y="0"/>
              </a:cxn>
              <a:cxn ang="0">
                <a:pos x="202" y="0"/>
              </a:cxn>
              <a:cxn ang="0">
                <a:pos x="184" y="2"/>
              </a:cxn>
              <a:cxn ang="0">
                <a:pos x="174" y="6"/>
              </a:cxn>
              <a:cxn ang="0">
                <a:pos x="162" y="12"/>
              </a:cxn>
              <a:cxn ang="0">
                <a:pos x="152" y="18"/>
              </a:cxn>
              <a:cxn ang="0">
                <a:pos x="142" y="26"/>
              </a:cxn>
              <a:cxn ang="0">
                <a:pos x="142" y="26"/>
              </a:cxn>
              <a:cxn ang="0">
                <a:pos x="128" y="38"/>
              </a:cxn>
              <a:cxn ang="0">
                <a:pos x="112" y="50"/>
              </a:cxn>
              <a:cxn ang="0">
                <a:pos x="96" y="60"/>
              </a:cxn>
              <a:cxn ang="0">
                <a:pos x="76" y="68"/>
              </a:cxn>
              <a:cxn ang="0">
                <a:pos x="38" y="82"/>
              </a:cxn>
              <a:cxn ang="0">
                <a:pos x="0" y="90"/>
              </a:cxn>
              <a:cxn ang="0">
                <a:pos x="16" y="150"/>
              </a:cxn>
              <a:cxn ang="0">
                <a:pos x="154" y="106"/>
              </a:cxn>
              <a:cxn ang="0">
                <a:pos x="154" y="102"/>
              </a:cxn>
              <a:cxn ang="0">
                <a:pos x="170" y="96"/>
              </a:cxn>
              <a:cxn ang="0">
                <a:pos x="206" y="82"/>
              </a:cxn>
              <a:cxn ang="0">
                <a:pos x="242" y="122"/>
              </a:cxn>
              <a:cxn ang="0">
                <a:pos x="244" y="122"/>
              </a:cxn>
              <a:cxn ang="0">
                <a:pos x="254" y="152"/>
              </a:cxn>
              <a:cxn ang="0">
                <a:pos x="334" y="152"/>
              </a:cxn>
              <a:cxn ang="0">
                <a:pos x="334" y="84"/>
              </a:cxn>
              <a:cxn ang="0">
                <a:pos x="292" y="16"/>
              </a:cxn>
            </a:cxnLst>
            <a:rect l="0" t="0" r="r" b="b"/>
            <a:pathLst>
              <a:path w="334" h="152">
                <a:moveTo>
                  <a:pt x="292" y="16"/>
                </a:moveTo>
                <a:lnTo>
                  <a:pt x="264" y="68"/>
                </a:lnTo>
                <a:lnTo>
                  <a:pt x="214" y="2"/>
                </a:lnTo>
                <a:lnTo>
                  <a:pt x="214" y="0"/>
                </a:lnTo>
                <a:lnTo>
                  <a:pt x="214" y="0"/>
                </a:lnTo>
                <a:lnTo>
                  <a:pt x="202" y="0"/>
                </a:lnTo>
                <a:lnTo>
                  <a:pt x="184" y="2"/>
                </a:lnTo>
                <a:lnTo>
                  <a:pt x="174" y="6"/>
                </a:lnTo>
                <a:lnTo>
                  <a:pt x="162" y="12"/>
                </a:lnTo>
                <a:lnTo>
                  <a:pt x="152" y="18"/>
                </a:lnTo>
                <a:lnTo>
                  <a:pt x="142" y="26"/>
                </a:lnTo>
                <a:lnTo>
                  <a:pt x="142" y="26"/>
                </a:lnTo>
                <a:lnTo>
                  <a:pt x="128" y="38"/>
                </a:lnTo>
                <a:lnTo>
                  <a:pt x="112" y="50"/>
                </a:lnTo>
                <a:lnTo>
                  <a:pt x="96" y="60"/>
                </a:lnTo>
                <a:lnTo>
                  <a:pt x="76" y="68"/>
                </a:lnTo>
                <a:lnTo>
                  <a:pt x="38" y="82"/>
                </a:lnTo>
                <a:lnTo>
                  <a:pt x="0" y="90"/>
                </a:lnTo>
                <a:lnTo>
                  <a:pt x="16" y="150"/>
                </a:lnTo>
                <a:lnTo>
                  <a:pt x="154" y="106"/>
                </a:lnTo>
                <a:lnTo>
                  <a:pt x="154" y="102"/>
                </a:lnTo>
                <a:lnTo>
                  <a:pt x="170" y="96"/>
                </a:lnTo>
                <a:lnTo>
                  <a:pt x="206" y="82"/>
                </a:lnTo>
                <a:lnTo>
                  <a:pt x="242" y="122"/>
                </a:lnTo>
                <a:lnTo>
                  <a:pt x="244" y="122"/>
                </a:lnTo>
                <a:lnTo>
                  <a:pt x="254" y="152"/>
                </a:lnTo>
                <a:lnTo>
                  <a:pt x="334" y="152"/>
                </a:lnTo>
                <a:lnTo>
                  <a:pt x="334" y="84"/>
                </a:lnTo>
                <a:lnTo>
                  <a:pt x="292" y="16"/>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20" name="Freeform 19"/>
          <p:cNvSpPr>
            <a:spLocks/>
          </p:cNvSpPr>
          <p:nvPr/>
        </p:nvSpPr>
        <p:spPr bwMode="auto">
          <a:xfrm>
            <a:off x="8907052" y="3676566"/>
            <a:ext cx="2571" cy="2571"/>
          </a:xfrm>
          <a:custGeom>
            <a:avLst/>
            <a:gdLst/>
            <a:ahLst/>
            <a:cxnLst>
              <a:cxn ang="0">
                <a:pos x="0" y="0"/>
              </a:cxn>
              <a:cxn ang="0">
                <a:pos x="0" y="2"/>
              </a:cxn>
              <a:cxn ang="0">
                <a:pos x="2" y="2"/>
              </a:cxn>
              <a:cxn ang="0">
                <a:pos x="0" y="0"/>
              </a:cxn>
            </a:cxnLst>
            <a:rect l="0" t="0" r="r" b="b"/>
            <a:pathLst>
              <a:path w="2" h="2">
                <a:moveTo>
                  <a:pt x="0" y="0"/>
                </a:moveTo>
                <a:lnTo>
                  <a:pt x="0" y="2"/>
                </a:lnTo>
                <a:lnTo>
                  <a:pt x="2" y="2"/>
                </a:lnTo>
                <a:lnTo>
                  <a:pt x="0"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21" name="Freeform 20"/>
          <p:cNvSpPr>
            <a:spLocks/>
          </p:cNvSpPr>
          <p:nvPr/>
        </p:nvSpPr>
        <p:spPr bwMode="auto">
          <a:xfrm>
            <a:off x="3963036" y="4805230"/>
            <a:ext cx="745587" cy="1007828"/>
          </a:xfrm>
          <a:custGeom>
            <a:avLst/>
            <a:gdLst/>
            <a:ahLst/>
            <a:cxnLst>
              <a:cxn ang="0">
                <a:pos x="128" y="0"/>
              </a:cxn>
              <a:cxn ang="0">
                <a:pos x="112" y="120"/>
              </a:cxn>
              <a:cxn ang="0">
                <a:pos x="72" y="106"/>
              </a:cxn>
              <a:cxn ang="0">
                <a:pos x="42" y="254"/>
              </a:cxn>
              <a:cxn ang="0">
                <a:pos x="74" y="350"/>
              </a:cxn>
              <a:cxn ang="0">
                <a:pos x="62" y="364"/>
              </a:cxn>
              <a:cxn ang="0">
                <a:pos x="12" y="472"/>
              </a:cxn>
              <a:cxn ang="0">
                <a:pos x="24" y="526"/>
              </a:cxn>
              <a:cxn ang="0">
                <a:pos x="0" y="568"/>
              </a:cxn>
              <a:cxn ang="0">
                <a:pos x="362" y="768"/>
              </a:cxn>
              <a:cxn ang="0">
                <a:pos x="538" y="784"/>
              </a:cxn>
              <a:cxn ang="0">
                <a:pos x="580" y="80"/>
              </a:cxn>
              <a:cxn ang="0">
                <a:pos x="128" y="0"/>
              </a:cxn>
            </a:cxnLst>
            <a:rect l="0" t="0" r="r" b="b"/>
            <a:pathLst>
              <a:path w="580" h="784">
                <a:moveTo>
                  <a:pt x="128" y="0"/>
                </a:moveTo>
                <a:lnTo>
                  <a:pt x="112" y="120"/>
                </a:lnTo>
                <a:lnTo>
                  <a:pt x="72" y="106"/>
                </a:lnTo>
                <a:lnTo>
                  <a:pt x="42" y="254"/>
                </a:lnTo>
                <a:lnTo>
                  <a:pt x="74" y="350"/>
                </a:lnTo>
                <a:lnTo>
                  <a:pt x="62" y="364"/>
                </a:lnTo>
                <a:lnTo>
                  <a:pt x="12" y="472"/>
                </a:lnTo>
                <a:lnTo>
                  <a:pt x="24" y="526"/>
                </a:lnTo>
                <a:lnTo>
                  <a:pt x="0" y="568"/>
                </a:lnTo>
                <a:lnTo>
                  <a:pt x="362" y="768"/>
                </a:lnTo>
                <a:lnTo>
                  <a:pt x="538" y="784"/>
                </a:lnTo>
                <a:lnTo>
                  <a:pt x="580" y="80"/>
                </a:lnTo>
                <a:lnTo>
                  <a:pt x="128"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22" name="Freeform 21"/>
          <p:cNvSpPr>
            <a:spLocks/>
          </p:cNvSpPr>
          <p:nvPr/>
        </p:nvSpPr>
        <p:spPr bwMode="auto">
          <a:xfrm>
            <a:off x="6593159" y="5468546"/>
            <a:ext cx="719878" cy="601612"/>
          </a:xfrm>
          <a:custGeom>
            <a:avLst/>
            <a:gdLst/>
            <a:ahLst/>
            <a:cxnLst>
              <a:cxn ang="0">
                <a:pos x="276" y="240"/>
              </a:cxn>
              <a:cxn ang="0">
                <a:pos x="310" y="90"/>
              </a:cxn>
              <a:cxn ang="0">
                <a:pos x="280" y="0"/>
              </a:cxn>
              <a:cxn ang="0">
                <a:pos x="0" y="20"/>
              </a:cxn>
              <a:cxn ang="0">
                <a:pos x="16" y="154"/>
              </a:cxn>
              <a:cxn ang="0">
                <a:pos x="84" y="274"/>
              </a:cxn>
              <a:cxn ang="0">
                <a:pos x="76" y="372"/>
              </a:cxn>
              <a:cxn ang="0">
                <a:pos x="62" y="416"/>
              </a:cxn>
              <a:cxn ang="0">
                <a:pos x="174" y="440"/>
              </a:cxn>
              <a:cxn ang="0">
                <a:pos x="282" y="426"/>
              </a:cxn>
              <a:cxn ang="0">
                <a:pos x="264" y="468"/>
              </a:cxn>
              <a:cxn ang="0">
                <a:pos x="354" y="468"/>
              </a:cxn>
              <a:cxn ang="0">
                <a:pos x="390" y="426"/>
              </a:cxn>
              <a:cxn ang="0">
                <a:pos x="412" y="454"/>
              </a:cxn>
              <a:cxn ang="0">
                <a:pos x="480" y="400"/>
              </a:cxn>
              <a:cxn ang="0">
                <a:pos x="502" y="454"/>
              </a:cxn>
              <a:cxn ang="0">
                <a:pos x="540" y="454"/>
              </a:cxn>
              <a:cxn ang="0">
                <a:pos x="560" y="412"/>
              </a:cxn>
              <a:cxn ang="0">
                <a:pos x="512" y="344"/>
              </a:cxn>
              <a:cxn ang="0">
                <a:pos x="480" y="304"/>
              </a:cxn>
              <a:cxn ang="0">
                <a:pos x="486" y="302"/>
              </a:cxn>
              <a:cxn ang="0">
                <a:pos x="448" y="230"/>
              </a:cxn>
              <a:cxn ang="0">
                <a:pos x="276" y="240"/>
              </a:cxn>
            </a:cxnLst>
            <a:rect l="0" t="0" r="r" b="b"/>
            <a:pathLst>
              <a:path w="560" h="468">
                <a:moveTo>
                  <a:pt x="276" y="240"/>
                </a:moveTo>
                <a:lnTo>
                  <a:pt x="310" y="90"/>
                </a:lnTo>
                <a:lnTo>
                  <a:pt x="280" y="0"/>
                </a:lnTo>
                <a:lnTo>
                  <a:pt x="0" y="20"/>
                </a:lnTo>
                <a:lnTo>
                  <a:pt x="16" y="154"/>
                </a:lnTo>
                <a:lnTo>
                  <a:pt x="84" y="274"/>
                </a:lnTo>
                <a:lnTo>
                  <a:pt x="76" y="372"/>
                </a:lnTo>
                <a:lnTo>
                  <a:pt x="62" y="416"/>
                </a:lnTo>
                <a:lnTo>
                  <a:pt x="174" y="440"/>
                </a:lnTo>
                <a:lnTo>
                  <a:pt x="282" y="426"/>
                </a:lnTo>
                <a:lnTo>
                  <a:pt x="264" y="468"/>
                </a:lnTo>
                <a:lnTo>
                  <a:pt x="354" y="468"/>
                </a:lnTo>
                <a:lnTo>
                  <a:pt x="390" y="426"/>
                </a:lnTo>
                <a:lnTo>
                  <a:pt x="412" y="454"/>
                </a:lnTo>
                <a:lnTo>
                  <a:pt x="480" y="400"/>
                </a:lnTo>
                <a:lnTo>
                  <a:pt x="502" y="454"/>
                </a:lnTo>
                <a:lnTo>
                  <a:pt x="540" y="454"/>
                </a:lnTo>
                <a:lnTo>
                  <a:pt x="560" y="412"/>
                </a:lnTo>
                <a:lnTo>
                  <a:pt x="512" y="344"/>
                </a:lnTo>
                <a:lnTo>
                  <a:pt x="480" y="304"/>
                </a:lnTo>
                <a:lnTo>
                  <a:pt x="486" y="302"/>
                </a:lnTo>
                <a:lnTo>
                  <a:pt x="448" y="230"/>
                </a:lnTo>
                <a:lnTo>
                  <a:pt x="276" y="24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23" name="Freeform 22"/>
          <p:cNvSpPr>
            <a:spLocks/>
          </p:cNvSpPr>
          <p:nvPr/>
        </p:nvSpPr>
        <p:spPr bwMode="auto">
          <a:xfrm>
            <a:off x="4664917" y="4908071"/>
            <a:ext cx="812433" cy="915273"/>
          </a:xfrm>
          <a:custGeom>
            <a:avLst/>
            <a:gdLst/>
            <a:ahLst/>
            <a:cxnLst>
              <a:cxn ang="0">
                <a:pos x="254" y="634"/>
              </a:cxn>
              <a:cxn ang="0">
                <a:pos x="620" y="642"/>
              </a:cxn>
              <a:cxn ang="0">
                <a:pos x="612" y="82"/>
              </a:cxn>
              <a:cxn ang="0">
                <a:pos x="632" y="82"/>
              </a:cxn>
              <a:cxn ang="0">
                <a:pos x="632" y="14"/>
              </a:cxn>
              <a:cxn ang="0">
                <a:pos x="40" y="0"/>
              </a:cxn>
              <a:cxn ang="0">
                <a:pos x="0" y="704"/>
              </a:cxn>
              <a:cxn ang="0">
                <a:pos x="104" y="712"/>
              </a:cxn>
              <a:cxn ang="0">
                <a:pos x="104" y="660"/>
              </a:cxn>
              <a:cxn ang="0">
                <a:pos x="252" y="676"/>
              </a:cxn>
              <a:cxn ang="0">
                <a:pos x="256" y="678"/>
              </a:cxn>
              <a:cxn ang="0">
                <a:pos x="252" y="674"/>
              </a:cxn>
              <a:cxn ang="0">
                <a:pos x="254" y="634"/>
              </a:cxn>
            </a:cxnLst>
            <a:rect l="0" t="0" r="r" b="b"/>
            <a:pathLst>
              <a:path w="632" h="712">
                <a:moveTo>
                  <a:pt x="254" y="634"/>
                </a:moveTo>
                <a:lnTo>
                  <a:pt x="620" y="642"/>
                </a:lnTo>
                <a:lnTo>
                  <a:pt x="612" y="82"/>
                </a:lnTo>
                <a:lnTo>
                  <a:pt x="632" y="82"/>
                </a:lnTo>
                <a:lnTo>
                  <a:pt x="632" y="14"/>
                </a:lnTo>
                <a:lnTo>
                  <a:pt x="40" y="0"/>
                </a:lnTo>
                <a:lnTo>
                  <a:pt x="0" y="704"/>
                </a:lnTo>
                <a:lnTo>
                  <a:pt x="104" y="712"/>
                </a:lnTo>
                <a:lnTo>
                  <a:pt x="104" y="660"/>
                </a:lnTo>
                <a:lnTo>
                  <a:pt x="252" y="676"/>
                </a:lnTo>
                <a:lnTo>
                  <a:pt x="256" y="678"/>
                </a:lnTo>
                <a:lnTo>
                  <a:pt x="252" y="674"/>
                </a:lnTo>
                <a:lnTo>
                  <a:pt x="254" y="63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24" name="Freeform 23"/>
          <p:cNvSpPr>
            <a:spLocks/>
          </p:cNvSpPr>
          <p:nvPr/>
        </p:nvSpPr>
        <p:spPr bwMode="auto">
          <a:xfrm>
            <a:off x="4996575" y="5010910"/>
            <a:ext cx="1699425" cy="1699425"/>
          </a:xfrm>
          <a:custGeom>
            <a:avLst/>
            <a:gdLst/>
            <a:ahLst/>
            <a:cxnLst>
              <a:cxn ang="0">
                <a:pos x="1312" y="726"/>
              </a:cxn>
              <a:cxn ang="0">
                <a:pos x="1322" y="630"/>
              </a:cxn>
              <a:cxn ang="0">
                <a:pos x="1252" y="512"/>
              </a:cxn>
              <a:cxn ang="0">
                <a:pos x="1234" y="376"/>
              </a:cxn>
              <a:cxn ang="0">
                <a:pos x="1234" y="376"/>
              </a:cxn>
              <a:cxn ang="0">
                <a:pos x="1234" y="376"/>
              </a:cxn>
              <a:cxn ang="0">
                <a:pos x="1230" y="338"/>
              </a:cxn>
              <a:cxn ang="0">
                <a:pos x="1120" y="292"/>
              </a:cxn>
              <a:cxn ang="0">
                <a:pos x="852" y="304"/>
              </a:cxn>
              <a:cxn ang="0">
                <a:pos x="644" y="236"/>
              </a:cxn>
              <a:cxn ang="0">
                <a:pos x="632" y="0"/>
              </a:cxn>
              <a:cxn ang="0">
                <a:pos x="362" y="10"/>
              </a:cxn>
              <a:cxn ang="0">
                <a:pos x="370" y="572"/>
              </a:cxn>
              <a:cxn ang="0">
                <a:pos x="0" y="562"/>
              </a:cxn>
              <a:cxn ang="0">
                <a:pos x="0" y="600"/>
              </a:cxn>
              <a:cxn ang="0">
                <a:pos x="174" y="756"/>
              </a:cxn>
              <a:cxn ang="0">
                <a:pos x="212" y="878"/>
              </a:cxn>
              <a:cxn ang="0">
                <a:pos x="372" y="958"/>
              </a:cxn>
              <a:cxn ang="0">
                <a:pos x="442" y="850"/>
              </a:cxn>
              <a:cxn ang="0">
                <a:pos x="562" y="864"/>
              </a:cxn>
              <a:cxn ang="0">
                <a:pos x="770" y="1254"/>
              </a:cxn>
              <a:cxn ang="0">
                <a:pos x="978" y="1322"/>
              </a:cxn>
              <a:cxn ang="0">
                <a:pos x="1008" y="1268"/>
              </a:cxn>
              <a:cxn ang="0">
                <a:pos x="968" y="1146"/>
              </a:cxn>
              <a:cxn ang="0">
                <a:pos x="968" y="1014"/>
              </a:cxn>
              <a:cxn ang="0">
                <a:pos x="1286" y="768"/>
              </a:cxn>
              <a:cxn ang="0">
                <a:pos x="1300" y="772"/>
              </a:cxn>
              <a:cxn ang="0">
                <a:pos x="1298" y="770"/>
              </a:cxn>
              <a:cxn ang="0">
                <a:pos x="1312" y="726"/>
              </a:cxn>
            </a:cxnLst>
            <a:rect l="0" t="0" r="r" b="b"/>
            <a:pathLst>
              <a:path w="1322" h="1322">
                <a:moveTo>
                  <a:pt x="1312" y="726"/>
                </a:moveTo>
                <a:lnTo>
                  <a:pt x="1322" y="630"/>
                </a:lnTo>
                <a:lnTo>
                  <a:pt x="1252" y="512"/>
                </a:lnTo>
                <a:lnTo>
                  <a:pt x="1234" y="376"/>
                </a:lnTo>
                <a:lnTo>
                  <a:pt x="1234" y="376"/>
                </a:lnTo>
                <a:lnTo>
                  <a:pt x="1234" y="376"/>
                </a:lnTo>
                <a:lnTo>
                  <a:pt x="1230" y="338"/>
                </a:lnTo>
                <a:lnTo>
                  <a:pt x="1120" y="292"/>
                </a:lnTo>
                <a:lnTo>
                  <a:pt x="852" y="304"/>
                </a:lnTo>
                <a:lnTo>
                  <a:pt x="644" y="236"/>
                </a:lnTo>
                <a:lnTo>
                  <a:pt x="632" y="0"/>
                </a:lnTo>
                <a:lnTo>
                  <a:pt x="362" y="10"/>
                </a:lnTo>
                <a:lnTo>
                  <a:pt x="370" y="572"/>
                </a:lnTo>
                <a:lnTo>
                  <a:pt x="0" y="562"/>
                </a:lnTo>
                <a:lnTo>
                  <a:pt x="0" y="600"/>
                </a:lnTo>
                <a:lnTo>
                  <a:pt x="174" y="756"/>
                </a:lnTo>
                <a:lnTo>
                  <a:pt x="212" y="878"/>
                </a:lnTo>
                <a:lnTo>
                  <a:pt x="372" y="958"/>
                </a:lnTo>
                <a:lnTo>
                  <a:pt x="442" y="850"/>
                </a:lnTo>
                <a:lnTo>
                  <a:pt x="562" y="864"/>
                </a:lnTo>
                <a:lnTo>
                  <a:pt x="770" y="1254"/>
                </a:lnTo>
                <a:lnTo>
                  <a:pt x="978" y="1322"/>
                </a:lnTo>
                <a:lnTo>
                  <a:pt x="1008" y="1268"/>
                </a:lnTo>
                <a:lnTo>
                  <a:pt x="968" y="1146"/>
                </a:lnTo>
                <a:lnTo>
                  <a:pt x="968" y="1014"/>
                </a:lnTo>
                <a:lnTo>
                  <a:pt x="1286" y="768"/>
                </a:lnTo>
                <a:lnTo>
                  <a:pt x="1300" y="772"/>
                </a:lnTo>
                <a:lnTo>
                  <a:pt x="1298" y="770"/>
                </a:lnTo>
                <a:lnTo>
                  <a:pt x="1312" y="726"/>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25" name="Freeform 24"/>
          <p:cNvSpPr>
            <a:spLocks/>
          </p:cNvSpPr>
          <p:nvPr/>
        </p:nvSpPr>
        <p:spPr bwMode="auto">
          <a:xfrm>
            <a:off x="6495462" y="4949206"/>
            <a:ext cx="578473" cy="539908"/>
          </a:xfrm>
          <a:custGeom>
            <a:avLst/>
            <a:gdLst/>
            <a:ahLst/>
            <a:cxnLst>
              <a:cxn ang="0">
                <a:pos x="72" y="382"/>
              </a:cxn>
              <a:cxn ang="0">
                <a:pos x="76" y="420"/>
              </a:cxn>
              <a:cxn ang="0">
                <a:pos x="356" y="400"/>
              </a:cxn>
              <a:cxn ang="0">
                <a:pos x="346" y="360"/>
              </a:cxn>
              <a:cxn ang="0">
                <a:pos x="450" y="42"/>
              </a:cxn>
              <a:cxn ang="0">
                <a:pos x="366" y="48"/>
              </a:cxn>
              <a:cxn ang="0">
                <a:pos x="384" y="0"/>
              </a:cxn>
              <a:cxn ang="0">
                <a:pos x="0" y="8"/>
              </a:cxn>
              <a:cxn ang="0">
                <a:pos x="32" y="366"/>
              </a:cxn>
              <a:cxn ang="0">
                <a:pos x="72" y="382"/>
              </a:cxn>
            </a:cxnLst>
            <a:rect l="0" t="0" r="r" b="b"/>
            <a:pathLst>
              <a:path w="450" h="420">
                <a:moveTo>
                  <a:pt x="72" y="382"/>
                </a:moveTo>
                <a:lnTo>
                  <a:pt x="76" y="420"/>
                </a:lnTo>
                <a:lnTo>
                  <a:pt x="356" y="400"/>
                </a:lnTo>
                <a:lnTo>
                  <a:pt x="346" y="360"/>
                </a:lnTo>
                <a:lnTo>
                  <a:pt x="450" y="42"/>
                </a:lnTo>
                <a:lnTo>
                  <a:pt x="366" y="48"/>
                </a:lnTo>
                <a:lnTo>
                  <a:pt x="384" y="0"/>
                </a:lnTo>
                <a:lnTo>
                  <a:pt x="0" y="8"/>
                </a:lnTo>
                <a:lnTo>
                  <a:pt x="32" y="366"/>
                </a:lnTo>
                <a:lnTo>
                  <a:pt x="72" y="38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26" name="Freeform 25"/>
          <p:cNvSpPr>
            <a:spLocks/>
          </p:cNvSpPr>
          <p:nvPr/>
        </p:nvSpPr>
        <p:spPr bwMode="auto">
          <a:xfrm>
            <a:off x="5485062" y="4890073"/>
            <a:ext cx="1038680" cy="524482"/>
          </a:xfrm>
          <a:custGeom>
            <a:avLst/>
            <a:gdLst/>
            <a:ahLst/>
            <a:cxnLst>
              <a:cxn ang="0">
                <a:pos x="0" y="28"/>
              </a:cxn>
              <a:cxn ang="0">
                <a:pos x="2" y="96"/>
              </a:cxn>
              <a:cxn ang="0">
                <a:pos x="256" y="88"/>
              </a:cxn>
              <a:cxn ang="0">
                <a:pos x="270" y="326"/>
              </a:cxn>
              <a:cxn ang="0">
                <a:pos x="472" y="394"/>
              </a:cxn>
              <a:cxn ang="0">
                <a:pos x="742" y="380"/>
              </a:cxn>
              <a:cxn ang="0">
                <a:pos x="808" y="408"/>
              </a:cxn>
              <a:cxn ang="0">
                <a:pos x="774" y="0"/>
              </a:cxn>
              <a:cxn ang="0">
                <a:pos x="0" y="28"/>
              </a:cxn>
            </a:cxnLst>
            <a:rect l="0" t="0" r="r" b="b"/>
            <a:pathLst>
              <a:path w="808" h="408">
                <a:moveTo>
                  <a:pt x="0" y="28"/>
                </a:moveTo>
                <a:lnTo>
                  <a:pt x="2" y="96"/>
                </a:lnTo>
                <a:lnTo>
                  <a:pt x="256" y="88"/>
                </a:lnTo>
                <a:lnTo>
                  <a:pt x="270" y="326"/>
                </a:lnTo>
                <a:lnTo>
                  <a:pt x="472" y="394"/>
                </a:lnTo>
                <a:lnTo>
                  <a:pt x="742" y="380"/>
                </a:lnTo>
                <a:lnTo>
                  <a:pt x="808" y="408"/>
                </a:lnTo>
                <a:lnTo>
                  <a:pt x="774" y="0"/>
                </a:lnTo>
                <a:lnTo>
                  <a:pt x="0" y="28"/>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27" name="Freeform 26"/>
          <p:cNvSpPr>
            <a:spLocks/>
          </p:cNvSpPr>
          <p:nvPr/>
        </p:nvSpPr>
        <p:spPr bwMode="auto">
          <a:xfrm>
            <a:off x="4127579" y="4044218"/>
            <a:ext cx="642748" cy="858711"/>
          </a:xfrm>
          <a:custGeom>
            <a:avLst/>
            <a:gdLst/>
            <a:ahLst/>
            <a:cxnLst>
              <a:cxn ang="0">
                <a:pos x="0" y="588"/>
              </a:cxn>
              <a:cxn ang="0">
                <a:pos x="452" y="668"/>
              </a:cxn>
              <a:cxn ang="0">
                <a:pos x="500" y="202"/>
              </a:cxn>
              <a:cxn ang="0">
                <a:pos x="312" y="176"/>
              </a:cxn>
              <a:cxn ang="0">
                <a:pos x="336" y="54"/>
              </a:cxn>
              <a:cxn ang="0">
                <a:pos x="76" y="0"/>
              </a:cxn>
              <a:cxn ang="0">
                <a:pos x="0" y="588"/>
              </a:cxn>
            </a:cxnLst>
            <a:rect l="0" t="0" r="r" b="b"/>
            <a:pathLst>
              <a:path w="500" h="668">
                <a:moveTo>
                  <a:pt x="0" y="588"/>
                </a:moveTo>
                <a:lnTo>
                  <a:pt x="452" y="668"/>
                </a:lnTo>
                <a:lnTo>
                  <a:pt x="500" y="202"/>
                </a:lnTo>
                <a:lnTo>
                  <a:pt x="312" y="176"/>
                </a:lnTo>
                <a:lnTo>
                  <a:pt x="336" y="54"/>
                </a:lnTo>
                <a:lnTo>
                  <a:pt x="76" y="0"/>
                </a:lnTo>
                <a:lnTo>
                  <a:pt x="0" y="588"/>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28" name="Freeform 27"/>
          <p:cNvSpPr>
            <a:spLocks/>
          </p:cNvSpPr>
          <p:nvPr/>
        </p:nvSpPr>
        <p:spPr bwMode="auto">
          <a:xfrm>
            <a:off x="6757703" y="3141800"/>
            <a:ext cx="683884" cy="323945"/>
          </a:xfrm>
          <a:custGeom>
            <a:avLst/>
            <a:gdLst/>
            <a:ahLst/>
            <a:cxnLst>
              <a:cxn ang="0">
                <a:pos x="230" y="214"/>
              </a:cxn>
              <a:cxn ang="0">
                <a:pos x="236" y="252"/>
              </a:cxn>
              <a:cxn ang="0">
                <a:pos x="262" y="252"/>
              </a:cxn>
              <a:cxn ang="0">
                <a:pos x="284" y="200"/>
              </a:cxn>
              <a:cxn ang="0">
                <a:pos x="362" y="160"/>
              </a:cxn>
              <a:cxn ang="0">
                <a:pos x="444" y="122"/>
              </a:cxn>
              <a:cxn ang="0">
                <a:pos x="532" y="122"/>
              </a:cxn>
              <a:cxn ang="0">
                <a:pos x="444" y="14"/>
              </a:cxn>
              <a:cxn ang="0">
                <a:pos x="306" y="96"/>
              </a:cxn>
              <a:cxn ang="0">
                <a:pos x="244" y="106"/>
              </a:cxn>
              <a:cxn ang="0">
                <a:pos x="206" y="70"/>
              </a:cxn>
              <a:cxn ang="0">
                <a:pos x="154" y="80"/>
              </a:cxn>
              <a:cxn ang="0">
                <a:pos x="174" y="0"/>
              </a:cxn>
              <a:cxn ang="0">
                <a:pos x="4" y="134"/>
              </a:cxn>
              <a:cxn ang="0">
                <a:pos x="0" y="134"/>
              </a:cxn>
              <a:cxn ang="0">
                <a:pos x="18" y="186"/>
              </a:cxn>
              <a:cxn ang="0">
                <a:pos x="230" y="214"/>
              </a:cxn>
            </a:cxnLst>
            <a:rect l="0" t="0" r="r" b="b"/>
            <a:pathLst>
              <a:path w="532" h="252">
                <a:moveTo>
                  <a:pt x="230" y="214"/>
                </a:moveTo>
                <a:lnTo>
                  <a:pt x="236" y="252"/>
                </a:lnTo>
                <a:lnTo>
                  <a:pt x="262" y="252"/>
                </a:lnTo>
                <a:lnTo>
                  <a:pt x="284" y="200"/>
                </a:lnTo>
                <a:lnTo>
                  <a:pt x="362" y="160"/>
                </a:lnTo>
                <a:lnTo>
                  <a:pt x="444" y="122"/>
                </a:lnTo>
                <a:lnTo>
                  <a:pt x="532" y="122"/>
                </a:lnTo>
                <a:lnTo>
                  <a:pt x="444" y="14"/>
                </a:lnTo>
                <a:lnTo>
                  <a:pt x="306" y="96"/>
                </a:lnTo>
                <a:lnTo>
                  <a:pt x="244" y="106"/>
                </a:lnTo>
                <a:lnTo>
                  <a:pt x="206" y="70"/>
                </a:lnTo>
                <a:lnTo>
                  <a:pt x="154" y="80"/>
                </a:lnTo>
                <a:lnTo>
                  <a:pt x="174" y="0"/>
                </a:lnTo>
                <a:lnTo>
                  <a:pt x="4" y="134"/>
                </a:lnTo>
                <a:lnTo>
                  <a:pt x="0" y="134"/>
                </a:lnTo>
                <a:lnTo>
                  <a:pt x="18" y="186"/>
                </a:lnTo>
                <a:lnTo>
                  <a:pt x="230" y="21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29" name="Freeform 28"/>
          <p:cNvSpPr>
            <a:spLocks/>
          </p:cNvSpPr>
          <p:nvPr/>
        </p:nvSpPr>
        <p:spPr bwMode="auto">
          <a:xfrm>
            <a:off x="4716337" y="4303887"/>
            <a:ext cx="868995" cy="611896"/>
          </a:xfrm>
          <a:custGeom>
            <a:avLst/>
            <a:gdLst/>
            <a:ahLst/>
            <a:cxnLst>
              <a:cxn ang="0">
                <a:pos x="670" y="118"/>
              </a:cxn>
              <a:cxn ang="0">
                <a:pos x="662" y="26"/>
              </a:cxn>
              <a:cxn ang="0">
                <a:pos x="50" y="0"/>
              </a:cxn>
              <a:cxn ang="0">
                <a:pos x="0" y="466"/>
              </a:cxn>
              <a:cxn ang="0">
                <a:pos x="594" y="476"/>
              </a:cxn>
              <a:cxn ang="0">
                <a:pos x="676" y="474"/>
              </a:cxn>
              <a:cxn ang="0">
                <a:pos x="668" y="118"/>
              </a:cxn>
              <a:cxn ang="0">
                <a:pos x="670" y="118"/>
              </a:cxn>
            </a:cxnLst>
            <a:rect l="0" t="0" r="r" b="b"/>
            <a:pathLst>
              <a:path w="676" h="476">
                <a:moveTo>
                  <a:pt x="670" y="118"/>
                </a:moveTo>
                <a:lnTo>
                  <a:pt x="662" y="26"/>
                </a:lnTo>
                <a:lnTo>
                  <a:pt x="50" y="0"/>
                </a:lnTo>
                <a:lnTo>
                  <a:pt x="0" y="466"/>
                </a:lnTo>
                <a:lnTo>
                  <a:pt x="594" y="476"/>
                </a:lnTo>
                <a:lnTo>
                  <a:pt x="676" y="474"/>
                </a:lnTo>
                <a:lnTo>
                  <a:pt x="668" y="118"/>
                </a:lnTo>
                <a:lnTo>
                  <a:pt x="670" y="118"/>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30" name="Freeform 29"/>
          <p:cNvSpPr>
            <a:spLocks/>
          </p:cNvSpPr>
          <p:nvPr/>
        </p:nvSpPr>
        <p:spPr bwMode="auto">
          <a:xfrm>
            <a:off x="3096611" y="3789690"/>
            <a:ext cx="953838" cy="1745703"/>
          </a:xfrm>
          <a:custGeom>
            <a:avLst/>
            <a:gdLst/>
            <a:ahLst/>
            <a:cxnLst>
              <a:cxn ang="0">
                <a:pos x="694" y="1314"/>
              </a:cxn>
              <a:cxn ang="0">
                <a:pos x="682" y="1260"/>
              </a:cxn>
              <a:cxn ang="0">
                <a:pos x="732" y="1150"/>
              </a:cxn>
              <a:cxn ang="0">
                <a:pos x="742" y="1140"/>
              </a:cxn>
              <a:cxn ang="0">
                <a:pos x="712" y="1044"/>
              </a:cxn>
              <a:cxn ang="0">
                <a:pos x="324" y="482"/>
              </a:cxn>
              <a:cxn ang="0">
                <a:pos x="334" y="454"/>
              </a:cxn>
              <a:cxn ang="0">
                <a:pos x="324" y="426"/>
              </a:cxn>
              <a:cxn ang="0">
                <a:pos x="402" y="98"/>
              </a:cxn>
              <a:cxn ang="0">
                <a:pos x="70" y="8"/>
              </a:cxn>
              <a:cxn ang="0">
                <a:pos x="68" y="0"/>
              </a:cxn>
              <a:cxn ang="0">
                <a:pos x="70" y="34"/>
              </a:cxn>
              <a:cxn ang="0">
                <a:pos x="0" y="156"/>
              </a:cxn>
              <a:cxn ang="0">
                <a:pos x="42" y="278"/>
              </a:cxn>
              <a:cxn ang="0">
                <a:pos x="32" y="384"/>
              </a:cxn>
              <a:cxn ang="0">
                <a:pos x="102" y="534"/>
              </a:cxn>
              <a:cxn ang="0">
                <a:pos x="102" y="614"/>
              </a:cxn>
              <a:cxn ang="0">
                <a:pos x="122" y="682"/>
              </a:cxn>
              <a:cxn ang="0">
                <a:pos x="90" y="734"/>
              </a:cxn>
              <a:cxn ang="0">
                <a:pos x="190" y="870"/>
              </a:cxn>
              <a:cxn ang="0">
                <a:pos x="190" y="1006"/>
              </a:cxn>
              <a:cxn ang="0">
                <a:pos x="360" y="1114"/>
              </a:cxn>
              <a:cxn ang="0">
                <a:pos x="360" y="1178"/>
              </a:cxn>
              <a:cxn ang="0">
                <a:pos x="450" y="1236"/>
              </a:cxn>
              <a:cxn ang="0">
                <a:pos x="450" y="1342"/>
              </a:cxn>
              <a:cxn ang="0">
                <a:pos x="668" y="1354"/>
              </a:cxn>
              <a:cxn ang="0">
                <a:pos x="672" y="1358"/>
              </a:cxn>
              <a:cxn ang="0">
                <a:pos x="668" y="1354"/>
              </a:cxn>
              <a:cxn ang="0">
                <a:pos x="694" y="1314"/>
              </a:cxn>
            </a:cxnLst>
            <a:rect l="0" t="0" r="r" b="b"/>
            <a:pathLst>
              <a:path w="742" h="1358">
                <a:moveTo>
                  <a:pt x="694" y="1314"/>
                </a:moveTo>
                <a:lnTo>
                  <a:pt x="682" y="1260"/>
                </a:lnTo>
                <a:lnTo>
                  <a:pt x="732" y="1150"/>
                </a:lnTo>
                <a:lnTo>
                  <a:pt x="742" y="1140"/>
                </a:lnTo>
                <a:lnTo>
                  <a:pt x="712" y="1044"/>
                </a:lnTo>
                <a:lnTo>
                  <a:pt x="324" y="482"/>
                </a:lnTo>
                <a:lnTo>
                  <a:pt x="334" y="454"/>
                </a:lnTo>
                <a:lnTo>
                  <a:pt x="324" y="426"/>
                </a:lnTo>
                <a:lnTo>
                  <a:pt x="402" y="98"/>
                </a:lnTo>
                <a:lnTo>
                  <a:pt x="70" y="8"/>
                </a:lnTo>
                <a:lnTo>
                  <a:pt x="68" y="0"/>
                </a:lnTo>
                <a:lnTo>
                  <a:pt x="70" y="34"/>
                </a:lnTo>
                <a:lnTo>
                  <a:pt x="0" y="156"/>
                </a:lnTo>
                <a:lnTo>
                  <a:pt x="42" y="278"/>
                </a:lnTo>
                <a:lnTo>
                  <a:pt x="32" y="384"/>
                </a:lnTo>
                <a:lnTo>
                  <a:pt x="102" y="534"/>
                </a:lnTo>
                <a:lnTo>
                  <a:pt x="102" y="614"/>
                </a:lnTo>
                <a:lnTo>
                  <a:pt x="122" y="682"/>
                </a:lnTo>
                <a:lnTo>
                  <a:pt x="90" y="734"/>
                </a:lnTo>
                <a:lnTo>
                  <a:pt x="190" y="870"/>
                </a:lnTo>
                <a:lnTo>
                  <a:pt x="190" y="1006"/>
                </a:lnTo>
                <a:lnTo>
                  <a:pt x="360" y="1114"/>
                </a:lnTo>
                <a:lnTo>
                  <a:pt x="360" y="1178"/>
                </a:lnTo>
                <a:lnTo>
                  <a:pt x="450" y="1236"/>
                </a:lnTo>
                <a:lnTo>
                  <a:pt x="450" y="1342"/>
                </a:lnTo>
                <a:lnTo>
                  <a:pt x="668" y="1354"/>
                </a:lnTo>
                <a:lnTo>
                  <a:pt x="672" y="1358"/>
                </a:lnTo>
                <a:lnTo>
                  <a:pt x="668" y="1354"/>
                </a:lnTo>
                <a:lnTo>
                  <a:pt x="694" y="131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31" name="Freeform 30"/>
          <p:cNvSpPr>
            <a:spLocks/>
          </p:cNvSpPr>
          <p:nvPr/>
        </p:nvSpPr>
        <p:spPr bwMode="auto">
          <a:xfrm>
            <a:off x="4533796" y="3612291"/>
            <a:ext cx="843285" cy="707023"/>
          </a:xfrm>
          <a:custGeom>
            <a:avLst/>
            <a:gdLst/>
            <a:ahLst/>
            <a:cxnLst>
              <a:cxn ang="0">
                <a:pos x="26" y="388"/>
              </a:cxn>
              <a:cxn ang="0">
                <a:pos x="28" y="388"/>
              </a:cxn>
              <a:cxn ang="0">
                <a:pos x="0" y="508"/>
              </a:cxn>
              <a:cxn ang="0">
                <a:pos x="192" y="536"/>
              </a:cxn>
              <a:cxn ang="0">
                <a:pos x="650" y="550"/>
              </a:cxn>
              <a:cxn ang="0">
                <a:pos x="656" y="40"/>
              </a:cxn>
              <a:cxn ang="0">
                <a:pos x="64" y="0"/>
              </a:cxn>
              <a:cxn ang="0">
                <a:pos x="26" y="388"/>
              </a:cxn>
            </a:cxnLst>
            <a:rect l="0" t="0" r="r" b="b"/>
            <a:pathLst>
              <a:path w="656" h="550">
                <a:moveTo>
                  <a:pt x="26" y="388"/>
                </a:moveTo>
                <a:lnTo>
                  <a:pt x="28" y="388"/>
                </a:lnTo>
                <a:lnTo>
                  <a:pt x="0" y="508"/>
                </a:lnTo>
                <a:lnTo>
                  <a:pt x="192" y="536"/>
                </a:lnTo>
                <a:lnTo>
                  <a:pt x="650" y="550"/>
                </a:lnTo>
                <a:lnTo>
                  <a:pt x="656" y="40"/>
                </a:lnTo>
                <a:lnTo>
                  <a:pt x="64" y="0"/>
                </a:lnTo>
                <a:lnTo>
                  <a:pt x="26" y="388"/>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32" name="Freeform 31"/>
          <p:cNvSpPr>
            <a:spLocks/>
          </p:cNvSpPr>
          <p:nvPr/>
        </p:nvSpPr>
        <p:spPr bwMode="auto">
          <a:xfrm>
            <a:off x="7040512" y="4707533"/>
            <a:ext cx="979548" cy="416501"/>
          </a:xfrm>
          <a:custGeom>
            <a:avLst/>
            <a:gdLst/>
            <a:ahLst/>
            <a:cxnLst>
              <a:cxn ang="0">
                <a:pos x="206" y="304"/>
              </a:cxn>
              <a:cxn ang="0">
                <a:pos x="554" y="246"/>
              </a:cxn>
              <a:cxn ang="0">
                <a:pos x="580" y="154"/>
              </a:cxn>
              <a:cxn ang="0">
                <a:pos x="752" y="30"/>
              </a:cxn>
              <a:cxn ang="0">
                <a:pos x="762" y="0"/>
              </a:cxn>
              <a:cxn ang="0">
                <a:pos x="762" y="0"/>
              </a:cxn>
              <a:cxn ang="0">
                <a:pos x="332" y="88"/>
              </a:cxn>
              <a:cxn ang="0">
                <a:pos x="54" y="134"/>
              </a:cxn>
              <a:cxn ang="0">
                <a:pos x="32" y="134"/>
              </a:cxn>
              <a:cxn ang="0">
                <a:pos x="32" y="230"/>
              </a:cxn>
              <a:cxn ang="0">
                <a:pos x="30" y="230"/>
              </a:cxn>
              <a:cxn ang="0">
                <a:pos x="0" y="324"/>
              </a:cxn>
              <a:cxn ang="0">
                <a:pos x="206" y="304"/>
              </a:cxn>
            </a:cxnLst>
            <a:rect l="0" t="0" r="r" b="b"/>
            <a:pathLst>
              <a:path w="762" h="324">
                <a:moveTo>
                  <a:pt x="206" y="304"/>
                </a:moveTo>
                <a:lnTo>
                  <a:pt x="554" y="246"/>
                </a:lnTo>
                <a:lnTo>
                  <a:pt x="580" y="154"/>
                </a:lnTo>
                <a:lnTo>
                  <a:pt x="752" y="30"/>
                </a:lnTo>
                <a:lnTo>
                  <a:pt x="762" y="0"/>
                </a:lnTo>
                <a:lnTo>
                  <a:pt x="762" y="0"/>
                </a:lnTo>
                <a:lnTo>
                  <a:pt x="332" y="88"/>
                </a:lnTo>
                <a:lnTo>
                  <a:pt x="54" y="134"/>
                </a:lnTo>
                <a:lnTo>
                  <a:pt x="32" y="134"/>
                </a:lnTo>
                <a:lnTo>
                  <a:pt x="32" y="230"/>
                </a:lnTo>
                <a:lnTo>
                  <a:pt x="30" y="230"/>
                </a:lnTo>
                <a:lnTo>
                  <a:pt x="0" y="324"/>
                </a:lnTo>
                <a:lnTo>
                  <a:pt x="206" y="30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33" name="Freeform 32"/>
          <p:cNvSpPr>
            <a:spLocks/>
          </p:cNvSpPr>
          <p:nvPr/>
        </p:nvSpPr>
        <p:spPr bwMode="auto">
          <a:xfrm>
            <a:off x="7757819" y="4486428"/>
            <a:ext cx="1012971" cy="537337"/>
          </a:xfrm>
          <a:custGeom>
            <a:avLst/>
            <a:gdLst/>
            <a:ahLst/>
            <a:cxnLst>
              <a:cxn ang="0">
                <a:pos x="196" y="202"/>
              </a:cxn>
              <a:cxn ang="0">
                <a:pos x="26" y="326"/>
              </a:cxn>
              <a:cxn ang="0">
                <a:pos x="0" y="418"/>
              </a:cxn>
              <a:cxn ang="0">
                <a:pos x="62" y="408"/>
              </a:cxn>
              <a:cxn ang="0">
                <a:pos x="312" y="310"/>
              </a:cxn>
              <a:cxn ang="0">
                <a:pos x="344" y="344"/>
              </a:cxn>
              <a:cxn ang="0">
                <a:pos x="424" y="326"/>
              </a:cxn>
              <a:cxn ang="0">
                <a:pos x="558" y="414"/>
              </a:cxn>
              <a:cxn ang="0">
                <a:pos x="560" y="408"/>
              </a:cxn>
              <a:cxn ang="0">
                <a:pos x="628" y="368"/>
              </a:cxn>
              <a:cxn ang="0">
                <a:pos x="628" y="328"/>
              </a:cxn>
              <a:cxn ang="0">
                <a:pos x="678" y="248"/>
              </a:cxn>
              <a:cxn ang="0">
                <a:pos x="738" y="248"/>
              </a:cxn>
              <a:cxn ang="0">
                <a:pos x="788" y="128"/>
              </a:cxn>
              <a:cxn ang="0">
                <a:pos x="788" y="46"/>
              </a:cxn>
              <a:cxn ang="0">
                <a:pos x="754" y="0"/>
              </a:cxn>
              <a:cxn ang="0">
                <a:pos x="208" y="170"/>
              </a:cxn>
              <a:cxn ang="0">
                <a:pos x="196" y="202"/>
              </a:cxn>
            </a:cxnLst>
            <a:rect l="0" t="0" r="r" b="b"/>
            <a:pathLst>
              <a:path w="788" h="418">
                <a:moveTo>
                  <a:pt x="196" y="202"/>
                </a:moveTo>
                <a:lnTo>
                  <a:pt x="26" y="326"/>
                </a:lnTo>
                <a:lnTo>
                  <a:pt x="0" y="418"/>
                </a:lnTo>
                <a:lnTo>
                  <a:pt x="62" y="408"/>
                </a:lnTo>
                <a:lnTo>
                  <a:pt x="312" y="310"/>
                </a:lnTo>
                <a:lnTo>
                  <a:pt x="344" y="344"/>
                </a:lnTo>
                <a:lnTo>
                  <a:pt x="424" y="326"/>
                </a:lnTo>
                <a:lnTo>
                  <a:pt x="558" y="414"/>
                </a:lnTo>
                <a:lnTo>
                  <a:pt x="560" y="408"/>
                </a:lnTo>
                <a:lnTo>
                  <a:pt x="628" y="368"/>
                </a:lnTo>
                <a:lnTo>
                  <a:pt x="628" y="328"/>
                </a:lnTo>
                <a:lnTo>
                  <a:pt x="678" y="248"/>
                </a:lnTo>
                <a:lnTo>
                  <a:pt x="738" y="248"/>
                </a:lnTo>
                <a:lnTo>
                  <a:pt x="788" y="128"/>
                </a:lnTo>
                <a:lnTo>
                  <a:pt x="788" y="46"/>
                </a:lnTo>
                <a:lnTo>
                  <a:pt x="754" y="0"/>
                </a:lnTo>
                <a:lnTo>
                  <a:pt x="208" y="170"/>
                </a:lnTo>
                <a:lnTo>
                  <a:pt x="196" y="20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34" name="Freeform 33"/>
          <p:cNvSpPr>
            <a:spLocks/>
          </p:cNvSpPr>
          <p:nvPr/>
        </p:nvSpPr>
        <p:spPr bwMode="auto">
          <a:xfrm>
            <a:off x="8763077" y="3681707"/>
            <a:ext cx="141405" cy="97698"/>
          </a:xfrm>
          <a:custGeom>
            <a:avLst/>
            <a:gdLst/>
            <a:ahLst/>
            <a:cxnLst>
              <a:cxn ang="0">
                <a:pos x="14" y="38"/>
              </a:cxn>
              <a:cxn ang="0">
                <a:pos x="0" y="76"/>
              </a:cxn>
              <a:cxn ang="0">
                <a:pos x="46" y="52"/>
              </a:cxn>
              <a:cxn ang="0">
                <a:pos x="106" y="12"/>
              </a:cxn>
              <a:cxn ang="0">
                <a:pos x="110" y="0"/>
              </a:cxn>
              <a:cxn ang="0">
                <a:pos x="98" y="0"/>
              </a:cxn>
              <a:cxn ang="0">
                <a:pos x="14" y="38"/>
              </a:cxn>
            </a:cxnLst>
            <a:rect l="0" t="0" r="r" b="b"/>
            <a:pathLst>
              <a:path w="110" h="76">
                <a:moveTo>
                  <a:pt x="14" y="38"/>
                </a:moveTo>
                <a:lnTo>
                  <a:pt x="0" y="76"/>
                </a:lnTo>
                <a:lnTo>
                  <a:pt x="46" y="52"/>
                </a:lnTo>
                <a:lnTo>
                  <a:pt x="106" y="12"/>
                </a:lnTo>
                <a:lnTo>
                  <a:pt x="110" y="0"/>
                </a:lnTo>
                <a:lnTo>
                  <a:pt x="98" y="0"/>
                </a:lnTo>
                <a:lnTo>
                  <a:pt x="14" y="38"/>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35" name="Freeform 34"/>
          <p:cNvSpPr>
            <a:spLocks/>
          </p:cNvSpPr>
          <p:nvPr/>
        </p:nvSpPr>
        <p:spPr bwMode="auto">
          <a:xfrm>
            <a:off x="5577619" y="4447863"/>
            <a:ext cx="899847" cy="465349"/>
          </a:xfrm>
          <a:custGeom>
            <a:avLst/>
            <a:gdLst/>
            <a:ahLst/>
            <a:cxnLst>
              <a:cxn ang="0">
                <a:pos x="626" y="62"/>
              </a:cxn>
              <a:cxn ang="0">
                <a:pos x="642" y="0"/>
              </a:cxn>
              <a:cxn ang="0">
                <a:pos x="606" y="0"/>
              </a:cxn>
              <a:cxn ang="0">
                <a:pos x="608" y="0"/>
              </a:cxn>
              <a:cxn ang="0">
                <a:pos x="0" y="8"/>
              </a:cxn>
              <a:cxn ang="0">
                <a:pos x="10" y="362"/>
              </a:cxn>
              <a:cxn ang="0">
                <a:pos x="700" y="338"/>
              </a:cxn>
              <a:cxn ang="0">
                <a:pos x="680" y="90"/>
              </a:cxn>
              <a:cxn ang="0">
                <a:pos x="626" y="62"/>
              </a:cxn>
            </a:cxnLst>
            <a:rect l="0" t="0" r="r" b="b"/>
            <a:pathLst>
              <a:path w="700" h="362">
                <a:moveTo>
                  <a:pt x="626" y="62"/>
                </a:moveTo>
                <a:lnTo>
                  <a:pt x="642" y="0"/>
                </a:lnTo>
                <a:lnTo>
                  <a:pt x="606" y="0"/>
                </a:lnTo>
                <a:lnTo>
                  <a:pt x="608" y="0"/>
                </a:lnTo>
                <a:lnTo>
                  <a:pt x="0" y="8"/>
                </a:lnTo>
                <a:lnTo>
                  <a:pt x="10" y="362"/>
                </a:lnTo>
                <a:lnTo>
                  <a:pt x="700" y="338"/>
                </a:lnTo>
                <a:lnTo>
                  <a:pt x="680" y="90"/>
                </a:lnTo>
                <a:lnTo>
                  <a:pt x="626" y="6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36" name="Freeform 35"/>
          <p:cNvSpPr>
            <a:spLocks/>
          </p:cNvSpPr>
          <p:nvPr/>
        </p:nvSpPr>
        <p:spPr bwMode="auto">
          <a:xfrm>
            <a:off x="7223053" y="3347479"/>
            <a:ext cx="501343" cy="655603"/>
          </a:xfrm>
          <a:custGeom>
            <a:avLst/>
            <a:gdLst/>
            <a:ahLst/>
            <a:cxnLst>
              <a:cxn ang="0">
                <a:pos x="350" y="464"/>
              </a:cxn>
              <a:cxn ang="0">
                <a:pos x="338" y="460"/>
              </a:cxn>
              <a:cxn ang="0">
                <a:pos x="390" y="284"/>
              </a:cxn>
              <a:cxn ang="0">
                <a:pos x="320" y="164"/>
              </a:cxn>
              <a:cxn ang="0">
                <a:pos x="280" y="190"/>
              </a:cxn>
              <a:cxn ang="0">
                <a:pos x="250" y="14"/>
              </a:cxn>
              <a:cxn ang="0">
                <a:pos x="100" y="0"/>
              </a:cxn>
              <a:cxn ang="0">
                <a:pos x="100" y="28"/>
              </a:cxn>
              <a:cxn ang="0">
                <a:pos x="22" y="124"/>
              </a:cxn>
              <a:cxn ang="0">
                <a:pos x="0" y="232"/>
              </a:cxn>
              <a:cxn ang="0">
                <a:pos x="12" y="272"/>
              </a:cxn>
              <a:cxn ang="0">
                <a:pos x="50" y="378"/>
              </a:cxn>
              <a:cxn ang="0">
                <a:pos x="50" y="486"/>
              </a:cxn>
              <a:cxn ang="0">
                <a:pos x="24" y="510"/>
              </a:cxn>
              <a:cxn ang="0">
                <a:pos x="212" y="506"/>
              </a:cxn>
              <a:cxn ang="0">
                <a:pos x="350" y="464"/>
              </a:cxn>
            </a:cxnLst>
            <a:rect l="0" t="0" r="r" b="b"/>
            <a:pathLst>
              <a:path w="390" h="510">
                <a:moveTo>
                  <a:pt x="350" y="464"/>
                </a:moveTo>
                <a:lnTo>
                  <a:pt x="338" y="460"/>
                </a:lnTo>
                <a:lnTo>
                  <a:pt x="390" y="284"/>
                </a:lnTo>
                <a:lnTo>
                  <a:pt x="320" y="164"/>
                </a:lnTo>
                <a:lnTo>
                  <a:pt x="280" y="190"/>
                </a:lnTo>
                <a:lnTo>
                  <a:pt x="250" y="14"/>
                </a:lnTo>
                <a:lnTo>
                  <a:pt x="100" y="0"/>
                </a:lnTo>
                <a:lnTo>
                  <a:pt x="100" y="28"/>
                </a:lnTo>
                <a:lnTo>
                  <a:pt x="22" y="124"/>
                </a:lnTo>
                <a:lnTo>
                  <a:pt x="0" y="232"/>
                </a:lnTo>
                <a:lnTo>
                  <a:pt x="12" y="272"/>
                </a:lnTo>
                <a:lnTo>
                  <a:pt x="50" y="378"/>
                </a:lnTo>
                <a:lnTo>
                  <a:pt x="50" y="486"/>
                </a:lnTo>
                <a:lnTo>
                  <a:pt x="24" y="510"/>
                </a:lnTo>
                <a:lnTo>
                  <a:pt x="212" y="506"/>
                </a:lnTo>
                <a:lnTo>
                  <a:pt x="350" y="46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37" name="Freeform 36"/>
          <p:cNvSpPr>
            <a:spLocks/>
          </p:cNvSpPr>
          <p:nvPr/>
        </p:nvSpPr>
        <p:spPr bwMode="auto">
          <a:xfrm>
            <a:off x="3520825" y="3915668"/>
            <a:ext cx="694168" cy="1210937"/>
          </a:xfrm>
          <a:custGeom>
            <a:avLst/>
            <a:gdLst/>
            <a:ahLst/>
            <a:cxnLst>
              <a:cxn ang="0">
                <a:pos x="468" y="688"/>
              </a:cxn>
              <a:cxn ang="0">
                <a:pos x="540" y="98"/>
              </a:cxn>
              <a:cxn ang="0">
                <a:pos x="302" y="50"/>
              </a:cxn>
              <a:cxn ang="0">
                <a:pos x="302" y="46"/>
              </a:cxn>
              <a:cxn ang="0">
                <a:pos x="76" y="0"/>
              </a:cxn>
              <a:cxn ang="0">
                <a:pos x="0" y="328"/>
              </a:cxn>
              <a:cxn ang="0">
                <a:pos x="10" y="356"/>
              </a:cxn>
              <a:cxn ang="0">
                <a:pos x="0" y="384"/>
              </a:cxn>
              <a:cxn ang="0">
                <a:pos x="384" y="942"/>
              </a:cxn>
              <a:cxn ang="0">
                <a:pos x="414" y="794"/>
              </a:cxn>
              <a:cxn ang="0">
                <a:pos x="454" y="806"/>
              </a:cxn>
              <a:cxn ang="0">
                <a:pos x="468" y="688"/>
              </a:cxn>
              <a:cxn ang="0">
                <a:pos x="468" y="688"/>
              </a:cxn>
              <a:cxn ang="0">
                <a:pos x="468" y="688"/>
              </a:cxn>
            </a:cxnLst>
            <a:rect l="0" t="0" r="r" b="b"/>
            <a:pathLst>
              <a:path w="540" h="942">
                <a:moveTo>
                  <a:pt x="468" y="688"/>
                </a:moveTo>
                <a:lnTo>
                  <a:pt x="540" y="98"/>
                </a:lnTo>
                <a:lnTo>
                  <a:pt x="302" y="50"/>
                </a:lnTo>
                <a:lnTo>
                  <a:pt x="302" y="46"/>
                </a:lnTo>
                <a:lnTo>
                  <a:pt x="76" y="0"/>
                </a:lnTo>
                <a:lnTo>
                  <a:pt x="0" y="328"/>
                </a:lnTo>
                <a:lnTo>
                  <a:pt x="10" y="356"/>
                </a:lnTo>
                <a:lnTo>
                  <a:pt x="0" y="384"/>
                </a:lnTo>
                <a:lnTo>
                  <a:pt x="384" y="942"/>
                </a:lnTo>
                <a:lnTo>
                  <a:pt x="414" y="794"/>
                </a:lnTo>
                <a:lnTo>
                  <a:pt x="454" y="806"/>
                </a:lnTo>
                <a:lnTo>
                  <a:pt x="468" y="688"/>
                </a:lnTo>
                <a:lnTo>
                  <a:pt x="468" y="688"/>
                </a:lnTo>
                <a:lnTo>
                  <a:pt x="468" y="688"/>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38" name="Freeform 37"/>
          <p:cNvSpPr>
            <a:spLocks/>
          </p:cNvSpPr>
          <p:nvPr/>
        </p:nvSpPr>
        <p:spPr bwMode="auto">
          <a:xfrm>
            <a:off x="8876200" y="3470887"/>
            <a:ext cx="110553" cy="200537"/>
          </a:xfrm>
          <a:custGeom>
            <a:avLst/>
            <a:gdLst/>
            <a:ahLst/>
            <a:cxnLst>
              <a:cxn ang="0">
                <a:pos x="0" y="18"/>
              </a:cxn>
              <a:cxn ang="0">
                <a:pos x="26" y="156"/>
              </a:cxn>
              <a:cxn ang="0">
                <a:pos x="48" y="108"/>
              </a:cxn>
              <a:cxn ang="0">
                <a:pos x="86" y="40"/>
              </a:cxn>
              <a:cxn ang="0">
                <a:pos x="50" y="0"/>
              </a:cxn>
              <a:cxn ang="0">
                <a:pos x="0" y="18"/>
              </a:cxn>
            </a:cxnLst>
            <a:rect l="0" t="0" r="r" b="b"/>
            <a:pathLst>
              <a:path w="86" h="156">
                <a:moveTo>
                  <a:pt x="0" y="18"/>
                </a:moveTo>
                <a:lnTo>
                  <a:pt x="26" y="156"/>
                </a:lnTo>
                <a:lnTo>
                  <a:pt x="48" y="108"/>
                </a:lnTo>
                <a:lnTo>
                  <a:pt x="86" y="40"/>
                </a:lnTo>
                <a:lnTo>
                  <a:pt x="50" y="0"/>
                </a:lnTo>
                <a:lnTo>
                  <a:pt x="0" y="18"/>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39" name="Freeform 38"/>
          <p:cNvSpPr>
            <a:spLocks/>
          </p:cNvSpPr>
          <p:nvPr/>
        </p:nvSpPr>
        <p:spPr bwMode="auto">
          <a:xfrm>
            <a:off x="7811809" y="4131631"/>
            <a:ext cx="912702" cy="609325"/>
          </a:xfrm>
          <a:custGeom>
            <a:avLst/>
            <a:gdLst/>
            <a:ahLst/>
            <a:cxnLst>
              <a:cxn ang="0">
                <a:pos x="492" y="106"/>
              </a:cxn>
              <a:cxn ang="0">
                <a:pos x="502" y="26"/>
              </a:cxn>
              <a:cxn ang="0">
                <a:pos x="442" y="0"/>
              </a:cxn>
              <a:cxn ang="0">
                <a:pos x="424" y="26"/>
              </a:cxn>
              <a:cxn ang="0">
                <a:pos x="386" y="26"/>
              </a:cxn>
              <a:cxn ang="0">
                <a:pos x="344" y="84"/>
              </a:cxn>
              <a:cxn ang="0">
                <a:pos x="314" y="158"/>
              </a:cxn>
              <a:cxn ang="0">
                <a:pos x="286" y="132"/>
              </a:cxn>
              <a:cxn ang="0">
                <a:pos x="256" y="296"/>
              </a:cxn>
              <a:cxn ang="0">
                <a:pos x="184" y="340"/>
              </a:cxn>
              <a:cxn ang="0">
                <a:pos x="112" y="306"/>
              </a:cxn>
              <a:cxn ang="0">
                <a:pos x="60" y="402"/>
              </a:cxn>
              <a:cxn ang="0">
                <a:pos x="0" y="474"/>
              </a:cxn>
              <a:cxn ang="0">
                <a:pos x="164" y="444"/>
              </a:cxn>
              <a:cxn ang="0">
                <a:pos x="710" y="272"/>
              </a:cxn>
              <a:cxn ang="0">
                <a:pos x="666" y="214"/>
              </a:cxn>
              <a:cxn ang="0">
                <a:pos x="698" y="96"/>
              </a:cxn>
              <a:cxn ang="0">
                <a:pos x="614" y="116"/>
              </a:cxn>
              <a:cxn ang="0">
                <a:pos x="492" y="106"/>
              </a:cxn>
            </a:cxnLst>
            <a:rect l="0" t="0" r="r" b="b"/>
            <a:pathLst>
              <a:path w="710" h="474">
                <a:moveTo>
                  <a:pt x="492" y="106"/>
                </a:moveTo>
                <a:lnTo>
                  <a:pt x="502" y="26"/>
                </a:lnTo>
                <a:lnTo>
                  <a:pt x="442" y="0"/>
                </a:lnTo>
                <a:lnTo>
                  <a:pt x="424" y="26"/>
                </a:lnTo>
                <a:lnTo>
                  <a:pt x="386" y="26"/>
                </a:lnTo>
                <a:lnTo>
                  <a:pt x="344" y="84"/>
                </a:lnTo>
                <a:lnTo>
                  <a:pt x="314" y="158"/>
                </a:lnTo>
                <a:lnTo>
                  <a:pt x="286" y="132"/>
                </a:lnTo>
                <a:lnTo>
                  <a:pt x="256" y="296"/>
                </a:lnTo>
                <a:lnTo>
                  <a:pt x="184" y="340"/>
                </a:lnTo>
                <a:lnTo>
                  <a:pt x="112" y="306"/>
                </a:lnTo>
                <a:lnTo>
                  <a:pt x="60" y="402"/>
                </a:lnTo>
                <a:lnTo>
                  <a:pt x="0" y="474"/>
                </a:lnTo>
                <a:lnTo>
                  <a:pt x="164" y="444"/>
                </a:lnTo>
                <a:lnTo>
                  <a:pt x="710" y="272"/>
                </a:lnTo>
                <a:lnTo>
                  <a:pt x="666" y="214"/>
                </a:lnTo>
                <a:lnTo>
                  <a:pt x="698" y="96"/>
                </a:lnTo>
                <a:lnTo>
                  <a:pt x="614" y="116"/>
                </a:lnTo>
                <a:lnTo>
                  <a:pt x="492" y="106"/>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40" name="Freeform 39"/>
          <p:cNvSpPr>
            <a:spLocks/>
          </p:cNvSpPr>
          <p:nvPr/>
        </p:nvSpPr>
        <p:spPr bwMode="auto">
          <a:xfrm>
            <a:off x="8151181" y="3992797"/>
            <a:ext cx="568189" cy="285380"/>
          </a:xfrm>
          <a:custGeom>
            <a:avLst/>
            <a:gdLst/>
            <a:ahLst/>
            <a:cxnLst>
              <a:cxn ang="0">
                <a:pos x="316" y="0"/>
              </a:cxn>
              <a:cxn ang="0">
                <a:pos x="0" y="108"/>
              </a:cxn>
              <a:cxn ang="0">
                <a:pos x="24" y="150"/>
              </a:cxn>
              <a:cxn ang="0">
                <a:pos x="126" y="94"/>
              </a:cxn>
              <a:cxn ang="0">
                <a:pos x="178" y="106"/>
              </a:cxn>
              <a:cxn ang="0">
                <a:pos x="178" y="104"/>
              </a:cxn>
              <a:cxn ang="0">
                <a:pos x="180" y="106"/>
              </a:cxn>
              <a:cxn ang="0">
                <a:pos x="180" y="106"/>
              </a:cxn>
              <a:cxn ang="0">
                <a:pos x="242" y="132"/>
              </a:cxn>
              <a:cxn ang="0">
                <a:pos x="232" y="212"/>
              </a:cxn>
              <a:cxn ang="0">
                <a:pos x="354" y="222"/>
              </a:cxn>
              <a:cxn ang="0">
                <a:pos x="436" y="200"/>
              </a:cxn>
              <a:cxn ang="0">
                <a:pos x="442" y="174"/>
              </a:cxn>
              <a:cxn ang="0">
                <a:pos x="442" y="134"/>
              </a:cxn>
              <a:cxn ang="0">
                <a:pos x="374" y="162"/>
              </a:cxn>
              <a:cxn ang="0">
                <a:pos x="316" y="0"/>
              </a:cxn>
            </a:cxnLst>
            <a:rect l="0" t="0" r="r" b="b"/>
            <a:pathLst>
              <a:path w="442" h="222">
                <a:moveTo>
                  <a:pt x="316" y="0"/>
                </a:moveTo>
                <a:lnTo>
                  <a:pt x="0" y="108"/>
                </a:lnTo>
                <a:lnTo>
                  <a:pt x="24" y="150"/>
                </a:lnTo>
                <a:lnTo>
                  <a:pt x="126" y="94"/>
                </a:lnTo>
                <a:lnTo>
                  <a:pt x="178" y="106"/>
                </a:lnTo>
                <a:lnTo>
                  <a:pt x="178" y="104"/>
                </a:lnTo>
                <a:lnTo>
                  <a:pt x="180" y="106"/>
                </a:lnTo>
                <a:lnTo>
                  <a:pt x="180" y="106"/>
                </a:lnTo>
                <a:lnTo>
                  <a:pt x="242" y="132"/>
                </a:lnTo>
                <a:lnTo>
                  <a:pt x="232" y="212"/>
                </a:lnTo>
                <a:lnTo>
                  <a:pt x="354" y="222"/>
                </a:lnTo>
                <a:lnTo>
                  <a:pt x="436" y="200"/>
                </a:lnTo>
                <a:lnTo>
                  <a:pt x="442" y="174"/>
                </a:lnTo>
                <a:lnTo>
                  <a:pt x="442" y="134"/>
                </a:lnTo>
                <a:lnTo>
                  <a:pt x="374" y="162"/>
                </a:lnTo>
                <a:lnTo>
                  <a:pt x="316"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41" name="Freeform 40"/>
          <p:cNvSpPr>
            <a:spLocks/>
          </p:cNvSpPr>
          <p:nvPr/>
        </p:nvSpPr>
        <p:spPr bwMode="auto">
          <a:xfrm>
            <a:off x="5575047" y="4455575"/>
            <a:ext cx="15426" cy="457636"/>
          </a:xfrm>
          <a:custGeom>
            <a:avLst/>
            <a:gdLst/>
            <a:ahLst/>
            <a:cxnLst>
              <a:cxn ang="0">
                <a:pos x="2" y="2"/>
              </a:cxn>
              <a:cxn ang="0">
                <a:pos x="2" y="0"/>
              </a:cxn>
              <a:cxn ang="0">
                <a:pos x="0" y="0"/>
              </a:cxn>
              <a:cxn ang="0">
                <a:pos x="8" y="356"/>
              </a:cxn>
              <a:cxn ang="0">
                <a:pos x="12" y="356"/>
              </a:cxn>
              <a:cxn ang="0">
                <a:pos x="2" y="2"/>
              </a:cxn>
              <a:cxn ang="0">
                <a:pos x="2" y="2"/>
              </a:cxn>
            </a:cxnLst>
            <a:rect l="0" t="0" r="r" b="b"/>
            <a:pathLst>
              <a:path w="12" h="356">
                <a:moveTo>
                  <a:pt x="2" y="2"/>
                </a:moveTo>
                <a:lnTo>
                  <a:pt x="2" y="0"/>
                </a:lnTo>
                <a:lnTo>
                  <a:pt x="0" y="0"/>
                </a:lnTo>
                <a:lnTo>
                  <a:pt x="8" y="356"/>
                </a:lnTo>
                <a:lnTo>
                  <a:pt x="12" y="356"/>
                </a:lnTo>
                <a:lnTo>
                  <a:pt x="2" y="2"/>
                </a:lnTo>
                <a:lnTo>
                  <a:pt x="2" y="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42" name="Freeform 41"/>
          <p:cNvSpPr>
            <a:spLocks/>
          </p:cNvSpPr>
          <p:nvPr/>
        </p:nvSpPr>
        <p:spPr bwMode="auto">
          <a:xfrm>
            <a:off x="6315493" y="4357879"/>
            <a:ext cx="2571" cy="2571"/>
          </a:xfrm>
          <a:custGeom>
            <a:avLst/>
            <a:gdLst/>
            <a:ahLst/>
            <a:cxnLst>
              <a:cxn ang="0">
                <a:pos x="0" y="0"/>
              </a:cxn>
              <a:cxn ang="0">
                <a:pos x="0" y="2"/>
              </a:cxn>
              <a:cxn ang="0">
                <a:pos x="2" y="2"/>
              </a:cxn>
              <a:cxn ang="0">
                <a:pos x="0" y="0"/>
              </a:cxn>
              <a:cxn ang="0">
                <a:pos x="0" y="0"/>
              </a:cxn>
            </a:cxnLst>
            <a:rect l="0" t="0" r="r" b="b"/>
            <a:pathLst>
              <a:path w="2" h="2">
                <a:moveTo>
                  <a:pt x="0" y="0"/>
                </a:moveTo>
                <a:lnTo>
                  <a:pt x="0" y="2"/>
                </a:lnTo>
                <a:lnTo>
                  <a:pt x="2" y="2"/>
                </a:lnTo>
                <a:lnTo>
                  <a:pt x="0" y="0"/>
                </a:lnTo>
                <a:lnTo>
                  <a:pt x="0"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43" name="Freeform 42"/>
          <p:cNvSpPr>
            <a:spLocks/>
          </p:cNvSpPr>
          <p:nvPr/>
        </p:nvSpPr>
        <p:spPr bwMode="auto">
          <a:xfrm>
            <a:off x="6325777" y="4345023"/>
            <a:ext cx="444781" cy="15426"/>
          </a:xfrm>
          <a:custGeom>
            <a:avLst/>
            <a:gdLst/>
            <a:ahLst/>
            <a:cxnLst>
              <a:cxn ang="0">
                <a:pos x="346" y="0"/>
              </a:cxn>
              <a:cxn ang="0">
                <a:pos x="0" y="10"/>
              </a:cxn>
              <a:cxn ang="0">
                <a:pos x="0" y="12"/>
              </a:cxn>
              <a:cxn ang="0">
                <a:pos x="346" y="4"/>
              </a:cxn>
              <a:cxn ang="0">
                <a:pos x="346" y="0"/>
              </a:cxn>
            </a:cxnLst>
            <a:rect l="0" t="0" r="r" b="b"/>
            <a:pathLst>
              <a:path w="346" h="12">
                <a:moveTo>
                  <a:pt x="346" y="0"/>
                </a:moveTo>
                <a:lnTo>
                  <a:pt x="0" y="10"/>
                </a:lnTo>
                <a:lnTo>
                  <a:pt x="0" y="12"/>
                </a:lnTo>
                <a:lnTo>
                  <a:pt x="346" y="4"/>
                </a:lnTo>
                <a:lnTo>
                  <a:pt x="346"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44" name="Rectangle 43"/>
          <p:cNvSpPr>
            <a:spLocks noChangeArrowheads="1"/>
          </p:cNvSpPr>
          <p:nvPr/>
        </p:nvSpPr>
        <p:spPr bwMode="auto">
          <a:xfrm>
            <a:off x="7369599" y="5823342"/>
            <a:ext cx="2571" cy="5142"/>
          </a:xfrm>
          <a:prstGeom prst="rect">
            <a:avLst/>
          </a:prstGeom>
          <a:solidFill>
            <a:schemeClr val="tx1"/>
          </a:solidFill>
          <a:ln w="12700" cmpd="sng">
            <a:solidFill>
              <a:schemeClr val="bg1"/>
            </a:solidFill>
            <a:prstDash val="solid"/>
            <a:miter lim="800000"/>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45" name="Freeform 44"/>
          <p:cNvSpPr>
            <a:spLocks/>
          </p:cNvSpPr>
          <p:nvPr/>
        </p:nvSpPr>
        <p:spPr bwMode="auto">
          <a:xfrm>
            <a:off x="7302754" y="5106036"/>
            <a:ext cx="69417" cy="717306"/>
          </a:xfrm>
          <a:custGeom>
            <a:avLst/>
            <a:gdLst/>
            <a:ahLst/>
            <a:cxnLst>
              <a:cxn ang="0">
                <a:pos x="0" y="0"/>
              </a:cxn>
              <a:cxn ang="0">
                <a:pos x="52" y="558"/>
              </a:cxn>
              <a:cxn ang="0">
                <a:pos x="54" y="558"/>
              </a:cxn>
              <a:cxn ang="0">
                <a:pos x="2" y="0"/>
              </a:cxn>
              <a:cxn ang="0">
                <a:pos x="0" y="0"/>
              </a:cxn>
            </a:cxnLst>
            <a:rect l="0" t="0" r="r" b="b"/>
            <a:pathLst>
              <a:path w="54" h="558">
                <a:moveTo>
                  <a:pt x="0" y="0"/>
                </a:moveTo>
                <a:lnTo>
                  <a:pt x="52" y="558"/>
                </a:lnTo>
                <a:lnTo>
                  <a:pt x="54" y="558"/>
                </a:lnTo>
                <a:lnTo>
                  <a:pt x="2" y="0"/>
                </a:lnTo>
                <a:lnTo>
                  <a:pt x="0"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46" name="Freeform 45"/>
          <p:cNvSpPr>
            <a:spLocks/>
          </p:cNvSpPr>
          <p:nvPr/>
        </p:nvSpPr>
        <p:spPr bwMode="auto">
          <a:xfrm>
            <a:off x="7752677" y="4704962"/>
            <a:ext cx="272525" cy="318803"/>
          </a:xfrm>
          <a:custGeom>
            <a:avLst/>
            <a:gdLst/>
            <a:ahLst/>
            <a:cxnLst>
              <a:cxn ang="0">
                <a:pos x="26" y="156"/>
              </a:cxn>
              <a:cxn ang="0">
                <a:pos x="0" y="248"/>
              </a:cxn>
              <a:cxn ang="0">
                <a:pos x="4" y="248"/>
              </a:cxn>
              <a:cxn ang="0">
                <a:pos x="30" y="156"/>
              </a:cxn>
              <a:cxn ang="0">
                <a:pos x="200" y="32"/>
              </a:cxn>
              <a:cxn ang="0">
                <a:pos x="212" y="0"/>
              </a:cxn>
              <a:cxn ang="0">
                <a:pos x="208" y="2"/>
              </a:cxn>
              <a:cxn ang="0">
                <a:pos x="198" y="32"/>
              </a:cxn>
              <a:cxn ang="0">
                <a:pos x="26" y="156"/>
              </a:cxn>
            </a:cxnLst>
            <a:rect l="0" t="0" r="r" b="b"/>
            <a:pathLst>
              <a:path w="212" h="248">
                <a:moveTo>
                  <a:pt x="26" y="156"/>
                </a:moveTo>
                <a:lnTo>
                  <a:pt x="0" y="248"/>
                </a:lnTo>
                <a:lnTo>
                  <a:pt x="4" y="248"/>
                </a:lnTo>
                <a:lnTo>
                  <a:pt x="30" y="156"/>
                </a:lnTo>
                <a:lnTo>
                  <a:pt x="200" y="32"/>
                </a:lnTo>
                <a:lnTo>
                  <a:pt x="212" y="0"/>
                </a:lnTo>
                <a:lnTo>
                  <a:pt x="208" y="2"/>
                </a:lnTo>
                <a:lnTo>
                  <a:pt x="198" y="32"/>
                </a:lnTo>
                <a:lnTo>
                  <a:pt x="26" y="156"/>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47" name="Freeform 46"/>
          <p:cNvSpPr>
            <a:spLocks/>
          </p:cNvSpPr>
          <p:nvPr/>
        </p:nvSpPr>
        <p:spPr bwMode="auto">
          <a:xfrm>
            <a:off x="7953214" y="4519851"/>
            <a:ext cx="2571" cy="2571"/>
          </a:xfrm>
          <a:custGeom>
            <a:avLst/>
            <a:gdLst/>
            <a:ahLst/>
            <a:cxnLst>
              <a:cxn ang="0">
                <a:pos x="0" y="0"/>
              </a:cxn>
              <a:cxn ang="0">
                <a:pos x="0" y="0"/>
              </a:cxn>
              <a:cxn ang="0">
                <a:pos x="2" y="2"/>
              </a:cxn>
              <a:cxn ang="0">
                <a:pos x="0" y="0"/>
              </a:cxn>
            </a:cxnLst>
            <a:rect l="0" t="0" r="r" b="b"/>
            <a:pathLst>
              <a:path w="2" h="2">
                <a:moveTo>
                  <a:pt x="0" y="0"/>
                </a:moveTo>
                <a:lnTo>
                  <a:pt x="0" y="0"/>
                </a:lnTo>
                <a:lnTo>
                  <a:pt x="2" y="2"/>
                </a:lnTo>
                <a:lnTo>
                  <a:pt x="0"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48" name="Freeform 47"/>
          <p:cNvSpPr>
            <a:spLocks/>
          </p:cNvSpPr>
          <p:nvPr/>
        </p:nvSpPr>
        <p:spPr bwMode="auto">
          <a:xfrm>
            <a:off x="7804096" y="4522422"/>
            <a:ext cx="151688" cy="221105"/>
          </a:xfrm>
          <a:custGeom>
            <a:avLst/>
            <a:gdLst/>
            <a:ahLst/>
            <a:cxnLst>
              <a:cxn ang="0">
                <a:pos x="64" y="98"/>
              </a:cxn>
              <a:cxn ang="0">
                <a:pos x="0" y="172"/>
              </a:cxn>
              <a:cxn ang="0">
                <a:pos x="6" y="170"/>
              </a:cxn>
              <a:cxn ang="0">
                <a:pos x="6" y="170"/>
              </a:cxn>
              <a:cxn ang="0">
                <a:pos x="66" y="98"/>
              </a:cxn>
              <a:cxn ang="0">
                <a:pos x="118" y="2"/>
              </a:cxn>
              <a:cxn ang="0">
                <a:pos x="114" y="0"/>
              </a:cxn>
              <a:cxn ang="0">
                <a:pos x="64" y="98"/>
              </a:cxn>
            </a:cxnLst>
            <a:rect l="0" t="0" r="r" b="b"/>
            <a:pathLst>
              <a:path w="118" h="172">
                <a:moveTo>
                  <a:pt x="64" y="98"/>
                </a:moveTo>
                <a:lnTo>
                  <a:pt x="0" y="172"/>
                </a:lnTo>
                <a:lnTo>
                  <a:pt x="6" y="170"/>
                </a:lnTo>
                <a:lnTo>
                  <a:pt x="6" y="170"/>
                </a:lnTo>
                <a:lnTo>
                  <a:pt x="66" y="98"/>
                </a:lnTo>
                <a:lnTo>
                  <a:pt x="118" y="2"/>
                </a:lnTo>
                <a:lnTo>
                  <a:pt x="114" y="0"/>
                </a:lnTo>
                <a:lnTo>
                  <a:pt x="64" y="98"/>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49" name="Freeform 48"/>
          <p:cNvSpPr>
            <a:spLocks/>
          </p:cNvSpPr>
          <p:nvPr/>
        </p:nvSpPr>
        <p:spPr bwMode="auto">
          <a:xfrm>
            <a:off x="8719370" y="4075070"/>
            <a:ext cx="2571" cy="7713"/>
          </a:xfrm>
          <a:custGeom>
            <a:avLst/>
            <a:gdLst/>
            <a:ahLst/>
            <a:cxnLst>
              <a:cxn ang="0">
                <a:pos x="2" y="6"/>
              </a:cxn>
              <a:cxn ang="0">
                <a:pos x="2" y="2"/>
              </a:cxn>
              <a:cxn ang="0">
                <a:pos x="0" y="0"/>
              </a:cxn>
              <a:cxn ang="0">
                <a:pos x="0" y="6"/>
              </a:cxn>
              <a:cxn ang="0">
                <a:pos x="2" y="6"/>
              </a:cxn>
            </a:cxnLst>
            <a:rect l="0" t="0" r="r" b="b"/>
            <a:pathLst>
              <a:path w="2" h="6">
                <a:moveTo>
                  <a:pt x="2" y="6"/>
                </a:moveTo>
                <a:lnTo>
                  <a:pt x="2" y="2"/>
                </a:lnTo>
                <a:lnTo>
                  <a:pt x="0" y="0"/>
                </a:lnTo>
                <a:lnTo>
                  <a:pt x="0" y="6"/>
                </a:lnTo>
                <a:lnTo>
                  <a:pt x="2" y="6"/>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50" name="Freeform 49"/>
          <p:cNvSpPr>
            <a:spLocks/>
          </p:cNvSpPr>
          <p:nvPr/>
        </p:nvSpPr>
        <p:spPr bwMode="auto">
          <a:xfrm>
            <a:off x="8595961" y="3979942"/>
            <a:ext cx="123408" cy="102840"/>
          </a:xfrm>
          <a:custGeom>
            <a:avLst/>
            <a:gdLst/>
            <a:ahLst/>
            <a:cxnLst>
              <a:cxn ang="0">
                <a:pos x="0" y="2"/>
              </a:cxn>
              <a:cxn ang="0">
                <a:pos x="96" y="80"/>
              </a:cxn>
              <a:cxn ang="0">
                <a:pos x="96" y="74"/>
              </a:cxn>
              <a:cxn ang="0">
                <a:pos x="2" y="0"/>
              </a:cxn>
              <a:cxn ang="0">
                <a:pos x="0" y="2"/>
              </a:cxn>
            </a:cxnLst>
            <a:rect l="0" t="0" r="r" b="b"/>
            <a:pathLst>
              <a:path w="96" h="80">
                <a:moveTo>
                  <a:pt x="0" y="2"/>
                </a:moveTo>
                <a:lnTo>
                  <a:pt x="96" y="80"/>
                </a:lnTo>
                <a:lnTo>
                  <a:pt x="96" y="74"/>
                </a:lnTo>
                <a:lnTo>
                  <a:pt x="2" y="0"/>
                </a:lnTo>
                <a:lnTo>
                  <a:pt x="0" y="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51" name="Freeform 50"/>
          <p:cNvSpPr>
            <a:spLocks/>
          </p:cNvSpPr>
          <p:nvPr/>
        </p:nvSpPr>
        <p:spPr bwMode="auto">
          <a:xfrm>
            <a:off x="8760506" y="3779406"/>
            <a:ext cx="2571" cy="2571"/>
          </a:xfrm>
          <a:custGeom>
            <a:avLst/>
            <a:gdLst/>
            <a:ahLst/>
            <a:cxnLst>
              <a:cxn ang="0">
                <a:pos x="0" y="2"/>
              </a:cxn>
              <a:cxn ang="0">
                <a:pos x="2" y="2"/>
              </a:cxn>
              <a:cxn ang="0">
                <a:pos x="2" y="0"/>
              </a:cxn>
              <a:cxn ang="0">
                <a:pos x="0" y="2"/>
              </a:cxn>
              <a:cxn ang="0">
                <a:pos x="0" y="2"/>
              </a:cxn>
            </a:cxnLst>
            <a:rect l="0" t="0" r="r" b="b"/>
            <a:pathLst>
              <a:path w="2" h="2">
                <a:moveTo>
                  <a:pt x="0" y="2"/>
                </a:moveTo>
                <a:lnTo>
                  <a:pt x="2" y="2"/>
                </a:lnTo>
                <a:lnTo>
                  <a:pt x="2" y="0"/>
                </a:lnTo>
                <a:lnTo>
                  <a:pt x="0" y="2"/>
                </a:lnTo>
                <a:lnTo>
                  <a:pt x="0" y="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52" name="Freeform 51"/>
          <p:cNvSpPr>
            <a:spLocks/>
          </p:cNvSpPr>
          <p:nvPr/>
        </p:nvSpPr>
        <p:spPr bwMode="auto">
          <a:xfrm>
            <a:off x="8904481" y="3679137"/>
            <a:ext cx="7713" cy="2571"/>
          </a:xfrm>
          <a:custGeom>
            <a:avLst/>
            <a:gdLst/>
            <a:ahLst/>
            <a:cxnLst>
              <a:cxn ang="0">
                <a:pos x="4" y="0"/>
              </a:cxn>
              <a:cxn ang="0">
                <a:pos x="2" y="0"/>
              </a:cxn>
              <a:cxn ang="0">
                <a:pos x="0" y="2"/>
              </a:cxn>
              <a:cxn ang="0">
                <a:pos x="6" y="2"/>
              </a:cxn>
              <a:cxn ang="0">
                <a:pos x="6" y="0"/>
              </a:cxn>
              <a:cxn ang="0">
                <a:pos x="4" y="0"/>
              </a:cxn>
              <a:cxn ang="0">
                <a:pos x="4" y="0"/>
              </a:cxn>
              <a:cxn ang="0">
                <a:pos x="4" y="0"/>
              </a:cxn>
            </a:cxnLst>
            <a:rect l="0" t="0" r="r" b="b"/>
            <a:pathLst>
              <a:path w="6" h="2">
                <a:moveTo>
                  <a:pt x="4" y="0"/>
                </a:moveTo>
                <a:lnTo>
                  <a:pt x="2" y="0"/>
                </a:lnTo>
                <a:lnTo>
                  <a:pt x="0" y="2"/>
                </a:lnTo>
                <a:lnTo>
                  <a:pt x="6" y="2"/>
                </a:lnTo>
                <a:lnTo>
                  <a:pt x="6" y="0"/>
                </a:lnTo>
                <a:lnTo>
                  <a:pt x="4" y="0"/>
                </a:lnTo>
                <a:lnTo>
                  <a:pt x="4" y="0"/>
                </a:lnTo>
                <a:lnTo>
                  <a:pt x="4"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53" name="Freeform 52"/>
          <p:cNvSpPr>
            <a:spLocks/>
          </p:cNvSpPr>
          <p:nvPr/>
        </p:nvSpPr>
        <p:spPr bwMode="auto">
          <a:xfrm>
            <a:off x="8603675" y="3679136"/>
            <a:ext cx="303377" cy="102840"/>
          </a:xfrm>
          <a:custGeom>
            <a:avLst/>
            <a:gdLst/>
            <a:ahLst/>
            <a:cxnLst>
              <a:cxn ang="0">
                <a:pos x="222" y="0"/>
              </a:cxn>
              <a:cxn ang="0">
                <a:pos x="136" y="40"/>
              </a:cxn>
              <a:cxn ang="0">
                <a:pos x="124" y="70"/>
              </a:cxn>
              <a:cxn ang="0">
                <a:pos x="0" y="42"/>
              </a:cxn>
              <a:cxn ang="0">
                <a:pos x="0" y="44"/>
              </a:cxn>
              <a:cxn ang="0">
                <a:pos x="124" y="72"/>
              </a:cxn>
              <a:cxn ang="0">
                <a:pos x="122" y="80"/>
              </a:cxn>
              <a:cxn ang="0">
                <a:pos x="124" y="78"/>
              </a:cxn>
              <a:cxn ang="0">
                <a:pos x="138" y="40"/>
              </a:cxn>
              <a:cxn ang="0">
                <a:pos x="222" y="2"/>
              </a:cxn>
              <a:cxn ang="0">
                <a:pos x="234" y="2"/>
              </a:cxn>
              <a:cxn ang="0">
                <a:pos x="236" y="0"/>
              </a:cxn>
              <a:cxn ang="0">
                <a:pos x="222" y="0"/>
              </a:cxn>
            </a:cxnLst>
            <a:rect l="0" t="0" r="r" b="b"/>
            <a:pathLst>
              <a:path w="236" h="80">
                <a:moveTo>
                  <a:pt x="222" y="0"/>
                </a:moveTo>
                <a:lnTo>
                  <a:pt x="136" y="40"/>
                </a:lnTo>
                <a:lnTo>
                  <a:pt x="124" y="70"/>
                </a:lnTo>
                <a:lnTo>
                  <a:pt x="0" y="42"/>
                </a:lnTo>
                <a:lnTo>
                  <a:pt x="0" y="44"/>
                </a:lnTo>
                <a:lnTo>
                  <a:pt x="124" y="72"/>
                </a:lnTo>
                <a:lnTo>
                  <a:pt x="122" y="80"/>
                </a:lnTo>
                <a:lnTo>
                  <a:pt x="124" y="78"/>
                </a:lnTo>
                <a:lnTo>
                  <a:pt x="138" y="40"/>
                </a:lnTo>
                <a:lnTo>
                  <a:pt x="222" y="2"/>
                </a:lnTo>
                <a:lnTo>
                  <a:pt x="234" y="2"/>
                </a:lnTo>
                <a:lnTo>
                  <a:pt x="236" y="0"/>
                </a:lnTo>
                <a:lnTo>
                  <a:pt x="222"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54" name="Rectangle 53"/>
          <p:cNvSpPr>
            <a:spLocks noChangeArrowheads="1"/>
          </p:cNvSpPr>
          <p:nvPr/>
        </p:nvSpPr>
        <p:spPr bwMode="auto">
          <a:xfrm>
            <a:off x="3333143" y="3126374"/>
            <a:ext cx="7713" cy="7713"/>
          </a:xfrm>
          <a:prstGeom prst="rect">
            <a:avLst/>
          </a:prstGeom>
          <a:solidFill>
            <a:schemeClr val="tx1"/>
          </a:solidFill>
          <a:ln w="12700" cmpd="sng">
            <a:solidFill>
              <a:schemeClr val="bg1"/>
            </a:solidFill>
            <a:prstDash val="solid"/>
            <a:miter lim="800000"/>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55" name="Freeform 54"/>
          <p:cNvSpPr>
            <a:spLocks/>
          </p:cNvSpPr>
          <p:nvPr/>
        </p:nvSpPr>
        <p:spPr bwMode="auto">
          <a:xfrm>
            <a:off x="3340855" y="2861562"/>
            <a:ext cx="2043938" cy="1252073"/>
          </a:xfrm>
          <a:custGeom>
            <a:avLst/>
            <a:gdLst/>
            <a:ahLst/>
            <a:cxnLst>
              <a:cxn ang="0">
                <a:pos x="1590" y="166"/>
              </a:cxn>
              <a:cxn ang="0">
                <a:pos x="1580" y="616"/>
              </a:cxn>
              <a:cxn ang="0">
                <a:pos x="978" y="650"/>
              </a:cxn>
              <a:cxn ang="0">
                <a:pos x="908" y="626"/>
              </a:cxn>
              <a:cxn ang="0">
                <a:pos x="754" y="534"/>
              </a:cxn>
              <a:cxn ang="0">
                <a:pos x="714" y="476"/>
              </a:cxn>
              <a:cxn ang="0">
                <a:pos x="710" y="326"/>
              </a:cxn>
              <a:cxn ang="0">
                <a:pos x="668" y="24"/>
              </a:cxn>
              <a:cxn ang="0">
                <a:pos x="636" y="166"/>
              </a:cxn>
              <a:cxn ang="0">
                <a:pos x="736" y="346"/>
              </a:cxn>
              <a:cxn ang="0">
                <a:pos x="756" y="472"/>
              </a:cxn>
              <a:cxn ang="0">
                <a:pos x="818" y="642"/>
              </a:cxn>
              <a:cxn ang="0">
                <a:pos x="948" y="618"/>
              </a:cxn>
              <a:cxn ang="0">
                <a:pos x="948" y="964"/>
              </a:cxn>
              <a:cxn ang="0">
                <a:pos x="502" y="598"/>
              </a:cxn>
              <a:cxn ang="0">
                <a:pos x="560" y="436"/>
              </a:cxn>
              <a:cxn ang="0">
                <a:pos x="592" y="2"/>
              </a:cxn>
              <a:cxn ang="0">
                <a:pos x="524" y="342"/>
              </a:cxn>
              <a:cxn ang="0">
                <a:pos x="400" y="334"/>
              </a:cxn>
              <a:cxn ang="0">
                <a:pos x="110" y="318"/>
              </a:cxn>
              <a:cxn ang="0">
                <a:pos x="0" y="206"/>
              </a:cxn>
              <a:cxn ang="0">
                <a:pos x="96" y="238"/>
              </a:cxn>
              <a:cxn ang="0">
                <a:pos x="284" y="356"/>
              </a:cxn>
              <a:cxn ang="0">
                <a:pos x="534" y="378"/>
              </a:cxn>
              <a:cxn ang="0">
                <a:pos x="486" y="572"/>
              </a:cxn>
              <a:cxn ang="0">
                <a:pos x="444" y="862"/>
              </a:cxn>
              <a:cxn ang="0">
                <a:pos x="446" y="866"/>
              </a:cxn>
              <a:cxn ang="0">
                <a:pos x="442" y="870"/>
              </a:cxn>
              <a:cxn ang="0">
                <a:pos x="682" y="914"/>
              </a:cxn>
              <a:cxn ang="0">
                <a:pos x="688" y="920"/>
              </a:cxn>
              <a:cxn ang="0">
                <a:pos x="948" y="970"/>
              </a:cxn>
              <a:cxn ang="0">
                <a:pos x="992" y="584"/>
              </a:cxn>
              <a:cxn ang="0">
                <a:pos x="1584" y="624"/>
              </a:cxn>
              <a:cxn ang="0">
                <a:pos x="1586" y="524"/>
              </a:cxn>
              <a:cxn ang="0">
                <a:pos x="1584" y="520"/>
              </a:cxn>
            </a:cxnLst>
            <a:rect l="0" t="0" r="r" b="b"/>
            <a:pathLst>
              <a:path w="1590" h="974">
                <a:moveTo>
                  <a:pt x="1586" y="520"/>
                </a:moveTo>
                <a:lnTo>
                  <a:pt x="1590" y="166"/>
                </a:lnTo>
                <a:lnTo>
                  <a:pt x="1584" y="164"/>
                </a:lnTo>
                <a:lnTo>
                  <a:pt x="1580" y="616"/>
                </a:lnTo>
                <a:lnTo>
                  <a:pt x="986" y="578"/>
                </a:lnTo>
                <a:lnTo>
                  <a:pt x="978" y="650"/>
                </a:lnTo>
                <a:lnTo>
                  <a:pt x="952" y="614"/>
                </a:lnTo>
                <a:lnTo>
                  <a:pt x="908" y="626"/>
                </a:lnTo>
                <a:lnTo>
                  <a:pt x="824" y="638"/>
                </a:lnTo>
                <a:lnTo>
                  <a:pt x="754" y="534"/>
                </a:lnTo>
                <a:lnTo>
                  <a:pt x="762" y="464"/>
                </a:lnTo>
                <a:lnTo>
                  <a:pt x="714" y="476"/>
                </a:lnTo>
                <a:lnTo>
                  <a:pt x="744" y="346"/>
                </a:lnTo>
                <a:lnTo>
                  <a:pt x="710" y="326"/>
                </a:lnTo>
                <a:lnTo>
                  <a:pt x="644" y="168"/>
                </a:lnTo>
                <a:lnTo>
                  <a:pt x="668" y="24"/>
                </a:lnTo>
                <a:lnTo>
                  <a:pt x="662" y="22"/>
                </a:lnTo>
                <a:lnTo>
                  <a:pt x="636" y="166"/>
                </a:lnTo>
                <a:lnTo>
                  <a:pt x="708" y="332"/>
                </a:lnTo>
                <a:lnTo>
                  <a:pt x="736" y="346"/>
                </a:lnTo>
                <a:lnTo>
                  <a:pt x="706" y="484"/>
                </a:lnTo>
                <a:lnTo>
                  <a:pt x="756" y="472"/>
                </a:lnTo>
                <a:lnTo>
                  <a:pt x="746" y="534"/>
                </a:lnTo>
                <a:lnTo>
                  <a:pt x="818" y="642"/>
                </a:lnTo>
                <a:lnTo>
                  <a:pt x="910" y="632"/>
                </a:lnTo>
                <a:lnTo>
                  <a:pt x="948" y="618"/>
                </a:lnTo>
                <a:lnTo>
                  <a:pt x="976" y="656"/>
                </a:lnTo>
                <a:lnTo>
                  <a:pt x="948" y="964"/>
                </a:lnTo>
                <a:lnTo>
                  <a:pt x="452" y="864"/>
                </a:lnTo>
                <a:lnTo>
                  <a:pt x="502" y="598"/>
                </a:lnTo>
                <a:lnTo>
                  <a:pt x="492" y="572"/>
                </a:lnTo>
                <a:lnTo>
                  <a:pt x="560" y="436"/>
                </a:lnTo>
                <a:lnTo>
                  <a:pt x="530" y="342"/>
                </a:lnTo>
                <a:lnTo>
                  <a:pt x="592" y="2"/>
                </a:lnTo>
                <a:lnTo>
                  <a:pt x="584" y="0"/>
                </a:lnTo>
                <a:lnTo>
                  <a:pt x="524" y="342"/>
                </a:lnTo>
                <a:lnTo>
                  <a:pt x="532" y="368"/>
                </a:lnTo>
                <a:lnTo>
                  <a:pt x="400" y="334"/>
                </a:lnTo>
                <a:lnTo>
                  <a:pt x="284" y="350"/>
                </a:lnTo>
                <a:lnTo>
                  <a:pt x="110" y="318"/>
                </a:lnTo>
                <a:lnTo>
                  <a:pt x="100" y="234"/>
                </a:lnTo>
                <a:lnTo>
                  <a:pt x="0" y="206"/>
                </a:lnTo>
                <a:lnTo>
                  <a:pt x="0" y="212"/>
                </a:lnTo>
                <a:lnTo>
                  <a:pt x="96" y="238"/>
                </a:lnTo>
                <a:lnTo>
                  <a:pt x="104" y="324"/>
                </a:lnTo>
                <a:lnTo>
                  <a:pt x="284" y="356"/>
                </a:lnTo>
                <a:lnTo>
                  <a:pt x="400" y="340"/>
                </a:lnTo>
                <a:lnTo>
                  <a:pt x="534" y="378"/>
                </a:lnTo>
                <a:lnTo>
                  <a:pt x="554" y="436"/>
                </a:lnTo>
                <a:lnTo>
                  <a:pt x="486" y="572"/>
                </a:lnTo>
                <a:lnTo>
                  <a:pt x="494" y="598"/>
                </a:lnTo>
                <a:lnTo>
                  <a:pt x="444" y="862"/>
                </a:lnTo>
                <a:lnTo>
                  <a:pt x="446" y="862"/>
                </a:lnTo>
                <a:lnTo>
                  <a:pt x="446" y="866"/>
                </a:lnTo>
                <a:lnTo>
                  <a:pt x="442" y="866"/>
                </a:lnTo>
                <a:lnTo>
                  <a:pt x="442" y="870"/>
                </a:lnTo>
                <a:lnTo>
                  <a:pt x="680" y="918"/>
                </a:lnTo>
                <a:lnTo>
                  <a:pt x="682" y="914"/>
                </a:lnTo>
                <a:lnTo>
                  <a:pt x="688" y="914"/>
                </a:lnTo>
                <a:lnTo>
                  <a:pt x="688" y="920"/>
                </a:lnTo>
                <a:lnTo>
                  <a:pt x="948" y="974"/>
                </a:lnTo>
                <a:lnTo>
                  <a:pt x="948" y="970"/>
                </a:lnTo>
                <a:lnTo>
                  <a:pt x="954" y="972"/>
                </a:lnTo>
                <a:lnTo>
                  <a:pt x="992" y="584"/>
                </a:lnTo>
                <a:lnTo>
                  <a:pt x="1584" y="624"/>
                </a:lnTo>
                <a:lnTo>
                  <a:pt x="1584" y="624"/>
                </a:lnTo>
                <a:lnTo>
                  <a:pt x="1586" y="624"/>
                </a:lnTo>
                <a:lnTo>
                  <a:pt x="1586" y="524"/>
                </a:lnTo>
                <a:lnTo>
                  <a:pt x="1584" y="524"/>
                </a:lnTo>
                <a:lnTo>
                  <a:pt x="1584" y="520"/>
                </a:lnTo>
                <a:lnTo>
                  <a:pt x="1586" y="52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56" name="Rectangle 55"/>
          <p:cNvSpPr>
            <a:spLocks noChangeArrowheads="1"/>
          </p:cNvSpPr>
          <p:nvPr/>
        </p:nvSpPr>
        <p:spPr bwMode="auto">
          <a:xfrm>
            <a:off x="3184025" y="3789689"/>
            <a:ext cx="1286" cy="1286"/>
          </a:xfrm>
          <a:prstGeom prst="rect">
            <a:avLst/>
          </a:prstGeom>
          <a:solidFill>
            <a:schemeClr val="tx1"/>
          </a:solidFill>
          <a:ln w="12700" cmpd="sng">
            <a:solidFill>
              <a:schemeClr val="bg1"/>
            </a:solidFill>
            <a:prstDash val="solid"/>
            <a:miter lim="800000"/>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57" name="Freeform 56"/>
          <p:cNvSpPr>
            <a:spLocks/>
          </p:cNvSpPr>
          <p:nvPr/>
        </p:nvSpPr>
        <p:spPr bwMode="auto">
          <a:xfrm>
            <a:off x="3960465" y="5535391"/>
            <a:ext cx="2571" cy="1286"/>
          </a:xfrm>
          <a:custGeom>
            <a:avLst/>
            <a:gdLst/>
            <a:ahLst/>
            <a:cxnLst>
              <a:cxn ang="0">
                <a:pos x="2" y="0"/>
              </a:cxn>
              <a:cxn ang="0">
                <a:pos x="2" y="0"/>
              </a:cxn>
              <a:cxn ang="0">
                <a:pos x="0" y="0"/>
              </a:cxn>
              <a:cxn ang="0">
                <a:pos x="2" y="0"/>
              </a:cxn>
            </a:cxnLst>
            <a:rect l="0" t="0" r="r" b="b"/>
            <a:pathLst>
              <a:path w="2">
                <a:moveTo>
                  <a:pt x="2" y="0"/>
                </a:moveTo>
                <a:lnTo>
                  <a:pt x="2" y="0"/>
                </a:lnTo>
                <a:lnTo>
                  <a:pt x="0" y="0"/>
                </a:lnTo>
                <a:lnTo>
                  <a:pt x="2"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58" name="Freeform 57"/>
          <p:cNvSpPr>
            <a:spLocks/>
          </p:cNvSpPr>
          <p:nvPr/>
        </p:nvSpPr>
        <p:spPr bwMode="auto">
          <a:xfrm>
            <a:off x="4122437" y="4041646"/>
            <a:ext cx="102840" cy="758442"/>
          </a:xfrm>
          <a:custGeom>
            <a:avLst/>
            <a:gdLst/>
            <a:ahLst/>
            <a:cxnLst>
              <a:cxn ang="0">
                <a:pos x="72" y="0"/>
              </a:cxn>
              <a:cxn ang="0">
                <a:pos x="0" y="590"/>
              </a:cxn>
              <a:cxn ang="0">
                <a:pos x="4" y="590"/>
              </a:cxn>
              <a:cxn ang="0">
                <a:pos x="80" y="2"/>
              </a:cxn>
              <a:cxn ang="0">
                <a:pos x="72" y="0"/>
              </a:cxn>
            </a:cxnLst>
            <a:rect l="0" t="0" r="r" b="b"/>
            <a:pathLst>
              <a:path w="80" h="590">
                <a:moveTo>
                  <a:pt x="72" y="0"/>
                </a:moveTo>
                <a:lnTo>
                  <a:pt x="0" y="590"/>
                </a:lnTo>
                <a:lnTo>
                  <a:pt x="4" y="590"/>
                </a:lnTo>
                <a:lnTo>
                  <a:pt x="80" y="2"/>
                </a:lnTo>
                <a:lnTo>
                  <a:pt x="72"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59" name="Freeform 58"/>
          <p:cNvSpPr>
            <a:spLocks/>
          </p:cNvSpPr>
          <p:nvPr/>
        </p:nvSpPr>
        <p:spPr bwMode="auto">
          <a:xfrm>
            <a:off x="3184025" y="3789690"/>
            <a:ext cx="943554" cy="1745703"/>
          </a:xfrm>
          <a:custGeom>
            <a:avLst/>
            <a:gdLst/>
            <a:ahLst/>
            <a:cxnLst>
              <a:cxn ang="0">
                <a:pos x="618" y="1262"/>
              </a:cxn>
              <a:cxn ang="0">
                <a:pos x="668" y="1154"/>
              </a:cxn>
              <a:cxn ang="0">
                <a:pos x="680" y="1140"/>
              </a:cxn>
              <a:cxn ang="0">
                <a:pos x="648" y="1044"/>
              </a:cxn>
              <a:cxn ang="0">
                <a:pos x="678" y="896"/>
              </a:cxn>
              <a:cxn ang="0">
                <a:pos x="718" y="910"/>
              </a:cxn>
              <a:cxn ang="0">
                <a:pos x="734" y="790"/>
              </a:cxn>
              <a:cxn ang="0">
                <a:pos x="730" y="788"/>
              </a:cxn>
              <a:cxn ang="0">
                <a:pos x="730" y="786"/>
              </a:cxn>
              <a:cxn ang="0">
                <a:pos x="716" y="904"/>
              </a:cxn>
              <a:cxn ang="0">
                <a:pos x="676" y="892"/>
              </a:cxn>
              <a:cxn ang="0">
                <a:pos x="646" y="1040"/>
              </a:cxn>
              <a:cxn ang="0">
                <a:pos x="262" y="482"/>
              </a:cxn>
              <a:cxn ang="0">
                <a:pos x="272" y="454"/>
              </a:cxn>
              <a:cxn ang="0">
                <a:pos x="262" y="426"/>
              </a:cxn>
              <a:cxn ang="0">
                <a:pos x="338" y="98"/>
              </a:cxn>
              <a:cxn ang="0">
                <a:pos x="564" y="144"/>
              </a:cxn>
              <a:cxn ang="0">
                <a:pos x="566" y="140"/>
              </a:cxn>
              <a:cxn ang="0">
                <a:pos x="338" y="92"/>
              </a:cxn>
              <a:cxn ang="0">
                <a:pos x="0" y="0"/>
              </a:cxn>
              <a:cxn ang="0">
                <a:pos x="0" y="0"/>
              </a:cxn>
              <a:cxn ang="0">
                <a:pos x="2" y="8"/>
              </a:cxn>
              <a:cxn ang="0">
                <a:pos x="334" y="98"/>
              </a:cxn>
              <a:cxn ang="0">
                <a:pos x="256" y="426"/>
              </a:cxn>
              <a:cxn ang="0">
                <a:pos x="266" y="454"/>
              </a:cxn>
              <a:cxn ang="0">
                <a:pos x="256" y="482"/>
              </a:cxn>
              <a:cxn ang="0">
                <a:pos x="644" y="1044"/>
              </a:cxn>
              <a:cxn ang="0">
                <a:pos x="674" y="1140"/>
              </a:cxn>
              <a:cxn ang="0">
                <a:pos x="664" y="1150"/>
              </a:cxn>
              <a:cxn ang="0">
                <a:pos x="614" y="1260"/>
              </a:cxn>
              <a:cxn ang="0">
                <a:pos x="626" y="1314"/>
              </a:cxn>
              <a:cxn ang="0">
                <a:pos x="600" y="1354"/>
              </a:cxn>
              <a:cxn ang="0">
                <a:pos x="604" y="1358"/>
              </a:cxn>
              <a:cxn ang="0">
                <a:pos x="606" y="1358"/>
              </a:cxn>
              <a:cxn ang="0">
                <a:pos x="630" y="1316"/>
              </a:cxn>
              <a:cxn ang="0">
                <a:pos x="618" y="1262"/>
              </a:cxn>
            </a:cxnLst>
            <a:rect l="0" t="0" r="r" b="b"/>
            <a:pathLst>
              <a:path w="734" h="1358">
                <a:moveTo>
                  <a:pt x="618" y="1262"/>
                </a:moveTo>
                <a:lnTo>
                  <a:pt x="668" y="1154"/>
                </a:lnTo>
                <a:lnTo>
                  <a:pt x="680" y="1140"/>
                </a:lnTo>
                <a:lnTo>
                  <a:pt x="648" y="1044"/>
                </a:lnTo>
                <a:lnTo>
                  <a:pt x="678" y="896"/>
                </a:lnTo>
                <a:lnTo>
                  <a:pt x="718" y="910"/>
                </a:lnTo>
                <a:lnTo>
                  <a:pt x="734" y="790"/>
                </a:lnTo>
                <a:lnTo>
                  <a:pt x="730" y="788"/>
                </a:lnTo>
                <a:lnTo>
                  <a:pt x="730" y="786"/>
                </a:lnTo>
                <a:lnTo>
                  <a:pt x="716" y="904"/>
                </a:lnTo>
                <a:lnTo>
                  <a:pt x="676" y="892"/>
                </a:lnTo>
                <a:lnTo>
                  <a:pt x="646" y="1040"/>
                </a:lnTo>
                <a:lnTo>
                  <a:pt x="262" y="482"/>
                </a:lnTo>
                <a:lnTo>
                  <a:pt x="272" y="454"/>
                </a:lnTo>
                <a:lnTo>
                  <a:pt x="262" y="426"/>
                </a:lnTo>
                <a:lnTo>
                  <a:pt x="338" y="98"/>
                </a:lnTo>
                <a:lnTo>
                  <a:pt x="564" y="144"/>
                </a:lnTo>
                <a:lnTo>
                  <a:pt x="566" y="140"/>
                </a:lnTo>
                <a:lnTo>
                  <a:pt x="338" y="92"/>
                </a:lnTo>
                <a:lnTo>
                  <a:pt x="0" y="0"/>
                </a:lnTo>
                <a:lnTo>
                  <a:pt x="0" y="0"/>
                </a:lnTo>
                <a:lnTo>
                  <a:pt x="2" y="8"/>
                </a:lnTo>
                <a:lnTo>
                  <a:pt x="334" y="98"/>
                </a:lnTo>
                <a:lnTo>
                  <a:pt x="256" y="426"/>
                </a:lnTo>
                <a:lnTo>
                  <a:pt x="266" y="454"/>
                </a:lnTo>
                <a:lnTo>
                  <a:pt x="256" y="482"/>
                </a:lnTo>
                <a:lnTo>
                  <a:pt x="644" y="1044"/>
                </a:lnTo>
                <a:lnTo>
                  <a:pt x="674" y="1140"/>
                </a:lnTo>
                <a:lnTo>
                  <a:pt x="664" y="1150"/>
                </a:lnTo>
                <a:lnTo>
                  <a:pt x="614" y="1260"/>
                </a:lnTo>
                <a:lnTo>
                  <a:pt x="626" y="1314"/>
                </a:lnTo>
                <a:lnTo>
                  <a:pt x="600" y="1354"/>
                </a:lnTo>
                <a:lnTo>
                  <a:pt x="604" y="1358"/>
                </a:lnTo>
                <a:lnTo>
                  <a:pt x="606" y="1358"/>
                </a:lnTo>
                <a:lnTo>
                  <a:pt x="630" y="1316"/>
                </a:lnTo>
                <a:lnTo>
                  <a:pt x="618" y="126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60" name="Freeform 59"/>
          <p:cNvSpPr>
            <a:spLocks/>
          </p:cNvSpPr>
          <p:nvPr/>
        </p:nvSpPr>
        <p:spPr bwMode="auto">
          <a:xfrm>
            <a:off x="3909044" y="3969658"/>
            <a:ext cx="5142" cy="5142"/>
          </a:xfrm>
          <a:custGeom>
            <a:avLst/>
            <a:gdLst/>
            <a:ahLst/>
            <a:cxnLst>
              <a:cxn ang="0">
                <a:pos x="4" y="0"/>
              </a:cxn>
              <a:cxn ang="0">
                <a:pos x="2" y="0"/>
              </a:cxn>
              <a:cxn ang="0">
                <a:pos x="0" y="4"/>
              </a:cxn>
              <a:cxn ang="0">
                <a:pos x="4" y="4"/>
              </a:cxn>
              <a:cxn ang="0">
                <a:pos x="4" y="0"/>
              </a:cxn>
            </a:cxnLst>
            <a:rect l="0" t="0" r="r" b="b"/>
            <a:pathLst>
              <a:path w="4" h="4">
                <a:moveTo>
                  <a:pt x="4" y="0"/>
                </a:moveTo>
                <a:lnTo>
                  <a:pt x="2" y="0"/>
                </a:lnTo>
                <a:lnTo>
                  <a:pt x="0" y="4"/>
                </a:lnTo>
                <a:lnTo>
                  <a:pt x="4" y="4"/>
                </a:lnTo>
                <a:lnTo>
                  <a:pt x="4"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61" name="Freeform 60"/>
          <p:cNvSpPr>
            <a:spLocks/>
          </p:cNvSpPr>
          <p:nvPr/>
        </p:nvSpPr>
        <p:spPr bwMode="auto">
          <a:xfrm>
            <a:off x="4214992" y="4036505"/>
            <a:ext cx="10284" cy="7713"/>
          </a:xfrm>
          <a:custGeom>
            <a:avLst/>
            <a:gdLst/>
            <a:ahLst/>
            <a:cxnLst>
              <a:cxn ang="0">
                <a:pos x="8" y="0"/>
              </a:cxn>
              <a:cxn ang="0">
                <a:pos x="2" y="0"/>
              </a:cxn>
              <a:cxn ang="0">
                <a:pos x="0" y="4"/>
              </a:cxn>
              <a:cxn ang="0">
                <a:pos x="8" y="6"/>
              </a:cxn>
              <a:cxn ang="0">
                <a:pos x="8" y="0"/>
              </a:cxn>
            </a:cxnLst>
            <a:rect l="0" t="0" r="r" b="b"/>
            <a:pathLst>
              <a:path w="8" h="6">
                <a:moveTo>
                  <a:pt x="8" y="0"/>
                </a:moveTo>
                <a:lnTo>
                  <a:pt x="2" y="0"/>
                </a:lnTo>
                <a:lnTo>
                  <a:pt x="0" y="4"/>
                </a:lnTo>
                <a:lnTo>
                  <a:pt x="8" y="6"/>
                </a:lnTo>
                <a:lnTo>
                  <a:pt x="8"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62" name="Freeform 61"/>
          <p:cNvSpPr>
            <a:spLocks/>
          </p:cNvSpPr>
          <p:nvPr/>
        </p:nvSpPr>
        <p:spPr bwMode="auto">
          <a:xfrm>
            <a:off x="6667718" y="6003312"/>
            <a:ext cx="5142" cy="1286"/>
          </a:xfrm>
          <a:custGeom>
            <a:avLst/>
            <a:gdLst/>
            <a:ahLst/>
            <a:cxnLst>
              <a:cxn ang="0">
                <a:pos x="4" y="0"/>
              </a:cxn>
              <a:cxn ang="0">
                <a:pos x="4" y="0"/>
              </a:cxn>
              <a:cxn ang="0">
                <a:pos x="0" y="0"/>
              </a:cxn>
              <a:cxn ang="0">
                <a:pos x="4" y="0"/>
              </a:cxn>
            </a:cxnLst>
            <a:rect l="0" t="0" r="r" b="b"/>
            <a:pathLst>
              <a:path w="4">
                <a:moveTo>
                  <a:pt x="4" y="0"/>
                </a:moveTo>
                <a:lnTo>
                  <a:pt x="4" y="0"/>
                </a:lnTo>
                <a:lnTo>
                  <a:pt x="0" y="0"/>
                </a:lnTo>
                <a:lnTo>
                  <a:pt x="4"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63" name="Freeform 62"/>
          <p:cNvSpPr>
            <a:spLocks/>
          </p:cNvSpPr>
          <p:nvPr/>
        </p:nvSpPr>
        <p:spPr bwMode="auto">
          <a:xfrm>
            <a:off x="4994004" y="5779636"/>
            <a:ext cx="2571" cy="5142"/>
          </a:xfrm>
          <a:custGeom>
            <a:avLst/>
            <a:gdLst/>
            <a:ahLst/>
            <a:cxnLst>
              <a:cxn ang="0">
                <a:pos x="2" y="4"/>
              </a:cxn>
              <a:cxn ang="0">
                <a:pos x="2" y="2"/>
              </a:cxn>
              <a:cxn ang="0">
                <a:pos x="0" y="0"/>
              </a:cxn>
              <a:cxn ang="0">
                <a:pos x="2" y="4"/>
              </a:cxn>
            </a:cxnLst>
            <a:rect l="0" t="0" r="r" b="b"/>
            <a:pathLst>
              <a:path w="2" h="4">
                <a:moveTo>
                  <a:pt x="2" y="4"/>
                </a:moveTo>
                <a:lnTo>
                  <a:pt x="2" y="2"/>
                </a:lnTo>
                <a:lnTo>
                  <a:pt x="0" y="0"/>
                </a:lnTo>
                <a:lnTo>
                  <a:pt x="2" y="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64" name="Freeform 63"/>
          <p:cNvSpPr>
            <a:spLocks/>
          </p:cNvSpPr>
          <p:nvPr/>
        </p:nvSpPr>
        <p:spPr bwMode="auto">
          <a:xfrm>
            <a:off x="4654632" y="5813060"/>
            <a:ext cx="10284" cy="2571"/>
          </a:xfrm>
          <a:custGeom>
            <a:avLst/>
            <a:gdLst/>
            <a:ahLst/>
            <a:cxnLst>
              <a:cxn ang="0">
                <a:pos x="0" y="0"/>
              </a:cxn>
              <a:cxn ang="0">
                <a:pos x="8" y="2"/>
              </a:cxn>
              <a:cxn ang="0">
                <a:pos x="8" y="0"/>
              </a:cxn>
              <a:cxn ang="0">
                <a:pos x="0" y="0"/>
              </a:cxn>
              <a:cxn ang="0">
                <a:pos x="0" y="0"/>
              </a:cxn>
            </a:cxnLst>
            <a:rect l="0" t="0" r="r" b="b"/>
            <a:pathLst>
              <a:path w="8" h="2">
                <a:moveTo>
                  <a:pt x="0" y="0"/>
                </a:moveTo>
                <a:lnTo>
                  <a:pt x="8" y="2"/>
                </a:lnTo>
                <a:lnTo>
                  <a:pt x="8" y="0"/>
                </a:lnTo>
                <a:lnTo>
                  <a:pt x="0" y="0"/>
                </a:lnTo>
                <a:lnTo>
                  <a:pt x="0"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65" name="Freeform 64"/>
          <p:cNvSpPr>
            <a:spLocks/>
          </p:cNvSpPr>
          <p:nvPr/>
        </p:nvSpPr>
        <p:spPr bwMode="auto">
          <a:xfrm>
            <a:off x="6582875" y="5494256"/>
            <a:ext cx="118266" cy="509056"/>
          </a:xfrm>
          <a:custGeom>
            <a:avLst/>
            <a:gdLst/>
            <a:ahLst/>
            <a:cxnLst>
              <a:cxn ang="0">
                <a:pos x="92" y="254"/>
              </a:cxn>
              <a:cxn ang="0">
                <a:pos x="24" y="134"/>
              </a:cxn>
              <a:cxn ang="0">
                <a:pos x="8" y="0"/>
              </a:cxn>
              <a:cxn ang="0">
                <a:pos x="0" y="0"/>
              </a:cxn>
              <a:cxn ang="0">
                <a:pos x="18" y="136"/>
              </a:cxn>
              <a:cxn ang="0">
                <a:pos x="88" y="254"/>
              </a:cxn>
              <a:cxn ang="0">
                <a:pos x="78" y="350"/>
              </a:cxn>
              <a:cxn ang="0">
                <a:pos x="64" y="394"/>
              </a:cxn>
              <a:cxn ang="0">
                <a:pos x="66" y="396"/>
              </a:cxn>
              <a:cxn ang="0">
                <a:pos x="70" y="396"/>
              </a:cxn>
              <a:cxn ang="0">
                <a:pos x="84" y="352"/>
              </a:cxn>
              <a:cxn ang="0">
                <a:pos x="92" y="254"/>
              </a:cxn>
            </a:cxnLst>
            <a:rect l="0" t="0" r="r" b="b"/>
            <a:pathLst>
              <a:path w="92" h="396">
                <a:moveTo>
                  <a:pt x="92" y="254"/>
                </a:moveTo>
                <a:lnTo>
                  <a:pt x="24" y="134"/>
                </a:lnTo>
                <a:lnTo>
                  <a:pt x="8" y="0"/>
                </a:lnTo>
                <a:lnTo>
                  <a:pt x="0" y="0"/>
                </a:lnTo>
                <a:lnTo>
                  <a:pt x="18" y="136"/>
                </a:lnTo>
                <a:lnTo>
                  <a:pt x="88" y="254"/>
                </a:lnTo>
                <a:lnTo>
                  <a:pt x="78" y="350"/>
                </a:lnTo>
                <a:lnTo>
                  <a:pt x="64" y="394"/>
                </a:lnTo>
                <a:lnTo>
                  <a:pt x="66" y="396"/>
                </a:lnTo>
                <a:lnTo>
                  <a:pt x="70" y="396"/>
                </a:lnTo>
                <a:lnTo>
                  <a:pt x="84" y="352"/>
                </a:lnTo>
                <a:lnTo>
                  <a:pt x="92" y="25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66" name="Rectangle 65"/>
          <p:cNvSpPr>
            <a:spLocks noChangeArrowheads="1"/>
          </p:cNvSpPr>
          <p:nvPr/>
        </p:nvSpPr>
        <p:spPr bwMode="auto">
          <a:xfrm>
            <a:off x="4122437" y="4800088"/>
            <a:ext cx="1286" cy="1286"/>
          </a:xfrm>
          <a:prstGeom prst="rect">
            <a:avLst/>
          </a:prstGeom>
          <a:solidFill>
            <a:schemeClr val="tx1"/>
          </a:solidFill>
          <a:ln w="12700" cmpd="sng">
            <a:solidFill>
              <a:schemeClr val="bg1"/>
            </a:solidFill>
            <a:prstDash val="solid"/>
            <a:miter lim="800000"/>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67" name="Freeform 66"/>
          <p:cNvSpPr>
            <a:spLocks/>
          </p:cNvSpPr>
          <p:nvPr/>
        </p:nvSpPr>
        <p:spPr bwMode="auto">
          <a:xfrm>
            <a:off x="4127580" y="3663711"/>
            <a:ext cx="2465581" cy="2149349"/>
          </a:xfrm>
          <a:custGeom>
            <a:avLst/>
            <a:gdLst/>
            <a:ahLst/>
            <a:cxnLst>
              <a:cxn ang="0">
                <a:pos x="1038" y="1058"/>
              </a:cxn>
              <a:cxn ang="0">
                <a:pos x="1320" y="1284"/>
              </a:cxn>
              <a:cxn ang="0">
                <a:pos x="1796" y="1340"/>
              </a:cxn>
              <a:cxn ang="0">
                <a:pos x="1910" y="1424"/>
              </a:cxn>
              <a:cxn ang="0">
                <a:pos x="1918" y="1420"/>
              </a:cxn>
              <a:cxn ang="0">
                <a:pos x="1874" y="1366"/>
              </a:cxn>
              <a:cxn ang="0">
                <a:pos x="1864" y="1366"/>
              </a:cxn>
              <a:cxn ang="0">
                <a:pos x="1798" y="1334"/>
              </a:cxn>
              <a:cxn ang="0">
                <a:pos x="1326" y="1280"/>
              </a:cxn>
              <a:cxn ang="0">
                <a:pos x="1058" y="1050"/>
              </a:cxn>
              <a:cxn ang="0">
                <a:pos x="1830" y="954"/>
              </a:cxn>
              <a:cxn ang="0">
                <a:pos x="1138" y="972"/>
              </a:cxn>
              <a:cxn ang="0">
                <a:pos x="1134" y="974"/>
              </a:cxn>
              <a:cxn ang="0">
                <a:pos x="1052" y="974"/>
              </a:cxn>
              <a:cxn ang="0">
                <a:pos x="508" y="498"/>
              </a:cxn>
              <a:cxn ang="0">
                <a:pos x="1128" y="616"/>
              </a:cxn>
              <a:cxn ang="0">
                <a:pos x="1128" y="618"/>
              </a:cxn>
              <a:cxn ang="0">
                <a:pos x="1734" y="610"/>
              </a:cxn>
              <a:cxn ang="0">
                <a:pos x="1726" y="604"/>
              </a:cxn>
              <a:cxn ang="0">
                <a:pos x="1710" y="542"/>
              </a:cxn>
              <a:cxn ang="0">
                <a:pos x="1726" y="604"/>
              </a:cxn>
              <a:cxn ang="0">
                <a:pos x="1126" y="518"/>
              </a:cxn>
              <a:cxn ang="0">
                <a:pos x="972" y="252"/>
              </a:cxn>
              <a:cxn ang="0">
                <a:pos x="972" y="248"/>
              </a:cxn>
              <a:cxn ang="0">
                <a:pos x="976" y="0"/>
              </a:cxn>
              <a:cxn ang="0">
                <a:pos x="974" y="0"/>
              </a:cxn>
              <a:cxn ang="0">
                <a:pos x="966" y="510"/>
              </a:cxn>
              <a:cxn ang="0">
                <a:pos x="316" y="468"/>
              </a:cxn>
              <a:cxn ang="0">
                <a:pos x="342" y="348"/>
              </a:cxn>
              <a:cxn ang="0">
                <a:pos x="336" y="350"/>
              </a:cxn>
              <a:cxn ang="0">
                <a:pos x="500" y="498"/>
              </a:cxn>
              <a:cxn ang="0">
                <a:pos x="0" y="884"/>
              </a:cxn>
              <a:cxn ang="0">
                <a:pos x="452" y="968"/>
              </a:cxn>
              <a:cxn ang="0">
                <a:pos x="418" y="1672"/>
              </a:cxn>
              <a:cxn ang="0">
                <a:pos x="1050" y="982"/>
              </a:cxn>
              <a:cxn ang="0">
                <a:pos x="1030" y="1050"/>
              </a:cxn>
              <a:cxn ang="0">
                <a:pos x="672" y="1602"/>
              </a:cxn>
              <a:cxn ang="0">
                <a:pos x="674" y="1646"/>
              </a:cxn>
              <a:cxn ang="0">
                <a:pos x="676" y="1610"/>
              </a:cxn>
            </a:cxnLst>
            <a:rect l="0" t="0" r="r" b="b"/>
            <a:pathLst>
              <a:path w="1918" h="1672">
                <a:moveTo>
                  <a:pt x="1046" y="1620"/>
                </a:moveTo>
                <a:lnTo>
                  <a:pt x="1038" y="1058"/>
                </a:lnTo>
                <a:lnTo>
                  <a:pt x="1308" y="1048"/>
                </a:lnTo>
                <a:lnTo>
                  <a:pt x="1320" y="1284"/>
                </a:lnTo>
                <a:lnTo>
                  <a:pt x="1528" y="1352"/>
                </a:lnTo>
                <a:lnTo>
                  <a:pt x="1796" y="1340"/>
                </a:lnTo>
                <a:lnTo>
                  <a:pt x="1906" y="1386"/>
                </a:lnTo>
                <a:lnTo>
                  <a:pt x="1910" y="1424"/>
                </a:lnTo>
                <a:lnTo>
                  <a:pt x="1910" y="1420"/>
                </a:lnTo>
                <a:lnTo>
                  <a:pt x="1918" y="1420"/>
                </a:lnTo>
                <a:lnTo>
                  <a:pt x="1914" y="1382"/>
                </a:lnTo>
                <a:lnTo>
                  <a:pt x="1874" y="1366"/>
                </a:lnTo>
                <a:lnTo>
                  <a:pt x="1874" y="1370"/>
                </a:lnTo>
                <a:lnTo>
                  <a:pt x="1864" y="1366"/>
                </a:lnTo>
                <a:lnTo>
                  <a:pt x="1864" y="1362"/>
                </a:lnTo>
                <a:lnTo>
                  <a:pt x="1798" y="1334"/>
                </a:lnTo>
                <a:lnTo>
                  <a:pt x="1528" y="1348"/>
                </a:lnTo>
                <a:lnTo>
                  <a:pt x="1326" y="1280"/>
                </a:lnTo>
                <a:lnTo>
                  <a:pt x="1312" y="1042"/>
                </a:lnTo>
                <a:lnTo>
                  <a:pt x="1058" y="1050"/>
                </a:lnTo>
                <a:lnTo>
                  <a:pt x="1056" y="982"/>
                </a:lnTo>
                <a:lnTo>
                  <a:pt x="1830" y="954"/>
                </a:lnTo>
                <a:lnTo>
                  <a:pt x="1828" y="948"/>
                </a:lnTo>
                <a:lnTo>
                  <a:pt x="1138" y="972"/>
                </a:lnTo>
                <a:lnTo>
                  <a:pt x="1138" y="974"/>
                </a:lnTo>
                <a:lnTo>
                  <a:pt x="1134" y="974"/>
                </a:lnTo>
                <a:lnTo>
                  <a:pt x="1134" y="972"/>
                </a:lnTo>
                <a:lnTo>
                  <a:pt x="1052" y="974"/>
                </a:lnTo>
                <a:lnTo>
                  <a:pt x="458" y="964"/>
                </a:lnTo>
                <a:lnTo>
                  <a:pt x="508" y="498"/>
                </a:lnTo>
                <a:lnTo>
                  <a:pt x="1120" y="524"/>
                </a:lnTo>
                <a:lnTo>
                  <a:pt x="1128" y="616"/>
                </a:lnTo>
                <a:lnTo>
                  <a:pt x="1128" y="616"/>
                </a:lnTo>
                <a:lnTo>
                  <a:pt x="1128" y="618"/>
                </a:lnTo>
                <a:lnTo>
                  <a:pt x="1736" y="610"/>
                </a:lnTo>
                <a:lnTo>
                  <a:pt x="1734" y="610"/>
                </a:lnTo>
                <a:lnTo>
                  <a:pt x="1726" y="610"/>
                </a:lnTo>
                <a:lnTo>
                  <a:pt x="1726" y="604"/>
                </a:lnTo>
                <a:lnTo>
                  <a:pt x="1732" y="604"/>
                </a:lnTo>
                <a:lnTo>
                  <a:pt x="1710" y="542"/>
                </a:lnTo>
                <a:lnTo>
                  <a:pt x="1704" y="542"/>
                </a:lnTo>
                <a:lnTo>
                  <a:pt x="1726" y="604"/>
                </a:lnTo>
                <a:lnTo>
                  <a:pt x="1132" y="612"/>
                </a:lnTo>
                <a:lnTo>
                  <a:pt x="1126" y="518"/>
                </a:lnTo>
                <a:lnTo>
                  <a:pt x="968" y="514"/>
                </a:lnTo>
                <a:lnTo>
                  <a:pt x="972" y="252"/>
                </a:lnTo>
                <a:lnTo>
                  <a:pt x="972" y="252"/>
                </a:lnTo>
                <a:lnTo>
                  <a:pt x="972" y="248"/>
                </a:lnTo>
                <a:lnTo>
                  <a:pt x="972" y="248"/>
                </a:lnTo>
                <a:lnTo>
                  <a:pt x="976" y="0"/>
                </a:lnTo>
                <a:lnTo>
                  <a:pt x="974" y="0"/>
                </a:lnTo>
                <a:lnTo>
                  <a:pt x="974" y="0"/>
                </a:lnTo>
                <a:lnTo>
                  <a:pt x="972" y="0"/>
                </a:lnTo>
                <a:lnTo>
                  <a:pt x="966" y="510"/>
                </a:lnTo>
                <a:lnTo>
                  <a:pt x="508" y="496"/>
                </a:lnTo>
                <a:lnTo>
                  <a:pt x="316" y="468"/>
                </a:lnTo>
                <a:lnTo>
                  <a:pt x="344" y="348"/>
                </a:lnTo>
                <a:lnTo>
                  <a:pt x="342" y="348"/>
                </a:lnTo>
                <a:lnTo>
                  <a:pt x="342" y="352"/>
                </a:lnTo>
                <a:lnTo>
                  <a:pt x="336" y="350"/>
                </a:lnTo>
                <a:lnTo>
                  <a:pt x="312" y="472"/>
                </a:lnTo>
                <a:lnTo>
                  <a:pt x="500" y="498"/>
                </a:lnTo>
                <a:lnTo>
                  <a:pt x="452" y="964"/>
                </a:lnTo>
                <a:lnTo>
                  <a:pt x="0" y="884"/>
                </a:lnTo>
                <a:lnTo>
                  <a:pt x="0" y="888"/>
                </a:lnTo>
                <a:lnTo>
                  <a:pt x="452" y="968"/>
                </a:lnTo>
                <a:lnTo>
                  <a:pt x="410" y="1672"/>
                </a:lnTo>
                <a:lnTo>
                  <a:pt x="418" y="1672"/>
                </a:lnTo>
                <a:lnTo>
                  <a:pt x="458" y="968"/>
                </a:lnTo>
                <a:lnTo>
                  <a:pt x="1050" y="982"/>
                </a:lnTo>
                <a:lnTo>
                  <a:pt x="1050" y="1050"/>
                </a:lnTo>
                <a:lnTo>
                  <a:pt x="1030" y="1050"/>
                </a:lnTo>
                <a:lnTo>
                  <a:pt x="1038" y="1610"/>
                </a:lnTo>
                <a:lnTo>
                  <a:pt x="672" y="1602"/>
                </a:lnTo>
                <a:lnTo>
                  <a:pt x="670" y="1642"/>
                </a:lnTo>
                <a:lnTo>
                  <a:pt x="674" y="1646"/>
                </a:lnTo>
                <a:lnTo>
                  <a:pt x="676" y="1648"/>
                </a:lnTo>
                <a:lnTo>
                  <a:pt x="676" y="1610"/>
                </a:lnTo>
                <a:lnTo>
                  <a:pt x="1046" y="162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68" name="Freeform 67"/>
          <p:cNvSpPr>
            <a:spLocks/>
          </p:cNvSpPr>
          <p:nvPr/>
        </p:nvSpPr>
        <p:spPr bwMode="auto">
          <a:xfrm>
            <a:off x="6189515" y="3851393"/>
            <a:ext cx="136263" cy="506485"/>
          </a:xfrm>
          <a:custGeom>
            <a:avLst/>
            <a:gdLst/>
            <a:ahLst/>
            <a:cxnLst>
              <a:cxn ang="0">
                <a:pos x="12" y="136"/>
              </a:cxn>
              <a:cxn ang="0">
                <a:pos x="8" y="0"/>
              </a:cxn>
              <a:cxn ang="0">
                <a:pos x="0" y="2"/>
              </a:cxn>
              <a:cxn ang="0">
                <a:pos x="4" y="140"/>
              </a:cxn>
              <a:cxn ang="0">
                <a:pos x="98" y="394"/>
              </a:cxn>
              <a:cxn ang="0">
                <a:pos x="106" y="394"/>
              </a:cxn>
              <a:cxn ang="0">
                <a:pos x="12" y="136"/>
              </a:cxn>
            </a:cxnLst>
            <a:rect l="0" t="0" r="r" b="b"/>
            <a:pathLst>
              <a:path w="106" h="394">
                <a:moveTo>
                  <a:pt x="12" y="136"/>
                </a:moveTo>
                <a:lnTo>
                  <a:pt x="8" y="0"/>
                </a:lnTo>
                <a:lnTo>
                  <a:pt x="0" y="2"/>
                </a:lnTo>
                <a:lnTo>
                  <a:pt x="4" y="140"/>
                </a:lnTo>
                <a:lnTo>
                  <a:pt x="98" y="394"/>
                </a:lnTo>
                <a:lnTo>
                  <a:pt x="106" y="394"/>
                </a:lnTo>
                <a:lnTo>
                  <a:pt x="12" y="136"/>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69" name="Freeform 68"/>
          <p:cNvSpPr>
            <a:spLocks/>
          </p:cNvSpPr>
          <p:nvPr/>
        </p:nvSpPr>
        <p:spPr bwMode="auto">
          <a:xfrm>
            <a:off x="6073820" y="3036388"/>
            <a:ext cx="125979" cy="815004"/>
          </a:xfrm>
          <a:custGeom>
            <a:avLst/>
            <a:gdLst/>
            <a:ahLst/>
            <a:cxnLst>
              <a:cxn ang="0">
                <a:pos x="98" y="626"/>
              </a:cxn>
              <a:cxn ang="0">
                <a:pos x="92" y="448"/>
              </a:cxn>
              <a:cxn ang="0">
                <a:pos x="62" y="410"/>
              </a:cxn>
              <a:cxn ang="0">
                <a:pos x="80" y="378"/>
              </a:cxn>
              <a:cxn ang="0">
                <a:pos x="6" y="2"/>
              </a:cxn>
              <a:cxn ang="0">
                <a:pos x="0" y="0"/>
              </a:cxn>
              <a:cxn ang="0">
                <a:pos x="74" y="378"/>
              </a:cxn>
              <a:cxn ang="0">
                <a:pos x="54" y="410"/>
              </a:cxn>
              <a:cxn ang="0">
                <a:pos x="84" y="448"/>
              </a:cxn>
              <a:cxn ang="0">
                <a:pos x="90" y="634"/>
              </a:cxn>
              <a:cxn ang="0">
                <a:pos x="90" y="626"/>
              </a:cxn>
              <a:cxn ang="0">
                <a:pos x="98" y="626"/>
              </a:cxn>
            </a:cxnLst>
            <a:rect l="0" t="0" r="r" b="b"/>
            <a:pathLst>
              <a:path w="98" h="634">
                <a:moveTo>
                  <a:pt x="98" y="626"/>
                </a:moveTo>
                <a:lnTo>
                  <a:pt x="92" y="448"/>
                </a:lnTo>
                <a:lnTo>
                  <a:pt x="62" y="410"/>
                </a:lnTo>
                <a:lnTo>
                  <a:pt x="80" y="378"/>
                </a:lnTo>
                <a:lnTo>
                  <a:pt x="6" y="2"/>
                </a:lnTo>
                <a:lnTo>
                  <a:pt x="0" y="0"/>
                </a:lnTo>
                <a:lnTo>
                  <a:pt x="74" y="378"/>
                </a:lnTo>
                <a:lnTo>
                  <a:pt x="54" y="410"/>
                </a:lnTo>
                <a:lnTo>
                  <a:pt x="84" y="448"/>
                </a:lnTo>
                <a:lnTo>
                  <a:pt x="90" y="634"/>
                </a:lnTo>
                <a:lnTo>
                  <a:pt x="90" y="626"/>
                </a:lnTo>
                <a:lnTo>
                  <a:pt x="98" y="626"/>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70" name="Rectangle 69"/>
          <p:cNvSpPr>
            <a:spLocks noChangeArrowheads="1"/>
          </p:cNvSpPr>
          <p:nvPr/>
        </p:nvSpPr>
        <p:spPr bwMode="auto">
          <a:xfrm>
            <a:off x="5577618" y="4455576"/>
            <a:ext cx="1286" cy="2571"/>
          </a:xfrm>
          <a:prstGeom prst="rect">
            <a:avLst/>
          </a:prstGeom>
          <a:solidFill>
            <a:schemeClr val="tx1"/>
          </a:solidFill>
          <a:ln w="12700" cmpd="sng">
            <a:solidFill>
              <a:schemeClr val="bg1"/>
            </a:solidFill>
            <a:prstDash val="solid"/>
            <a:miter lim="800000"/>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71" name="Rectangle 70"/>
          <p:cNvSpPr>
            <a:spLocks noChangeArrowheads="1"/>
          </p:cNvSpPr>
          <p:nvPr/>
        </p:nvSpPr>
        <p:spPr bwMode="auto">
          <a:xfrm>
            <a:off x="5585331" y="4913213"/>
            <a:ext cx="5142" cy="2571"/>
          </a:xfrm>
          <a:prstGeom prst="rect">
            <a:avLst/>
          </a:prstGeom>
          <a:solidFill>
            <a:schemeClr val="tx1"/>
          </a:solidFill>
          <a:ln w="12700" cmpd="sng">
            <a:solidFill>
              <a:schemeClr val="bg1"/>
            </a:solidFill>
            <a:prstDash val="solid"/>
            <a:miter lim="800000"/>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72" name="Freeform 71"/>
          <p:cNvSpPr>
            <a:spLocks/>
          </p:cNvSpPr>
          <p:nvPr/>
        </p:nvSpPr>
        <p:spPr bwMode="auto">
          <a:xfrm>
            <a:off x="6315492" y="4357879"/>
            <a:ext cx="10284" cy="2571"/>
          </a:xfrm>
          <a:custGeom>
            <a:avLst/>
            <a:gdLst/>
            <a:ahLst/>
            <a:cxnLst>
              <a:cxn ang="0">
                <a:pos x="0" y="0"/>
              </a:cxn>
              <a:cxn ang="0">
                <a:pos x="2" y="2"/>
              </a:cxn>
              <a:cxn ang="0">
                <a:pos x="8" y="2"/>
              </a:cxn>
              <a:cxn ang="0">
                <a:pos x="8" y="0"/>
              </a:cxn>
              <a:cxn ang="0">
                <a:pos x="0" y="0"/>
              </a:cxn>
            </a:cxnLst>
            <a:rect l="0" t="0" r="r" b="b"/>
            <a:pathLst>
              <a:path w="8" h="2">
                <a:moveTo>
                  <a:pt x="0" y="0"/>
                </a:moveTo>
                <a:lnTo>
                  <a:pt x="2" y="2"/>
                </a:lnTo>
                <a:lnTo>
                  <a:pt x="8" y="2"/>
                </a:lnTo>
                <a:lnTo>
                  <a:pt x="8" y="0"/>
                </a:lnTo>
                <a:lnTo>
                  <a:pt x="0"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73" name="Freeform 72"/>
          <p:cNvSpPr>
            <a:spLocks/>
          </p:cNvSpPr>
          <p:nvPr/>
        </p:nvSpPr>
        <p:spPr bwMode="auto">
          <a:xfrm>
            <a:off x="4559506" y="4108492"/>
            <a:ext cx="7713" cy="7713"/>
          </a:xfrm>
          <a:custGeom>
            <a:avLst/>
            <a:gdLst/>
            <a:ahLst/>
            <a:cxnLst>
              <a:cxn ang="0">
                <a:pos x="0" y="4"/>
              </a:cxn>
              <a:cxn ang="0">
                <a:pos x="6" y="6"/>
              </a:cxn>
              <a:cxn ang="0">
                <a:pos x="6" y="2"/>
              </a:cxn>
              <a:cxn ang="0">
                <a:pos x="0" y="0"/>
              </a:cxn>
              <a:cxn ang="0">
                <a:pos x="0" y="4"/>
              </a:cxn>
            </a:cxnLst>
            <a:rect l="0" t="0" r="r" b="b"/>
            <a:pathLst>
              <a:path w="6" h="6">
                <a:moveTo>
                  <a:pt x="0" y="4"/>
                </a:moveTo>
                <a:lnTo>
                  <a:pt x="6" y="6"/>
                </a:lnTo>
                <a:lnTo>
                  <a:pt x="6" y="2"/>
                </a:lnTo>
                <a:lnTo>
                  <a:pt x="0" y="0"/>
                </a:lnTo>
                <a:lnTo>
                  <a:pt x="0" y="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74" name="Rectangle 73"/>
          <p:cNvSpPr>
            <a:spLocks noChangeArrowheads="1"/>
          </p:cNvSpPr>
          <p:nvPr/>
        </p:nvSpPr>
        <p:spPr bwMode="auto">
          <a:xfrm>
            <a:off x="5377081" y="3663710"/>
            <a:ext cx="2571" cy="1286"/>
          </a:xfrm>
          <a:prstGeom prst="rect">
            <a:avLst/>
          </a:prstGeom>
          <a:solidFill>
            <a:schemeClr val="tx1"/>
          </a:solidFill>
          <a:ln w="12700" cmpd="sng">
            <a:solidFill>
              <a:schemeClr val="bg1"/>
            </a:solidFill>
            <a:prstDash val="solid"/>
            <a:miter lim="800000"/>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75" name="Freeform 74"/>
          <p:cNvSpPr>
            <a:spLocks/>
          </p:cNvSpPr>
          <p:nvPr/>
        </p:nvSpPr>
        <p:spPr bwMode="auto">
          <a:xfrm>
            <a:off x="4122437" y="4800088"/>
            <a:ext cx="5142" cy="5142"/>
          </a:xfrm>
          <a:custGeom>
            <a:avLst/>
            <a:gdLst/>
            <a:ahLst/>
            <a:cxnLst>
              <a:cxn ang="0">
                <a:pos x="0" y="0"/>
              </a:cxn>
              <a:cxn ang="0">
                <a:pos x="0" y="2"/>
              </a:cxn>
              <a:cxn ang="0">
                <a:pos x="4" y="4"/>
              </a:cxn>
              <a:cxn ang="0">
                <a:pos x="4" y="0"/>
              </a:cxn>
              <a:cxn ang="0">
                <a:pos x="0" y="0"/>
              </a:cxn>
              <a:cxn ang="0">
                <a:pos x="0" y="0"/>
              </a:cxn>
            </a:cxnLst>
            <a:rect l="0" t="0" r="r" b="b"/>
            <a:pathLst>
              <a:path w="4" h="4">
                <a:moveTo>
                  <a:pt x="0" y="0"/>
                </a:moveTo>
                <a:lnTo>
                  <a:pt x="0" y="2"/>
                </a:lnTo>
                <a:lnTo>
                  <a:pt x="4" y="4"/>
                </a:lnTo>
                <a:lnTo>
                  <a:pt x="4" y="0"/>
                </a:lnTo>
                <a:lnTo>
                  <a:pt x="0" y="0"/>
                </a:lnTo>
                <a:lnTo>
                  <a:pt x="0"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76" name="Freeform 75"/>
          <p:cNvSpPr>
            <a:spLocks/>
          </p:cNvSpPr>
          <p:nvPr/>
        </p:nvSpPr>
        <p:spPr bwMode="auto">
          <a:xfrm>
            <a:off x="5377081" y="3979943"/>
            <a:ext cx="827859" cy="79701"/>
          </a:xfrm>
          <a:custGeom>
            <a:avLst/>
            <a:gdLst/>
            <a:ahLst/>
            <a:cxnLst>
              <a:cxn ang="0">
                <a:pos x="644" y="62"/>
              </a:cxn>
              <a:cxn ang="0">
                <a:pos x="642" y="54"/>
              </a:cxn>
              <a:cxn ang="0">
                <a:pos x="474" y="0"/>
              </a:cxn>
              <a:cxn ang="0">
                <a:pos x="0" y="2"/>
              </a:cxn>
              <a:cxn ang="0">
                <a:pos x="0" y="6"/>
              </a:cxn>
              <a:cxn ang="0">
                <a:pos x="474" y="4"/>
              </a:cxn>
              <a:cxn ang="0">
                <a:pos x="644" y="62"/>
              </a:cxn>
            </a:cxnLst>
            <a:rect l="0" t="0" r="r" b="b"/>
            <a:pathLst>
              <a:path w="644" h="62">
                <a:moveTo>
                  <a:pt x="644" y="62"/>
                </a:moveTo>
                <a:lnTo>
                  <a:pt x="642" y="54"/>
                </a:lnTo>
                <a:lnTo>
                  <a:pt x="474" y="0"/>
                </a:lnTo>
                <a:lnTo>
                  <a:pt x="0" y="2"/>
                </a:lnTo>
                <a:lnTo>
                  <a:pt x="0" y="6"/>
                </a:lnTo>
                <a:lnTo>
                  <a:pt x="474" y="4"/>
                </a:lnTo>
                <a:lnTo>
                  <a:pt x="644" y="6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77" name="Rectangle 76"/>
          <p:cNvSpPr>
            <a:spLocks noChangeArrowheads="1"/>
          </p:cNvSpPr>
          <p:nvPr/>
        </p:nvSpPr>
        <p:spPr bwMode="auto">
          <a:xfrm>
            <a:off x="5377080" y="3982513"/>
            <a:ext cx="1286" cy="5142"/>
          </a:xfrm>
          <a:prstGeom prst="rect">
            <a:avLst/>
          </a:prstGeom>
          <a:solidFill>
            <a:schemeClr val="tx1"/>
          </a:solidFill>
          <a:ln w="12700" cmpd="sng">
            <a:solidFill>
              <a:schemeClr val="bg1"/>
            </a:solidFill>
            <a:prstDash val="solid"/>
            <a:miter lim="800000"/>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78" name="Freeform 77"/>
          <p:cNvSpPr>
            <a:spLocks/>
          </p:cNvSpPr>
          <p:nvPr/>
        </p:nvSpPr>
        <p:spPr bwMode="auto">
          <a:xfrm>
            <a:off x="7207626" y="4033934"/>
            <a:ext cx="5142" cy="7713"/>
          </a:xfrm>
          <a:custGeom>
            <a:avLst/>
            <a:gdLst/>
            <a:ahLst/>
            <a:cxnLst>
              <a:cxn ang="0">
                <a:pos x="4" y="4"/>
              </a:cxn>
              <a:cxn ang="0">
                <a:pos x="4" y="4"/>
              </a:cxn>
              <a:cxn ang="0">
                <a:pos x="0" y="0"/>
              </a:cxn>
              <a:cxn ang="0">
                <a:pos x="0" y="4"/>
              </a:cxn>
              <a:cxn ang="0">
                <a:pos x="2" y="6"/>
              </a:cxn>
              <a:cxn ang="0">
                <a:pos x="4" y="4"/>
              </a:cxn>
            </a:cxnLst>
            <a:rect l="0" t="0" r="r" b="b"/>
            <a:pathLst>
              <a:path w="4" h="6">
                <a:moveTo>
                  <a:pt x="4" y="4"/>
                </a:moveTo>
                <a:lnTo>
                  <a:pt x="4" y="4"/>
                </a:lnTo>
                <a:lnTo>
                  <a:pt x="0" y="0"/>
                </a:lnTo>
                <a:lnTo>
                  <a:pt x="0" y="4"/>
                </a:lnTo>
                <a:lnTo>
                  <a:pt x="2" y="6"/>
                </a:lnTo>
                <a:lnTo>
                  <a:pt x="4" y="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79" name="Freeform 78"/>
          <p:cNvSpPr>
            <a:spLocks/>
          </p:cNvSpPr>
          <p:nvPr/>
        </p:nvSpPr>
        <p:spPr bwMode="auto">
          <a:xfrm>
            <a:off x="6621441" y="3288346"/>
            <a:ext cx="7713" cy="7713"/>
          </a:xfrm>
          <a:custGeom>
            <a:avLst/>
            <a:gdLst/>
            <a:ahLst/>
            <a:cxnLst>
              <a:cxn ang="0">
                <a:pos x="6" y="0"/>
              </a:cxn>
              <a:cxn ang="0">
                <a:pos x="0" y="4"/>
              </a:cxn>
              <a:cxn ang="0">
                <a:pos x="0" y="6"/>
              </a:cxn>
              <a:cxn ang="0">
                <a:pos x="4" y="6"/>
              </a:cxn>
              <a:cxn ang="0">
                <a:pos x="6" y="0"/>
              </a:cxn>
            </a:cxnLst>
            <a:rect l="0" t="0" r="r" b="b"/>
            <a:pathLst>
              <a:path w="6" h="6">
                <a:moveTo>
                  <a:pt x="6" y="0"/>
                </a:moveTo>
                <a:lnTo>
                  <a:pt x="0" y="4"/>
                </a:lnTo>
                <a:lnTo>
                  <a:pt x="0" y="6"/>
                </a:lnTo>
                <a:lnTo>
                  <a:pt x="4" y="6"/>
                </a:lnTo>
                <a:lnTo>
                  <a:pt x="6"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80" name="Freeform 79"/>
          <p:cNvSpPr>
            <a:spLocks/>
          </p:cNvSpPr>
          <p:nvPr/>
        </p:nvSpPr>
        <p:spPr bwMode="auto">
          <a:xfrm>
            <a:off x="6521172" y="3296059"/>
            <a:ext cx="740445" cy="1516885"/>
          </a:xfrm>
          <a:custGeom>
            <a:avLst/>
            <a:gdLst/>
            <a:ahLst/>
            <a:cxnLst>
              <a:cxn ang="0">
                <a:pos x="0" y="130"/>
              </a:cxn>
              <a:cxn ang="0">
                <a:pos x="30" y="268"/>
              </a:cxn>
              <a:cxn ang="0">
                <a:pos x="168" y="352"/>
              </a:cxn>
              <a:cxn ang="0">
                <a:pos x="178" y="410"/>
              </a:cxn>
              <a:cxn ang="0">
                <a:pos x="194" y="484"/>
              </a:cxn>
              <a:cxn ang="0">
                <a:pos x="266" y="554"/>
              </a:cxn>
              <a:cxn ang="0">
                <a:pos x="274" y="610"/>
              </a:cxn>
              <a:cxn ang="0">
                <a:pos x="214" y="676"/>
              </a:cxn>
              <a:cxn ang="0">
                <a:pos x="234" y="716"/>
              </a:cxn>
              <a:cxn ang="0">
                <a:pos x="194" y="786"/>
              </a:cxn>
              <a:cxn ang="0">
                <a:pos x="194" y="816"/>
              </a:cxn>
              <a:cxn ang="0">
                <a:pos x="196" y="816"/>
              </a:cxn>
              <a:cxn ang="0">
                <a:pos x="196" y="820"/>
              </a:cxn>
              <a:cxn ang="0">
                <a:pos x="194" y="820"/>
              </a:cxn>
              <a:cxn ang="0">
                <a:pos x="194" y="834"/>
              </a:cxn>
              <a:cxn ang="0">
                <a:pos x="292" y="960"/>
              </a:cxn>
              <a:cxn ang="0">
                <a:pos x="324" y="960"/>
              </a:cxn>
              <a:cxn ang="0">
                <a:pos x="324" y="1040"/>
              </a:cxn>
              <a:cxn ang="0">
                <a:pos x="404" y="1098"/>
              </a:cxn>
              <a:cxn ang="0">
                <a:pos x="434" y="1180"/>
              </a:cxn>
              <a:cxn ang="0">
                <a:pos x="456" y="1136"/>
              </a:cxn>
              <a:cxn ang="0">
                <a:pos x="506" y="1162"/>
              </a:cxn>
              <a:cxn ang="0">
                <a:pos x="548" y="1106"/>
              </a:cxn>
              <a:cxn ang="0">
                <a:pos x="560" y="1024"/>
              </a:cxn>
              <a:cxn ang="0">
                <a:pos x="576" y="942"/>
              </a:cxn>
              <a:cxn ang="0">
                <a:pos x="538" y="578"/>
              </a:cxn>
              <a:cxn ang="0">
                <a:pos x="536" y="580"/>
              </a:cxn>
              <a:cxn ang="0">
                <a:pos x="534" y="578"/>
              </a:cxn>
              <a:cxn ang="0">
                <a:pos x="574" y="942"/>
              </a:cxn>
              <a:cxn ang="0">
                <a:pos x="554" y="1024"/>
              </a:cxn>
              <a:cxn ang="0">
                <a:pos x="546" y="1106"/>
              </a:cxn>
              <a:cxn ang="0">
                <a:pos x="506" y="1158"/>
              </a:cxn>
              <a:cxn ang="0">
                <a:pos x="456" y="1130"/>
              </a:cxn>
              <a:cxn ang="0">
                <a:pos x="434" y="1172"/>
              </a:cxn>
              <a:cxn ang="0">
                <a:pos x="406" y="1094"/>
              </a:cxn>
              <a:cxn ang="0">
                <a:pos x="328" y="1040"/>
              </a:cxn>
              <a:cxn ang="0">
                <a:pos x="328" y="956"/>
              </a:cxn>
              <a:cxn ang="0">
                <a:pos x="294" y="956"/>
              </a:cxn>
              <a:cxn ang="0">
                <a:pos x="198" y="834"/>
              </a:cxn>
              <a:cxn ang="0">
                <a:pos x="198" y="786"/>
              </a:cxn>
              <a:cxn ang="0">
                <a:pos x="240" y="716"/>
              </a:cxn>
              <a:cxn ang="0">
                <a:pos x="220" y="676"/>
              </a:cxn>
              <a:cxn ang="0">
                <a:pos x="276" y="610"/>
              </a:cxn>
              <a:cxn ang="0">
                <a:pos x="268" y="550"/>
              </a:cxn>
              <a:cxn ang="0">
                <a:pos x="198" y="484"/>
              </a:cxn>
              <a:cxn ang="0">
                <a:pos x="170" y="350"/>
              </a:cxn>
              <a:cxn ang="0">
                <a:pos x="32" y="268"/>
              </a:cxn>
              <a:cxn ang="0">
                <a:pos x="4" y="134"/>
              </a:cxn>
              <a:cxn ang="0">
                <a:pos x="40" y="92"/>
              </a:cxn>
              <a:cxn ang="0">
                <a:pos x="82" y="0"/>
              </a:cxn>
              <a:cxn ang="0">
                <a:pos x="78" y="0"/>
              </a:cxn>
              <a:cxn ang="0">
                <a:pos x="40" y="88"/>
              </a:cxn>
              <a:cxn ang="0">
                <a:pos x="0" y="130"/>
              </a:cxn>
            </a:cxnLst>
            <a:rect l="0" t="0" r="r" b="b"/>
            <a:pathLst>
              <a:path w="576" h="1180">
                <a:moveTo>
                  <a:pt x="0" y="130"/>
                </a:moveTo>
                <a:lnTo>
                  <a:pt x="30" y="268"/>
                </a:lnTo>
                <a:lnTo>
                  <a:pt x="168" y="352"/>
                </a:lnTo>
                <a:lnTo>
                  <a:pt x="178" y="410"/>
                </a:lnTo>
                <a:lnTo>
                  <a:pt x="194" y="484"/>
                </a:lnTo>
                <a:lnTo>
                  <a:pt x="266" y="554"/>
                </a:lnTo>
                <a:lnTo>
                  <a:pt x="274" y="610"/>
                </a:lnTo>
                <a:lnTo>
                  <a:pt x="214" y="676"/>
                </a:lnTo>
                <a:lnTo>
                  <a:pt x="234" y="716"/>
                </a:lnTo>
                <a:lnTo>
                  <a:pt x="194" y="786"/>
                </a:lnTo>
                <a:lnTo>
                  <a:pt x="194" y="816"/>
                </a:lnTo>
                <a:lnTo>
                  <a:pt x="196" y="816"/>
                </a:lnTo>
                <a:lnTo>
                  <a:pt x="196" y="820"/>
                </a:lnTo>
                <a:lnTo>
                  <a:pt x="194" y="820"/>
                </a:lnTo>
                <a:lnTo>
                  <a:pt x="194" y="834"/>
                </a:lnTo>
                <a:lnTo>
                  <a:pt x="292" y="960"/>
                </a:lnTo>
                <a:lnTo>
                  <a:pt x="324" y="960"/>
                </a:lnTo>
                <a:lnTo>
                  <a:pt x="324" y="1040"/>
                </a:lnTo>
                <a:lnTo>
                  <a:pt x="404" y="1098"/>
                </a:lnTo>
                <a:lnTo>
                  <a:pt x="434" y="1180"/>
                </a:lnTo>
                <a:lnTo>
                  <a:pt x="456" y="1136"/>
                </a:lnTo>
                <a:lnTo>
                  <a:pt x="506" y="1162"/>
                </a:lnTo>
                <a:lnTo>
                  <a:pt x="548" y="1106"/>
                </a:lnTo>
                <a:lnTo>
                  <a:pt x="560" y="1024"/>
                </a:lnTo>
                <a:lnTo>
                  <a:pt x="576" y="942"/>
                </a:lnTo>
                <a:lnTo>
                  <a:pt x="538" y="578"/>
                </a:lnTo>
                <a:lnTo>
                  <a:pt x="536" y="580"/>
                </a:lnTo>
                <a:lnTo>
                  <a:pt x="534" y="578"/>
                </a:lnTo>
                <a:lnTo>
                  <a:pt x="574" y="942"/>
                </a:lnTo>
                <a:lnTo>
                  <a:pt x="554" y="1024"/>
                </a:lnTo>
                <a:lnTo>
                  <a:pt x="546" y="1106"/>
                </a:lnTo>
                <a:lnTo>
                  <a:pt x="506" y="1158"/>
                </a:lnTo>
                <a:lnTo>
                  <a:pt x="456" y="1130"/>
                </a:lnTo>
                <a:lnTo>
                  <a:pt x="434" y="1172"/>
                </a:lnTo>
                <a:lnTo>
                  <a:pt x="406" y="1094"/>
                </a:lnTo>
                <a:lnTo>
                  <a:pt x="328" y="1040"/>
                </a:lnTo>
                <a:lnTo>
                  <a:pt x="328" y="956"/>
                </a:lnTo>
                <a:lnTo>
                  <a:pt x="294" y="956"/>
                </a:lnTo>
                <a:lnTo>
                  <a:pt x="198" y="834"/>
                </a:lnTo>
                <a:lnTo>
                  <a:pt x="198" y="786"/>
                </a:lnTo>
                <a:lnTo>
                  <a:pt x="240" y="716"/>
                </a:lnTo>
                <a:lnTo>
                  <a:pt x="220" y="676"/>
                </a:lnTo>
                <a:lnTo>
                  <a:pt x="276" y="610"/>
                </a:lnTo>
                <a:lnTo>
                  <a:pt x="268" y="550"/>
                </a:lnTo>
                <a:lnTo>
                  <a:pt x="198" y="484"/>
                </a:lnTo>
                <a:lnTo>
                  <a:pt x="170" y="350"/>
                </a:lnTo>
                <a:lnTo>
                  <a:pt x="32" y="268"/>
                </a:lnTo>
                <a:lnTo>
                  <a:pt x="4" y="134"/>
                </a:lnTo>
                <a:lnTo>
                  <a:pt x="40" y="92"/>
                </a:lnTo>
                <a:lnTo>
                  <a:pt x="82" y="0"/>
                </a:lnTo>
                <a:lnTo>
                  <a:pt x="78" y="0"/>
                </a:lnTo>
                <a:lnTo>
                  <a:pt x="40" y="88"/>
                </a:lnTo>
                <a:lnTo>
                  <a:pt x="0" y="13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81" name="Rectangle 80"/>
          <p:cNvSpPr>
            <a:spLocks noChangeArrowheads="1"/>
          </p:cNvSpPr>
          <p:nvPr/>
        </p:nvSpPr>
        <p:spPr bwMode="auto">
          <a:xfrm>
            <a:off x="6770559" y="4345023"/>
            <a:ext cx="2571" cy="5142"/>
          </a:xfrm>
          <a:prstGeom prst="rect">
            <a:avLst/>
          </a:prstGeom>
          <a:solidFill>
            <a:schemeClr val="tx1"/>
          </a:solidFill>
          <a:ln w="12700" cmpd="sng">
            <a:solidFill>
              <a:schemeClr val="bg1"/>
            </a:solidFill>
            <a:prstDash val="solid"/>
            <a:miter lim="800000"/>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82" name="Freeform 81"/>
          <p:cNvSpPr>
            <a:spLocks/>
          </p:cNvSpPr>
          <p:nvPr/>
        </p:nvSpPr>
        <p:spPr bwMode="auto">
          <a:xfrm>
            <a:off x="6199798" y="3820540"/>
            <a:ext cx="550192" cy="30852"/>
          </a:xfrm>
          <a:custGeom>
            <a:avLst/>
            <a:gdLst/>
            <a:ahLst/>
            <a:cxnLst>
              <a:cxn ang="0">
                <a:pos x="428" y="6"/>
              </a:cxn>
              <a:cxn ang="0">
                <a:pos x="426" y="0"/>
              </a:cxn>
              <a:cxn ang="0">
                <a:pos x="0" y="16"/>
              </a:cxn>
              <a:cxn ang="0">
                <a:pos x="0" y="24"/>
              </a:cxn>
              <a:cxn ang="0">
                <a:pos x="428" y="6"/>
              </a:cxn>
            </a:cxnLst>
            <a:rect l="0" t="0" r="r" b="b"/>
            <a:pathLst>
              <a:path w="428" h="24">
                <a:moveTo>
                  <a:pt x="428" y="6"/>
                </a:moveTo>
                <a:lnTo>
                  <a:pt x="426" y="0"/>
                </a:lnTo>
                <a:lnTo>
                  <a:pt x="0" y="16"/>
                </a:lnTo>
                <a:lnTo>
                  <a:pt x="0" y="24"/>
                </a:lnTo>
                <a:lnTo>
                  <a:pt x="428" y="6"/>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83" name="Freeform 82"/>
          <p:cNvSpPr>
            <a:spLocks/>
          </p:cNvSpPr>
          <p:nvPr/>
        </p:nvSpPr>
        <p:spPr bwMode="auto">
          <a:xfrm>
            <a:off x="6189514" y="3851393"/>
            <a:ext cx="1286" cy="2571"/>
          </a:xfrm>
          <a:custGeom>
            <a:avLst/>
            <a:gdLst/>
            <a:ahLst/>
            <a:cxnLst>
              <a:cxn ang="0">
                <a:pos x="0" y="2"/>
              </a:cxn>
              <a:cxn ang="0">
                <a:pos x="0" y="2"/>
              </a:cxn>
              <a:cxn ang="0">
                <a:pos x="0" y="0"/>
              </a:cxn>
              <a:cxn ang="0">
                <a:pos x="0" y="2"/>
              </a:cxn>
            </a:cxnLst>
            <a:rect l="0" t="0" r="r" b="b"/>
            <a:pathLst>
              <a:path h="2">
                <a:moveTo>
                  <a:pt x="0" y="2"/>
                </a:moveTo>
                <a:lnTo>
                  <a:pt x="0" y="2"/>
                </a:lnTo>
                <a:lnTo>
                  <a:pt x="0" y="0"/>
                </a:lnTo>
                <a:lnTo>
                  <a:pt x="0" y="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84" name="Freeform 83"/>
          <p:cNvSpPr>
            <a:spLocks/>
          </p:cNvSpPr>
          <p:nvPr/>
        </p:nvSpPr>
        <p:spPr bwMode="auto">
          <a:xfrm>
            <a:off x="6189514" y="3841109"/>
            <a:ext cx="10284" cy="12855"/>
          </a:xfrm>
          <a:custGeom>
            <a:avLst/>
            <a:gdLst/>
            <a:ahLst/>
            <a:cxnLst>
              <a:cxn ang="0">
                <a:pos x="8" y="0"/>
              </a:cxn>
              <a:cxn ang="0">
                <a:pos x="0" y="0"/>
              </a:cxn>
              <a:cxn ang="0">
                <a:pos x="0" y="8"/>
              </a:cxn>
              <a:cxn ang="0">
                <a:pos x="0" y="10"/>
              </a:cxn>
              <a:cxn ang="0">
                <a:pos x="8" y="8"/>
              </a:cxn>
              <a:cxn ang="0">
                <a:pos x="8" y="0"/>
              </a:cxn>
            </a:cxnLst>
            <a:rect l="0" t="0" r="r" b="b"/>
            <a:pathLst>
              <a:path w="8" h="10">
                <a:moveTo>
                  <a:pt x="8" y="0"/>
                </a:moveTo>
                <a:lnTo>
                  <a:pt x="0" y="0"/>
                </a:lnTo>
                <a:lnTo>
                  <a:pt x="0" y="8"/>
                </a:lnTo>
                <a:lnTo>
                  <a:pt x="0" y="10"/>
                </a:lnTo>
                <a:lnTo>
                  <a:pt x="8" y="8"/>
                </a:lnTo>
                <a:lnTo>
                  <a:pt x="8"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85" name="Freeform 84"/>
          <p:cNvSpPr>
            <a:spLocks/>
          </p:cNvSpPr>
          <p:nvPr/>
        </p:nvSpPr>
        <p:spPr bwMode="auto">
          <a:xfrm>
            <a:off x="5379652" y="3527448"/>
            <a:ext cx="786723" cy="7713"/>
          </a:xfrm>
          <a:custGeom>
            <a:avLst/>
            <a:gdLst/>
            <a:ahLst/>
            <a:cxnLst>
              <a:cxn ang="0">
                <a:pos x="612" y="0"/>
              </a:cxn>
              <a:cxn ang="0">
                <a:pos x="0" y="2"/>
              </a:cxn>
              <a:cxn ang="0">
                <a:pos x="0" y="6"/>
              </a:cxn>
              <a:cxn ang="0">
                <a:pos x="610" y="4"/>
              </a:cxn>
              <a:cxn ang="0">
                <a:pos x="612" y="0"/>
              </a:cxn>
            </a:cxnLst>
            <a:rect l="0" t="0" r="r" b="b"/>
            <a:pathLst>
              <a:path w="612" h="6">
                <a:moveTo>
                  <a:pt x="612" y="0"/>
                </a:moveTo>
                <a:lnTo>
                  <a:pt x="0" y="2"/>
                </a:lnTo>
                <a:lnTo>
                  <a:pt x="0" y="6"/>
                </a:lnTo>
                <a:lnTo>
                  <a:pt x="610" y="4"/>
                </a:lnTo>
                <a:lnTo>
                  <a:pt x="612"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86" name="Rectangle 85"/>
          <p:cNvSpPr>
            <a:spLocks noChangeArrowheads="1"/>
          </p:cNvSpPr>
          <p:nvPr/>
        </p:nvSpPr>
        <p:spPr bwMode="auto">
          <a:xfrm>
            <a:off x="5377081" y="3530018"/>
            <a:ext cx="2571" cy="5142"/>
          </a:xfrm>
          <a:prstGeom prst="rect">
            <a:avLst/>
          </a:prstGeom>
          <a:solidFill>
            <a:schemeClr val="tx1"/>
          </a:solidFill>
          <a:ln w="12700" cmpd="sng">
            <a:solidFill>
              <a:schemeClr val="bg1"/>
            </a:solidFill>
            <a:prstDash val="solid"/>
            <a:miter lim="800000"/>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87" name="Freeform 86"/>
          <p:cNvSpPr>
            <a:spLocks/>
          </p:cNvSpPr>
          <p:nvPr/>
        </p:nvSpPr>
        <p:spPr bwMode="auto">
          <a:xfrm>
            <a:off x="7094503" y="3465744"/>
            <a:ext cx="17997" cy="5142"/>
          </a:xfrm>
          <a:custGeom>
            <a:avLst/>
            <a:gdLst/>
            <a:ahLst/>
            <a:cxnLst>
              <a:cxn ang="0">
                <a:pos x="4" y="4"/>
              </a:cxn>
              <a:cxn ang="0">
                <a:pos x="14" y="4"/>
              </a:cxn>
              <a:cxn ang="0">
                <a:pos x="4" y="0"/>
              </a:cxn>
              <a:cxn ang="0">
                <a:pos x="0" y="0"/>
              </a:cxn>
              <a:cxn ang="0">
                <a:pos x="0" y="4"/>
              </a:cxn>
              <a:cxn ang="0">
                <a:pos x="4" y="4"/>
              </a:cxn>
            </a:cxnLst>
            <a:rect l="0" t="0" r="r" b="b"/>
            <a:pathLst>
              <a:path w="14" h="4">
                <a:moveTo>
                  <a:pt x="4" y="4"/>
                </a:moveTo>
                <a:lnTo>
                  <a:pt x="14" y="4"/>
                </a:lnTo>
                <a:lnTo>
                  <a:pt x="4" y="0"/>
                </a:lnTo>
                <a:lnTo>
                  <a:pt x="0" y="0"/>
                </a:lnTo>
                <a:lnTo>
                  <a:pt x="0" y="4"/>
                </a:lnTo>
                <a:lnTo>
                  <a:pt x="4" y="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88" name="Freeform 87"/>
          <p:cNvSpPr>
            <a:spLocks/>
          </p:cNvSpPr>
          <p:nvPr/>
        </p:nvSpPr>
        <p:spPr bwMode="auto">
          <a:xfrm>
            <a:off x="6749991" y="3314055"/>
            <a:ext cx="349655" cy="156830"/>
          </a:xfrm>
          <a:custGeom>
            <a:avLst/>
            <a:gdLst/>
            <a:ahLst/>
            <a:cxnLst>
              <a:cxn ang="0">
                <a:pos x="230" y="84"/>
              </a:cxn>
              <a:cxn ang="0">
                <a:pos x="240" y="122"/>
              </a:cxn>
              <a:cxn ang="0">
                <a:pos x="272" y="122"/>
              </a:cxn>
              <a:cxn ang="0">
                <a:pos x="268" y="122"/>
              </a:cxn>
              <a:cxn ang="0">
                <a:pos x="268" y="118"/>
              </a:cxn>
              <a:cxn ang="0">
                <a:pos x="242" y="118"/>
              </a:cxn>
              <a:cxn ang="0">
                <a:pos x="236" y="80"/>
              </a:cxn>
              <a:cxn ang="0">
                <a:pos x="24" y="52"/>
              </a:cxn>
              <a:cxn ang="0">
                <a:pos x="6" y="0"/>
              </a:cxn>
              <a:cxn ang="0">
                <a:pos x="0" y="0"/>
              </a:cxn>
              <a:cxn ang="0">
                <a:pos x="22" y="58"/>
              </a:cxn>
              <a:cxn ang="0">
                <a:pos x="230" y="84"/>
              </a:cxn>
            </a:cxnLst>
            <a:rect l="0" t="0" r="r" b="b"/>
            <a:pathLst>
              <a:path w="272" h="122">
                <a:moveTo>
                  <a:pt x="230" y="84"/>
                </a:moveTo>
                <a:lnTo>
                  <a:pt x="240" y="122"/>
                </a:lnTo>
                <a:lnTo>
                  <a:pt x="272" y="122"/>
                </a:lnTo>
                <a:lnTo>
                  <a:pt x="268" y="122"/>
                </a:lnTo>
                <a:lnTo>
                  <a:pt x="268" y="118"/>
                </a:lnTo>
                <a:lnTo>
                  <a:pt x="242" y="118"/>
                </a:lnTo>
                <a:lnTo>
                  <a:pt x="236" y="80"/>
                </a:lnTo>
                <a:lnTo>
                  <a:pt x="24" y="52"/>
                </a:lnTo>
                <a:lnTo>
                  <a:pt x="6" y="0"/>
                </a:lnTo>
                <a:lnTo>
                  <a:pt x="0" y="0"/>
                </a:lnTo>
                <a:lnTo>
                  <a:pt x="22" y="58"/>
                </a:lnTo>
                <a:lnTo>
                  <a:pt x="230" y="8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89" name="Freeform 88"/>
          <p:cNvSpPr>
            <a:spLocks/>
          </p:cNvSpPr>
          <p:nvPr/>
        </p:nvSpPr>
        <p:spPr bwMode="auto">
          <a:xfrm>
            <a:off x="6354057" y="4440149"/>
            <a:ext cx="182540" cy="979548"/>
          </a:xfrm>
          <a:custGeom>
            <a:avLst/>
            <a:gdLst/>
            <a:ahLst/>
            <a:cxnLst>
              <a:cxn ang="0">
                <a:pos x="28" y="66"/>
              </a:cxn>
              <a:cxn ang="0">
                <a:pos x="46" y="0"/>
              </a:cxn>
              <a:cxn ang="0">
                <a:pos x="0" y="0"/>
              </a:cxn>
              <a:cxn ang="0">
                <a:pos x="2" y="6"/>
              </a:cxn>
              <a:cxn ang="0">
                <a:pos x="38" y="6"/>
              </a:cxn>
              <a:cxn ang="0">
                <a:pos x="22" y="68"/>
              </a:cxn>
              <a:cxn ang="0">
                <a:pos x="76" y="96"/>
              </a:cxn>
              <a:cxn ang="0">
                <a:pos x="96" y="344"/>
              </a:cxn>
              <a:cxn ang="0">
                <a:pos x="102" y="344"/>
              </a:cxn>
              <a:cxn ang="0">
                <a:pos x="100" y="350"/>
              </a:cxn>
              <a:cxn ang="0">
                <a:pos x="98" y="350"/>
              </a:cxn>
              <a:cxn ang="0">
                <a:pos x="132" y="758"/>
              </a:cxn>
              <a:cxn ang="0">
                <a:pos x="142" y="762"/>
              </a:cxn>
              <a:cxn ang="0">
                <a:pos x="110" y="404"/>
              </a:cxn>
              <a:cxn ang="0">
                <a:pos x="106" y="404"/>
              </a:cxn>
              <a:cxn ang="0">
                <a:pos x="106" y="400"/>
              </a:cxn>
              <a:cxn ang="0">
                <a:pos x="110" y="400"/>
              </a:cxn>
              <a:cxn ang="0">
                <a:pos x="82" y="90"/>
              </a:cxn>
              <a:cxn ang="0">
                <a:pos x="28" y="66"/>
              </a:cxn>
            </a:cxnLst>
            <a:rect l="0" t="0" r="r" b="b"/>
            <a:pathLst>
              <a:path w="142" h="762">
                <a:moveTo>
                  <a:pt x="28" y="66"/>
                </a:moveTo>
                <a:lnTo>
                  <a:pt x="46" y="0"/>
                </a:lnTo>
                <a:lnTo>
                  <a:pt x="0" y="0"/>
                </a:lnTo>
                <a:lnTo>
                  <a:pt x="2" y="6"/>
                </a:lnTo>
                <a:lnTo>
                  <a:pt x="38" y="6"/>
                </a:lnTo>
                <a:lnTo>
                  <a:pt x="22" y="68"/>
                </a:lnTo>
                <a:lnTo>
                  <a:pt x="76" y="96"/>
                </a:lnTo>
                <a:lnTo>
                  <a:pt x="96" y="344"/>
                </a:lnTo>
                <a:lnTo>
                  <a:pt x="102" y="344"/>
                </a:lnTo>
                <a:lnTo>
                  <a:pt x="100" y="350"/>
                </a:lnTo>
                <a:lnTo>
                  <a:pt x="98" y="350"/>
                </a:lnTo>
                <a:lnTo>
                  <a:pt x="132" y="758"/>
                </a:lnTo>
                <a:lnTo>
                  <a:pt x="142" y="762"/>
                </a:lnTo>
                <a:lnTo>
                  <a:pt x="110" y="404"/>
                </a:lnTo>
                <a:lnTo>
                  <a:pt x="106" y="404"/>
                </a:lnTo>
                <a:lnTo>
                  <a:pt x="106" y="400"/>
                </a:lnTo>
                <a:lnTo>
                  <a:pt x="110" y="400"/>
                </a:lnTo>
                <a:lnTo>
                  <a:pt x="82" y="90"/>
                </a:lnTo>
                <a:lnTo>
                  <a:pt x="28" y="66"/>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90" name="Freeform 89"/>
          <p:cNvSpPr>
            <a:spLocks/>
          </p:cNvSpPr>
          <p:nvPr/>
        </p:nvSpPr>
        <p:spPr bwMode="auto">
          <a:xfrm>
            <a:off x="6523743" y="5414555"/>
            <a:ext cx="12855" cy="10284"/>
          </a:xfrm>
          <a:custGeom>
            <a:avLst/>
            <a:gdLst/>
            <a:ahLst/>
            <a:cxnLst>
              <a:cxn ang="0">
                <a:pos x="0" y="4"/>
              </a:cxn>
              <a:cxn ang="0">
                <a:pos x="10" y="8"/>
              </a:cxn>
              <a:cxn ang="0">
                <a:pos x="10" y="4"/>
              </a:cxn>
              <a:cxn ang="0">
                <a:pos x="0" y="0"/>
              </a:cxn>
              <a:cxn ang="0">
                <a:pos x="0" y="4"/>
              </a:cxn>
            </a:cxnLst>
            <a:rect l="0" t="0" r="r" b="b"/>
            <a:pathLst>
              <a:path w="10" h="8">
                <a:moveTo>
                  <a:pt x="0" y="4"/>
                </a:moveTo>
                <a:lnTo>
                  <a:pt x="10" y="8"/>
                </a:lnTo>
                <a:lnTo>
                  <a:pt x="10" y="4"/>
                </a:lnTo>
                <a:lnTo>
                  <a:pt x="0" y="0"/>
                </a:lnTo>
                <a:lnTo>
                  <a:pt x="0" y="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91" name="Freeform 90"/>
          <p:cNvSpPr>
            <a:spLocks/>
          </p:cNvSpPr>
          <p:nvPr/>
        </p:nvSpPr>
        <p:spPr bwMode="auto">
          <a:xfrm>
            <a:off x="6477466" y="4882361"/>
            <a:ext cx="7713" cy="7713"/>
          </a:xfrm>
          <a:custGeom>
            <a:avLst/>
            <a:gdLst/>
            <a:ahLst/>
            <a:cxnLst>
              <a:cxn ang="0">
                <a:pos x="6" y="0"/>
              </a:cxn>
              <a:cxn ang="0">
                <a:pos x="0" y="0"/>
              </a:cxn>
              <a:cxn ang="0">
                <a:pos x="2" y="6"/>
              </a:cxn>
              <a:cxn ang="0">
                <a:pos x="4" y="6"/>
              </a:cxn>
              <a:cxn ang="0">
                <a:pos x="6" y="0"/>
              </a:cxn>
            </a:cxnLst>
            <a:rect l="0" t="0" r="r" b="b"/>
            <a:pathLst>
              <a:path w="6" h="6">
                <a:moveTo>
                  <a:pt x="6" y="0"/>
                </a:moveTo>
                <a:lnTo>
                  <a:pt x="0" y="0"/>
                </a:lnTo>
                <a:lnTo>
                  <a:pt x="2" y="6"/>
                </a:lnTo>
                <a:lnTo>
                  <a:pt x="4" y="6"/>
                </a:lnTo>
                <a:lnTo>
                  <a:pt x="6"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92" name="Freeform 91"/>
          <p:cNvSpPr>
            <a:spLocks/>
          </p:cNvSpPr>
          <p:nvPr/>
        </p:nvSpPr>
        <p:spPr bwMode="auto">
          <a:xfrm>
            <a:off x="6346344" y="4440150"/>
            <a:ext cx="10284" cy="7713"/>
          </a:xfrm>
          <a:custGeom>
            <a:avLst/>
            <a:gdLst/>
            <a:ahLst/>
            <a:cxnLst>
              <a:cxn ang="0">
                <a:pos x="0" y="0"/>
              </a:cxn>
              <a:cxn ang="0">
                <a:pos x="0" y="6"/>
              </a:cxn>
              <a:cxn ang="0">
                <a:pos x="8" y="6"/>
              </a:cxn>
              <a:cxn ang="0">
                <a:pos x="6" y="0"/>
              </a:cxn>
              <a:cxn ang="0">
                <a:pos x="0" y="0"/>
              </a:cxn>
            </a:cxnLst>
            <a:rect l="0" t="0" r="r" b="b"/>
            <a:pathLst>
              <a:path w="8" h="6">
                <a:moveTo>
                  <a:pt x="0" y="0"/>
                </a:moveTo>
                <a:lnTo>
                  <a:pt x="0" y="6"/>
                </a:lnTo>
                <a:lnTo>
                  <a:pt x="8" y="6"/>
                </a:lnTo>
                <a:lnTo>
                  <a:pt x="6" y="0"/>
                </a:lnTo>
                <a:lnTo>
                  <a:pt x="0"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93" name="Freeform 92"/>
          <p:cNvSpPr>
            <a:spLocks/>
          </p:cNvSpPr>
          <p:nvPr/>
        </p:nvSpPr>
        <p:spPr bwMode="auto">
          <a:xfrm>
            <a:off x="8724511" y="4481285"/>
            <a:ext cx="5142" cy="5142"/>
          </a:xfrm>
          <a:custGeom>
            <a:avLst/>
            <a:gdLst/>
            <a:ahLst/>
            <a:cxnLst>
              <a:cxn ang="0">
                <a:pos x="4" y="4"/>
              </a:cxn>
              <a:cxn ang="0">
                <a:pos x="2" y="0"/>
              </a:cxn>
              <a:cxn ang="0">
                <a:pos x="0" y="0"/>
              </a:cxn>
              <a:cxn ang="0">
                <a:pos x="2" y="4"/>
              </a:cxn>
              <a:cxn ang="0">
                <a:pos x="4" y="4"/>
              </a:cxn>
            </a:cxnLst>
            <a:rect l="0" t="0" r="r" b="b"/>
            <a:pathLst>
              <a:path w="4" h="4">
                <a:moveTo>
                  <a:pt x="4" y="4"/>
                </a:moveTo>
                <a:lnTo>
                  <a:pt x="2" y="0"/>
                </a:lnTo>
                <a:lnTo>
                  <a:pt x="0" y="0"/>
                </a:lnTo>
                <a:lnTo>
                  <a:pt x="2" y="4"/>
                </a:lnTo>
                <a:lnTo>
                  <a:pt x="4" y="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94" name="Freeform 93"/>
          <p:cNvSpPr>
            <a:spLocks/>
          </p:cNvSpPr>
          <p:nvPr/>
        </p:nvSpPr>
        <p:spPr bwMode="auto">
          <a:xfrm>
            <a:off x="6495461" y="4481285"/>
            <a:ext cx="2231620" cy="529624"/>
          </a:xfrm>
          <a:custGeom>
            <a:avLst/>
            <a:gdLst/>
            <a:ahLst/>
            <a:cxnLst>
              <a:cxn ang="0">
                <a:pos x="1024" y="202"/>
              </a:cxn>
              <a:cxn ang="0">
                <a:pos x="1022" y="206"/>
              </a:cxn>
              <a:cxn ang="0">
                <a:pos x="1014" y="210"/>
              </a:cxn>
              <a:cxn ang="0">
                <a:pos x="1018" y="204"/>
              </a:cxn>
              <a:cxn ang="0">
                <a:pos x="756" y="258"/>
              </a:cxn>
              <a:cxn ang="0">
                <a:pos x="476" y="304"/>
              </a:cxn>
              <a:cxn ang="0">
                <a:pos x="454" y="308"/>
              </a:cxn>
              <a:cxn ang="0">
                <a:pos x="454" y="402"/>
              </a:cxn>
              <a:cxn ang="0">
                <a:pos x="374" y="408"/>
              </a:cxn>
              <a:cxn ang="0">
                <a:pos x="390" y="360"/>
              </a:cxn>
              <a:cxn ang="0">
                <a:pos x="0" y="368"/>
              </a:cxn>
              <a:cxn ang="0">
                <a:pos x="0" y="372"/>
              </a:cxn>
              <a:cxn ang="0">
                <a:pos x="384" y="364"/>
              </a:cxn>
              <a:cxn ang="0">
                <a:pos x="366" y="412"/>
              </a:cxn>
              <a:cxn ang="0">
                <a:pos x="450" y="406"/>
              </a:cxn>
              <a:cxn ang="0">
                <a:pos x="450" y="404"/>
              </a:cxn>
              <a:cxn ang="0">
                <a:pos x="454" y="404"/>
              </a:cxn>
              <a:cxn ang="0">
                <a:pos x="454" y="406"/>
              </a:cxn>
              <a:cxn ang="0">
                <a:pos x="456" y="406"/>
              </a:cxn>
              <a:cxn ang="0">
                <a:pos x="456" y="310"/>
              </a:cxn>
              <a:cxn ang="0">
                <a:pos x="478" y="310"/>
              </a:cxn>
              <a:cxn ang="0">
                <a:pos x="756" y="264"/>
              </a:cxn>
              <a:cxn ang="0">
                <a:pos x="1186" y="176"/>
              </a:cxn>
              <a:cxn ang="0">
                <a:pos x="1186" y="176"/>
              </a:cxn>
              <a:cxn ang="0">
                <a:pos x="1188" y="174"/>
              </a:cxn>
              <a:cxn ang="0">
                <a:pos x="1192" y="172"/>
              </a:cxn>
              <a:cxn ang="0">
                <a:pos x="1190" y="174"/>
              </a:cxn>
              <a:cxn ang="0">
                <a:pos x="1736" y="4"/>
              </a:cxn>
              <a:cxn ang="0">
                <a:pos x="1734" y="0"/>
              </a:cxn>
              <a:cxn ang="0">
                <a:pos x="1188" y="172"/>
              </a:cxn>
              <a:cxn ang="0">
                <a:pos x="1024" y="202"/>
              </a:cxn>
            </a:cxnLst>
            <a:rect l="0" t="0" r="r" b="b"/>
            <a:pathLst>
              <a:path w="1736" h="412">
                <a:moveTo>
                  <a:pt x="1024" y="202"/>
                </a:moveTo>
                <a:lnTo>
                  <a:pt x="1022" y="206"/>
                </a:lnTo>
                <a:lnTo>
                  <a:pt x="1014" y="210"/>
                </a:lnTo>
                <a:lnTo>
                  <a:pt x="1018" y="204"/>
                </a:lnTo>
                <a:lnTo>
                  <a:pt x="756" y="258"/>
                </a:lnTo>
                <a:lnTo>
                  <a:pt x="476" y="304"/>
                </a:lnTo>
                <a:lnTo>
                  <a:pt x="454" y="308"/>
                </a:lnTo>
                <a:lnTo>
                  <a:pt x="454" y="402"/>
                </a:lnTo>
                <a:lnTo>
                  <a:pt x="374" y="408"/>
                </a:lnTo>
                <a:lnTo>
                  <a:pt x="390" y="360"/>
                </a:lnTo>
                <a:lnTo>
                  <a:pt x="0" y="368"/>
                </a:lnTo>
                <a:lnTo>
                  <a:pt x="0" y="372"/>
                </a:lnTo>
                <a:lnTo>
                  <a:pt x="384" y="364"/>
                </a:lnTo>
                <a:lnTo>
                  <a:pt x="366" y="412"/>
                </a:lnTo>
                <a:lnTo>
                  <a:pt x="450" y="406"/>
                </a:lnTo>
                <a:lnTo>
                  <a:pt x="450" y="404"/>
                </a:lnTo>
                <a:lnTo>
                  <a:pt x="454" y="404"/>
                </a:lnTo>
                <a:lnTo>
                  <a:pt x="454" y="406"/>
                </a:lnTo>
                <a:lnTo>
                  <a:pt x="456" y="406"/>
                </a:lnTo>
                <a:lnTo>
                  <a:pt x="456" y="310"/>
                </a:lnTo>
                <a:lnTo>
                  <a:pt x="478" y="310"/>
                </a:lnTo>
                <a:lnTo>
                  <a:pt x="756" y="264"/>
                </a:lnTo>
                <a:lnTo>
                  <a:pt x="1186" y="176"/>
                </a:lnTo>
                <a:lnTo>
                  <a:pt x="1186" y="176"/>
                </a:lnTo>
                <a:lnTo>
                  <a:pt x="1188" y="174"/>
                </a:lnTo>
                <a:lnTo>
                  <a:pt x="1192" y="172"/>
                </a:lnTo>
                <a:lnTo>
                  <a:pt x="1190" y="174"/>
                </a:lnTo>
                <a:lnTo>
                  <a:pt x="1736" y="4"/>
                </a:lnTo>
                <a:lnTo>
                  <a:pt x="1734" y="0"/>
                </a:lnTo>
                <a:lnTo>
                  <a:pt x="1188" y="172"/>
                </a:lnTo>
                <a:lnTo>
                  <a:pt x="1024" y="20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95" name="Freeform 94"/>
          <p:cNvSpPr>
            <a:spLocks/>
          </p:cNvSpPr>
          <p:nvPr/>
        </p:nvSpPr>
        <p:spPr bwMode="auto">
          <a:xfrm>
            <a:off x="8020060" y="4702390"/>
            <a:ext cx="7713" cy="5142"/>
          </a:xfrm>
          <a:custGeom>
            <a:avLst/>
            <a:gdLst/>
            <a:ahLst/>
            <a:cxnLst>
              <a:cxn ang="0">
                <a:pos x="6" y="0"/>
              </a:cxn>
              <a:cxn ang="0">
                <a:pos x="2" y="2"/>
              </a:cxn>
              <a:cxn ang="0">
                <a:pos x="0" y="4"/>
              </a:cxn>
              <a:cxn ang="0">
                <a:pos x="4" y="2"/>
              </a:cxn>
              <a:cxn ang="0">
                <a:pos x="6" y="0"/>
              </a:cxn>
            </a:cxnLst>
            <a:rect l="0" t="0" r="r" b="b"/>
            <a:pathLst>
              <a:path w="6" h="4">
                <a:moveTo>
                  <a:pt x="6" y="0"/>
                </a:moveTo>
                <a:lnTo>
                  <a:pt x="2" y="2"/>
                </a:lnTo>
                <a:lnTo>
                  <a:pt x="0" y="4"/>
                </a:lnTo>
                <a:lnTo>
                  <a:pt x="4" y="2"/>
                </a:lnTo>
                <a:lnTo>
                  <a:pt x="6"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96" name="Freeform 95"/>
          <p:cNvSpPr>
            <a:spLocks/>
          </p:cNvSpPr>
          <p:nvPr/>
        </p:nvSpPr>
        <p:spPr bwMode="auto">
          <a:xfrm>
            <a:off x="7798955" y="4740955"/>
            <a:ext cx="12855" cy="10284"/>
          </a:xfrm>
          <a:custGeom>
            <a:avLst/>
            <a:gdLst/>
            <a:ahLst/>
            <a:cxnLst>
              <a:cxn ang="0">
                <a:pos x="4" y="2"/>
              </a:cxn>
              <a:cxn ang="0">
                <a:pos x="0" y="8"/>
              </a:cxn>
              <a:cxn ang="0">
                <a:pos x="8" y="4"/>
              </a:cxn>
              <a:cxn ang="0">
                <a:pos x="10" y="0"/>
              </a:cxn>
              <a:cxn ang="0">
                <a:pos x="10" y="0"/>
              </a:cxn>
              <a:cxn ang="0">
                <a:pos x="4" y="2"/>
              </a:cxn>
            </a:cxnLst>
            <a:rect l="0" t="0" r="r" b="b"/>
            <a:pathLst>
              <a:path w="10" h="8">
                <a:moveTo>
                  <a:pt x="4" y="2"/>
                </a:moveTo>
                <a:lnTo>
                  <a:pt x="0" y="8"/>
                </a:lnTo>
                <a:lnTo>
                  <a:pt x="8" y="4"/>
                </a:lnTo>
                <a:lnTo>
                  <a:pt x="10" y="0"/>
                </a:lnTo>
                <a:lnTo>
                  <a:pt x="10" y="0"/>
                </a:lnTo>
                <a:lnTo>
                  <a:pt x="4" y="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97" name="Rectangle 96"/>
          <p:cNvSpPr>
            <a:spLocks noChangeArrowheads="1"/>
          </p:cNvSpPr>
          <p:nvPr/>
        </p:nvSpPr>
        <p:spPr bwMode="auto">
          <a:xfrm>
            <a:off x="6490320" y="4954348"/>
            <a:ext cx="5142" cy="5142"/>
          </a:xfrm>
          <a:prstGeom prst="rect">
            <a:avLst/>
          </a:prstGeom>
          <a:solidFill>
            <a:schemeClr val="tx1"/>
          </a:solidFill>
          <a:ln w="12700" cmpd="sng">
            <a:solidFill>
              <a:schemeClr val="bg1"/>
            </a:solidFill>
            <a:prstDash val="solid"/>
            <a:miter lim="800000"/>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98" name="Freeform 97"/>
          <p:cNvSpPr>
            <a:spLocks/>
          </p:cNvSpPr>
          <p:nvPr/>
        </p:nvSpPr>
        <p:spPr bwMode="auto">
          <a:xfrm>
            <a:off x="8472554" y="5018623"/>
            <a:ext cx="5142" cy="7713"/>
          </a:xfrm>
          <a:custGeom>
            <a:avLst/>
            <a:gdLst/>
            <a:ahLst/>
            <a:cxnLst>
              <a:cxn ang="0">
                <a:pos x="2" y="6"/>
              </a:cxn>
              <a:cxn ang="0">
                <a:pos x="4" y="0"/>
              </a:cxn>
              <a:cxn ang="0">
                <a:pos x="2" y="0"/>
              </a:cxn>
              <a:cxn ang="0">
                <a:pos x="0" y="6"/>
              </a:cxn>
              <a:cxn ang="0">
                <a:pos x="2" y="6"/>
              </a:cxn>
            </a:cxnLst>
            <a:rect l="0" t="0" r="r" b="b"/>
            <a:pathLst>
              <a:path w="4" h="6">
                <a:moveTo>
                  <a:pt x="2" y="6"/>
                </a:moveTo>
                <a:lnTo>
                  <a:pt x="4" y="0"/>
                </a:lnTo>
                <a:lnTo>
                  <a:pt x="2" y="0"/>
                </a:lnTo>
                <a:lnTo>
                  <a:pt x="0" y="6"/>
                </a:lnTo>
                <a:lnTo>
                  <a:pt x="2" y="6"/>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99" name="Freeform 98"/>
          <p:cNvSpPr>
            <a:spLocks/>
          </p:cNvSpPr>
          <p:nvPr/>
        </p:nvSpPr>
        <p:spPr bwMode="auto">
          <a:xfrm>
            <a:off x="7217911" y="5856765"/>
            <a:ext cx="7713" cy="5142"/>
          </a:xfrm>
          <a:custGeom>
            <a:avLst/>
            <a:gdLst/>
            <a:ahLst/>
            <a:cxnLst>
              <a:cxn ang="0">
                <a:pos x="0" y="4"/>
              </a:cxn>
              <a:cxn ang="0">
                <a:pos x="6" y="2"/>
              </a:cxn>
              <a:cxn ang="0">
                <a:pos x="4" y="0"/>
              </a:cxn>
              <a:cxn ang="0">
                <a:pos x="0" y="0"/>
              </a:cxn>
              <a:cxn ang="0">
                <a:pos x="0" y="4"/>
              </a:cxn>
            </a:cxnLst>
            <a:rect l="0" t="0" r="r" b="b"/>
            <a:pathLst>
              <a:path w="6" h="4">
                <a:moveTo>
                  <a:pt x="0" y="4"/>
                </a:moveTo>
                <a:lnTo>
                  <a:pt x="6" y="2"/>
                </a:lnTo>
                <a:lnTo>
                  <a:pt x="4" y="0"/>
                </a:lnTo>
                <a:lnTo>
                  <a:pt x="0" y="0"/>
                </a:lnTo>
                <a:lnTo>
                  <a:pt x="0" y="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00" name="Freeform 99"/>
          <p:cNvSpPr>
            <a:spLocks/>
          </p:cNvSpPr>
          <p:nvPr/>
        </p:nvSpPr>
        <p:spPr bwMode="auto">
          <a:xfrm>
            <a:off x="6593159" y="4884932"/>
            <a:ext cx="1881966" cy="971835"/>
          </a:xfrm>
          <a:custGeom>
            <a:avLst/>
            <a:gdLst/>
            <a:ahLst/>
            <a:cxnLst>
              <a:cxn ang="0">
                <a:pos x="1250" y="34"/>
              </a:cxn>
              <a:cxn ang="0">
                <a:pos x="1218" y="0"/>
              </a:cxn>
              <a:cxn ang="0">
                <a:pos x="968" y="98"/>
              </a:cxn>
              <a:cxn ang="0">
                <a:pos x="906" y="108"/>
              </a:cxn>
              <a:cxn ang="0">
                <a:pos x="906" y="108"/>
              </a:cxn>
              <a:cxn ang="0">
                <a:pos x="900" y="112"/>
              </a:cxn>
              <a:cxn ang="0">
                <a:pos x="902" y="108"/>
              </a:cxn>
              <a:cxn ang="0">
                <a:pos x="554" y="166"/>
              </a:cxn>
              <a:cxn ang="0">
                <a:pos x="348" y="186"/>
              </a:cxn>
              <a:cxn ang="0">
                <a:pos x="378" y="92"/>
              </a:cxn>
              <a:cxn ang="0">
                <a:pos x="374" y="92"/>
              </a:cxn>
              <a:cxn ang="0">
                <a:pos x="270" y="410"/>
              </a:cxn>
              <a:cxn ang="0">
                <a:pos x="280" y="450"/>
              </a:cxn>
              <a:cxn ang="0">
                <a:pos x="0" y="470"/>
              </a:cxn>
              <a:cxn ang="0">
                <a:pos x="0" y="474"/>
              </a:cxn>
              <a:cxn ang="0">
                <a:pos x="280" y="454"/>
              </a:cxn>
              <a:cxn ang="0">
                <a:pos x="310" y="544"/>
              </a:cxn>
              <a:cxn ang="0">
                <a:pos x="276" y="694"/>
              </a:cxn>
              <a:cxn ang="0">
                <a:pos x="448" y="684"/>
              </a:cxn>
              <a:cxn ang="0">
                <a:pos x="486" y="756"/>
              </a:cxn>
              <a:cxn ang="0">
                <a:pos x="490" y="756"/>
              </a:cxn>
              <a:cxn ang="0">
                <a:pos x="452" y="678"/>
              </a:cxn>
              <a:cxn ang="0">
                <a:pos x="280" y="692"/>
              </a:cxn>
              <a:cxn ang="0">
                <a:pos x="312" y="542"/>
              </a:cxn>
              <a:cxn ang="0">
                <a:pos x="274" y="410"/>
              </a:cxn>
              <a:cxn ang="0">
                <a:pos x="348" y="192"/>
              </a:cxn>
              <a:cxn ang="0">
                <a:pos x="552" y="170"/>
              </a:cxn>
              <a:cxn ang="0">
                <a:pos x="780" y="134"/>
              </a:cxn>
              <a:cxn ang="0">
                <a:pos x="780" y="132"/>
              </a:cxn>
              <a:cxn ang="0">
                <a:pos x="786" y="130"/>
              </a:cxn>
              <a:cxn ang="0">
                <a:pos x="786" y="132"/>
              </a:cxn>
              <a:cxn ang="0">
                <a:pos x="968" y="102"/>
              </a:cxn>
              <a:cxn ang="0">
                <a:pos x="1218" y="6"/>
              </a:cxn>
              <a:cxn ang="0">
                <a:pos x="1248" y="38"/>
              </a:cxn>
              <a:cxn ang="0">
                <a:pos x="1330" y="22"/>
              </a:cxn>
              <a:cxn ang="0">
                <a:pos x="1462" y="110"/>
              </a:cxn>
              <a:cxn ang="0">
                <a:pos x="1464" y="104"/>
              </a:cxn>
              <a:cxn ang="0">
                <a:pos x="1330" y="16"/>
              </a:cxn>
              <a:cxn ang="0">
                <a:pos x="1250" y="34"/>
              </a:cxn>
            </a:cxnLst>
            <a:rect l="0" t="0" r="r" b="b"/>
            <a:pathLst>
              <a:path w="1464" h="756">
                <a:moveTo>
                  <a:pt x="1250" y="34"/>
                </a:moveTo>
                <a:lnTo>
                  <a:pt x="1218" y="0"/>
                </a:lnTo>
                <a:lnTo>
                  <a:pt x="968" y="98"/>
                </a:lnTo>
                <a:lnTo>
                  <a:pt x="906" y="108"/>
                </a:lnTo>
                <a:lnTo>
                  <a:pt x="906" y="108"/>
                </a:lnTo>
                <a:lnTo>
                  <a:pt x="900" y="112"/>
                </a:lnTo>
                <a:lnTo>
                  <a:pt x="902" y="108"/>
                </a:lnTo>
                <a:lnTo>
                  <a:pt x="554" y="166"/>
                </a:lnTo>
                <a:lnTo>
                  <a:pt x="348" y="186"/>
                </a:lnTo>
                <a:lnTo>
                  <a:pt x="378" y="92"/>
                </a:lnTo>
                <a:lnTo>
                  <a:pt x="374" y="92"/>
                </a:lnTo>
                <a:lnTo>
                  <a:pt x="270" y="410"/>
                </a:lnTo>
                <a:lnTo>
                  <a:pt x="280" y="450"/>
                </a:lnTo>
                <a:lnTo>
                  <a:pt x="0" y="470"/>
                </a:lnTo>
                <a:lnTo>
                  <a:pt x="0" y="474"/>
                </a:lnTo>
                <a:lnTo>
                  <a:pt x="280" y="454"/>
                </a:lnTo>
                <a:lnTo>
                  <a:pt x="310" y="544"/>
                </a:lnTo>
                <a:lnTo>
                  <a:pt x="276" y="694"/>
                </a:lnTo>
                <a:lnTo>
                  <a:pt x="448" y="684"/>
                </a:lnTo>
                <a:lnTo>
                  <a:pt x="486" y="756"/>
                </a:lnTo>
                <a:lnTo>
                  <a:pt x="490" y="756"/>
                </a:lnTo>
                <a:lnTo>
                  <a:pt x="452" y="678"/>
                </a:lnTo>
                <a:lnTo>
                  <a:pt x="280" y="692"/>
                </a:lnTo>
                <a:lnTo>
                  <a:pt x="312" y="542"/>
                </a:lnTo>
                <a:lnTo>
                  <a:pt x="274" y="410"/>
                </a:lnTo>
                <a:lnTo>
                  <a:pt x="348" y="192"/>
                </a:lnTo>
                <a:lnTo>
                  <a:pt x="552" y="170"/>
                </a:lnTo>
                <a:lnTo>
                  <a:pt x="780" y="134"/>
                </a:lnTo>
                <a:lnTo>
                  <a:pt x="780" y="132"/>
                </a:lnTo>
                <a:lnTo>
                  <a:pt x="786" y="130"/>
                </a:lnTo>
                <a:lnTo>
                  <a:pt x="786" y="132"/>
                </a:lnTo>
                <a:lnTo>
                  <a:pt x="968" y="102"/>
                </a:lnTo>
                <a:lnTo>
                  <a:pt x="1218" y="6"/>
                </a:lnTo>
                <a:lnTo>
                  <a:pt x="1248" y="38"/>
                </a:lnTo>
                <a:lnTo>
                  <a:pt x="1330" y="22"/>
                </a:lnTo>
                <a:lnTo>
                  <a:pt x="1462" y="110"/>
                </a:lnTo>
                <a:lnTo>
                  <a:pt x="1464" y="104"/>
                </a:lnTo>
                <a:lnTo>
                  <a:pt x="1330" y="16"/>
                </a:lnTo>
                <a:lnTo>
                  <a:pt x="1250" y="3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01" name="Rectangle 100"/>
          <p:cNvSpPr>
            <a:spLocks noChangeArrowheads="1"/>
          </p:cNvSpPr>
          <p:nvPr/>
        </p:nvSpPr>
        <p:spPr bwMode="auto">
          <a:xfrm>
            <a:off x="6582875" y="5494256"/>
            <a:ext cx="1286" cy="1286"/>
          </a:xfrm>
          <a:prstGeom prst="rect">
            <a:avLst/>
          </a:prstGeom>
          <a:solidFill>
            <a:schemeClr val="tx1"/>
          </a:solidFill>
          <a:ln w="12700" cmpd="sng">
            <a:solidFill>
              <a:schemeClr val="bg1"/>
            </a:solidFill>
            <a:prstDash val="solid"/>
            <a:miter lim="800000"/>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02" name="Freeform 101"/>
          <p:cNvSpPr>
            <a:spLocks/>
          </p:cNvSpPr>
          <p:nvPr/>
        </p:nvSpPr>
        <p:spPr bwMode="auto">
          <a:xfrm>
            <a:off x="7750106" y="5023764"/>
            <a:ext cx="7713" cy="5142"/>
          </a:xfrm>
          <a:custGeom>
            <a:avLst/>
            <a:gdLst/>
            <a:ahLst/>
            <a:cxnLst>
              <a:cxn ang="0">
                <a:pos x="0" y="4"/>
              </a:cxn>
              <a:cxn ang="0">
                <a:pos x="6" y="0"/>
              </a:cxn>
              <a:cxn ang="0">
                <a:pos x="6" y="0"/>
              </a:cxn>
              <a:cxn ang="0">
                <a:pos x="2" y="0"/>
              </a:cxn>
              <a:cxn ang="0">
                <a:pos x="0" y="4"/>
              </a:cxn>
            </a:cxnLst>
            <a:rect l="0" t="0" r="r" b="b"/>
            <a:pathLst>
              <a:path w="6" h="4">
                <a:moveTo>
                  <a:pt x="0" y="4"/>
                </a:moveTo>
                <a:lnTo>
                  <a:pt x="6" y="0"/>
                </a:lnTo>
                <a:lnTo>
                  <a:pt x="6" y="0"/>
                </a:lnTo>
                <a:lnTo>
                  <a:pt x="2" y="0"/>
                </a:lnTo>
                <a:lnTo>
                  <a:pt x="0" y="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03" name="Freeform 102"/>
          <p:cNvSpPr>
            <a:spLocks/>
          </p:cNvSpPr>
          <p:nvPr/>
        </p:nvSpPr>
        <p:spPr bwMode="auto">
          <a:xfrm>
            <a:off x="6582875" y="5489114"/>
            <a:ext cx="10284" cy="5142"/>
          </a:xfrm>
          <a:custGeom>
            <a:avLst/>
            <a:gdLst/>
            <a:ahLst/>
            <a:cxnLst>
              <a:cxn ang="0">
                <a:pos x="0" y="4"/>
              </a:cxn>
              <a:cxn ang="0">
                <a:pos x="0" y="4"/>
              </a:cxn>
              <a:cxn ang="0">
                <a:pos x="8" y="4"/>
              </a:cxn>
              <a:cxn ang="0">
                <a:pos x="8" y="0"/>
              </a:cxn>
              <a:cxn ang="0">
                <a:pos x="0" y="0"/>
              </a:cxn>
              <a:cxn ang="0">
                <a:pos x="0" y="4"/>
              </a:cxn>
            </a:cxnLst>
            <a:rect l="0" t="0" r="r" b="b"/>
            <a:pathLst>
              <a:path w="8" h="4">
                <a:moveTo>
                  <a:pt x="0" y="4"/>
                </a:moveTo>
                <a:lnTo>
                  <a:pt x="0" y="4"/>
                </a:lnTo>
                <a:lnTo>
                  <a:pt x="8" y="4"/>
                </a:lnTo>
                <a:lnTo>
                  <a:pt x="8" y="0"/>
                </a:lnTo>
                <a:lnTo>
                  <a:pt x="0" y="0"/>
                </a:lnTo>
                <a:lnTo>
                  <a:pt x="0" y="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04" name="Rectangle 103"/>
          <p:cNvSpPr>
            <a:spLocks noChangeArrowheads="1"/>
          </p:cNvSpPr>
          <p:nvPr/>
        </p:nvSpPr>
        <p:spPr bwMode="auto">
          <a:xfrm>
            <a:off x="7073935" y="5000626"/>
            <a:ext cx="5142" cy="2571"/>
          </a:xfrm>
          <a:prstGeom prst="rect">
            <a:avLst/>
          </a:prstGeom>
          <a:solidFill>
            <a:schemeClr val="tx1"/>
          </a:solidFill>
          <a:ln w="12700" cmpd="sng">
            <a:solidFill>
              <a:schemeClr val="bg1"/>
            </a:solidFill>
            <a:prstDash val="solid"/>
            <a:miter lim="800000"/>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05" name="Freeform 104"/>
          <p:cNvSpPr>
            <a:spLocks/>
          </p:cNvSpPr>
          <p:nvPr/>
        </p:nvSpPr>
        <p:spPr bwMode="auto">
          <a:xfrm>
            <a:off x="7477581" y="5800204"/>
            <a:ext cx="7713" cy="5142"/>
          </a:xfrm>
          <a:custGeom>
            <a:avLst/>
            <a:gdLst/>
            <a:ahLst/>
            <a:cxnLst>
              <a:cxn ang="0">
                <a:pos x="0" y="4"/>
              </a:cxn>
              <a:cxn ang="0">
                <a:pos x="6" y="4"/>
              </a:cxn>
              <a:cxn ang="0">
                <a:pos x="4" y="0"/>
              </a:cxn>
              <a:cxn ang="0">
                <a:pos x="0" y="2"/>
              </a:cxn>
              <a:cxn ang="0">
                <a:pos x="0" y="4"/>
              </a:cxn>
            </a:cxnLst>
            <a:rect l="0" t="0" r="r" b="b"/>
            <a:pathLst>
              <a:path w="6" h="4">
                <a:moveTo>
                  <a:pt x="0" y="4"/>
                </a:moveTo>
                <a:lnTo>
                  <a:pt x="6" y="4"/>
                </a:lnTo>
                <a:lnTo>
                  <a:pt x="4" y="0"/>
                </a:lnTo>
                <a:lnTo>
                  <a:pt x="0" y="2"/>
                </a:lnTo>
                <a:lnTo>
                  <a:pt x="0" y="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06" name="Freeform 105"/>
          <p:cNvSpPr>
            <a:spLocks/>
          </p:cNvSpPr>
          <p:nvPr/>
        </p:nvSpPr>
        <p:spPr bwMode="auto">
          <a:xfrm>
            <a:off x="7421019" y="5054616"/>
            <a:ext cx="858711" cy="748158"/>
          </a:xfrm>
          <a:custGeom>
            <a:avLst/>
            <a:gdLst/>
            <a:ahLst/>
            <a:cxnLst>
              <a:cxn ang="0">
                <a:pos x="278" y="474"/>
              </a:cxn>
              <a:cxn ang="0">
                <a:pos x="280" y="486"/>
              </a:cxn>
              <a:cxn ang="0">
                <a:pos x="302" y="516"/>
              </a:cxn>
              <a:cxn ang="0">
                <a:pos x="562" y="474"/>
              </a:cxn>
              <a:cxn ang="0">
                <a:pos x="604" y="488"/>
              </a:cxn>
              <a:cxn ang="0">
                <a:pos x="604" y="438"/>
              </a:cxn>
              <a:cxn ang="0">
                <a:pos x="668" y="438"/>
              </a:cxn>
              <a:cxn ang="0">
                <a:pos x="668" y="430"/>
              </a:cxn>
              <a:cxn ang="0">
                <a:pos x="598" y="432"/>
              </a:cxn>
              <a:cxn ang="0">
                <a:pos x="598" y="480"/>
              </a:cxn>
              <a:cxn ang="0">
                <a:pos x="564" y="468"/>
              </a:cxn>
              <a:cxn ang="0">
                <a:pos x="302" y="510"/>
              </a:cxn>
              <a:cxn ang="0">
                <a:pos x="284" y="486"/>
              </a:cxn>
              <a:cxn ang="0">
                <a:pos x="262" y="330"/>
              </a:cxn>
              <a:cxn ang="0">
                <a:pos x="142" y="0"/>
              </a:cxn>
              <a:cxn ang="0">
                <a:pos x="136" y="2"/>
              </a:cxn>
              <a:cxn ang="0">
                <a:pos x="260" y="332"/>
              </a:cxn>
              <a:cxn ang="0">
                <a:pos x="278" y="468"/>
              </a:cxn>
              <a:cxn ang="0">
                <a:pos x="0" y="492"/>
              </a:cxn>
              <a:cxn ang="0">
                <a:pos x="44" y="582"/>
              </a:cxn>
              <a:cxn ang="0">
                <a:pos x="48" y="580"/>
              </a:cxn>
              <a:cxn ang="0">
                <a:pos x="4" y="494"/>
              </a:cxn>
              <a:cxn ang="0">
                <a:pos x="278" y="474"/>
              </a:cxn>
            </a:cxnLst>
            <a:rect l="0" t="0" r="r" b="b"/>
            <a:pathLst>
              <a:path w="668" h="582">
                <a:moveTo>
                  <a:pt x="278" y="474"/>
                </a:moveTo>
                <a:lnTo>
                  <a:pt x="280" y="486"/>
                </a:lnTo>
                <a:lnTo>
                  <a:pt x="302" y="516"/>
                </a:lnTo>
                <a:lnTo>
                  <a:pt x="562" y="474"/>
                </a:lnTo>
                <a:lnTo>
                  <a:pt x="604" y="488"/>
                </a:lnTo>
                <a:lnTo>
                  <a:pt x="604" y="438"/>
                </a:lnTo>
                <a:lnTo>
                  <a:pt x="668" y="438"/>
                </a:lnTo>
                <a:lnTo>
                  <a:pt x="668" y="430"/>
                </a:lnTo>
                <a:lnTo>
                  <a:pt x="598" y="432"/>
                </a:lnTo>
                <a:lnTo>
                  <a:pt x="598" y="480"/>
                </a:lnTo>
                <a:lnTo>
                  <a:pt x="564" y="468"/>
                </a:lnTo>
                <a:lnTo>
                  <a:pt x="302" y="510"/>
                </a:lnTo>
                <a:lnTo>
                  <a:pt x="284" y="486"/>
                </a:lnTo>
                <a:lnTo>
                  <a:pt x="262" y="330"/>
                </a:lnTo>
                <a:lnTo>
                  <a:pt x="142" y="0"/>
                </a:lnTo>
                <a:lnTo>
                  <a:pt x="136" y="2"/>
                </a:lnTo>
                <a:lnTo>
                  <a:pt x="260" y="332"/>
                </a:lnTo>
                <a:lnTo>
                  <a:pt x="278" y="468"/>
                </a:lnTo>
                <a:lnTo>
                  <a:pt x="0" y="492"/>
                </a:lnTo>
                <a:lnTo>
                  <a:pt x="44" y="582"/>
                </a:lnTo>
                <a:lnTo>
                  <a:pt x="48" y="580"/>
                </a:lnTo>
                <a:lnTo>
                  <a:pt x="4" y="494"/>
                </a:lnTo>
                <a:lnTo>
                  <a:pt x="278" y="47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07" name="Freeform 106"/>
          <p:cNvSpPr>
            <a:spLocks/>
          </p:cNvSpPr>
          <p:nvPr/>
        </p:nvSpPr>
        <p:spPr bwMode="auto">
          <a:xfrm>
            <a:off x="7595847" y="5052045"/>
            <a:ext cx="7713" cy="5142"/>
          </a:xfrm>
          <a:custGeom>
            <a:avLst/>
            <a:gdLst/>
            <a:ahLst/>
            <a:cxnLst>
              <a:cxn ang="0">
                <a:pos x="6" y="0"/>
              </a:cxn>
              <a:cxn ang="0">
                <a:pos x="0" y="2"/>
              </a:cxn>
              <a:cxn ang="0">
                <a:pos x="0" y="4"/>
              </a:cxn>
              <a:cxn ang="0">
                <a:pos x="6" y="2"/>
              </a:cxn>
              <a:cxn ang="0">
                <a:pos x="6" y="0"/>
              </a:cxn>
            </a:cxnLst>
            <a:rect l="0" t="0" r="r" b="b"/>
            <a:pathLst>
              <a:path w="6" h="4">
                <a:moveTo>
                  <a:pt x="6" y="0"/>
                </a:moveTo>
                <a:lnTo>
                  <a:pt x="0" y="2"/>
                </a:lnTo>
                <a:lnTo>
                  <a:pt x="0" y="4"/>
                </a:lnTo>
                <a:lnTo>
                  <a:pt x="6" y="2"/>
                </a:lnTo>
                <a:lnTo>
                  <a:pt x="6"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08" name="Freeform 107"/>
          <p:cNvSpPr>
            <a:spLocks/>
          </p:cNvSpPr>
          <p:nvPr/>
        </p:nvSpPr>
        <p:spPr bwMode="auto">
          <a:xfrm>
            <a:off x="8305439" y="5378562"/>
            <a:ext cx="5142" cy="7713"/>
          </a:xfrm>
          <a:custGeom>
            <a:avLst/>
            <a:gdLst/>
            <a:ahLst/>
            <a:cxnLst>
              <a:cxn ang="0">
                <a:pos x="2" y="6"/>
              </a:cxn>
              <a:cxn ang="0">
                <a:pos x="4" y="2"/>
              </a:cxn>
              <a:cxn ang="0">
                <a:pos x="2" y="0"/>
              </a:cxn>
              <a:cxn ang="0">
                <a:pos x="0" y="2"/>
              </a:cxn>
              <a:cxn ang="0">
                <a:pos x="2" y="6"/>
              </a:cxn>
            </a:cxnLst>
            <a:rect l="0" t="0" r="r" b="b"/>
            <a:pathLst>
              <a:path w="4" h="6">
                <a:moveTo>
                  <a:pt x="2" y="6"/>
                </a:moveTo>
                <a:lnTo>
                  <a:pt x="4" y="2"/>
                </a:lnTo>
                <a:lnTo>
                  <a:pt x="2" y="0"/>
                </a:lnTo>
                <a:lnTo>
                  <a:pt x="0" y="2"/>
                </a:lnTo>
                <a:lnTo>
                  <a:pt x="2" y="6"/>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09" name="Freeform 108"/>
          <p:cNvSpPr>
            <a:spLocks/>
          </p:cNvSpPr>
          <p:nvPr/>
        </p:nvSpPr>
        <p:spPr bwMode="auto">
          <a:xfrm>
            <a:off x="7901795" y="4980058"/>
            <a:ext cx="406217" cy="401075"/>
          </a:xfrm>
          <a:custGeom>
            <a:avLst/>
            <a:gdLst/>
            <a:ahLst/>
            <a:cxnLst>
              <a:cxn ang="0">
                <a:pos x="54" y="50"/>
              </a:cxn>
              <a:cxn ang="0">
                <a:pos x="6" y="54"/>
              </a:cxn>
              <a:cxn ang="0">
                <a:pos x="28" y="0"/>
              </a:cxn>
              <a:cxn ang="0">
                <a:pos x="22" y="2"/>
              </a:cxn>
              <a:cxn ang="0">
                <a:pos x="0" y="56"/>
              </a:cxn>
              <a:cxn ang="0">
                <a:pos x="52" y="54"/>
              </a:cxn>
              <a:cxn ang="0">
                <a:pos x="52" y="88"/>
              </a:cxn>
              <a:cxn ang="0">
                <a:pos x="314" y="312"/>
              </a:cxn>
              <a:cxn ang="0">
                <a:pos x="316" y="310"/>
              </a:cxn>
              <a:cxn ang="0">
                <a:pos x="54" y="86"/>
              </a:cxn>
              <a:cxn ang="0">
                <a:pos x="54" y="50"/>
              </a:cxn>
            </a:cxnLst>
            <a:rect l="0" t="0" r="r" b="b"/>
            <a:pathLst>
              <a:path w="316" h="312">
                <a:moveTo>
                  <a:pt x="54" y="50"/>
                </a:moveTo>
                <a:lnTo>
                  <a:pt x="6" y="54"/>
                </a:lnTo>
                <a:lnTo>
                  <a:pt x="28" y="0"/>
                </a:lnTo>
                <a:lnTo>
                  <a:pt x="22" y="2"/>
                </a:lnTo>
                <a:lnTo>
                  <a:pt x="0" y="56"/>
                </a:lnTo>
                <a:lnTo>
                  <a:pt x="52" y="54"/>
                </a:lnTo>
                <a:lnTo>
                  <a:pt x="52" y="88"/>
                </a:lnTo>
                <a:lnTo>
                  <a:pt x="314" y="312"/>
                </a:lnTo>
                <a:lnTo>
                  <a:pt x="316" y="310"/>
                </a:lnTo>
                <a:lnTo>
                  <a:pt x="54" y="86"/>
                </a:lnTo>
                <a:lnTo>
                  <a:pt x="54" y="5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10" name="Freeform 109"/>
          <p:cNvSpPr>
            <a:spLocks/>
          </p:cNvSpPr>
          <p:nvPr/>
        </p:nvSpPr>
        <p:spPr bwMode="auto">
          <a:xfrm>
            <a:off x="7672975" y="3941377"/>
            <a:ext cx="15426" cy="5142"/>
          </a:xfrm>
          <a:custGeom>
            <a:avLst/>
            <a:gdLst/>
            <a:ahLst/>
            <a:cxnLst>
              <a:cxn ang="0">
                <a:pos x="12" y="2"/>
              </a:cxn>
              <a:cxn ang="0">
                <a:pos x="6" y="0"/>
              </a:cxn>
              <a:cxn ang="0">
                <a:pos x="0" y="2"/>
              </a:cxn>
              <a:cxn ang="0">
                <a:pos x="6" y="4"/>
              </a:cxn>
              <a:cxn ang="0">
                <a:pos x="12" y="2"/>
              </a:cxn>
            </a:cxnLst>
            <a:rect l="0" t="0" r="r" b="b"/>
            <a:pathLst>
              <a:path w="12" h="4">
                <a:moveTo>
                  <a:pt x="12" y="2"/>
                </a:moveTo>
                <a:lnTo>
                  <a:pt x="6" y="0"/>
                </a:lnTo>
                <a:lnTo>
                  <a:pt x="0" y="2"/>
                </a:lnTo>
                <a:lnTo>
                  <a:pt x="6" y="4"/>
                </a:lnTo>
                <a:lnTo>
                  <a:pt x="12" y="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11" name="Freeform 110"/>
          <p:cNvSpPr>
            <a:spLocks/>
          </p:cNvSpPr>
          <p:nvPr/>
        </p:nvSpPr>
        <p:spPr bwMode="auto">
          <a:xfrm>
            <a:off x="7243620" y="4003082"/>
            <a:ext cx="10284" cy="7713"/>
          </a:xfrm>
          <a:custGeom>
            <a:avLst/>
            <a:gdLst/>
            <a:ahLst/>
            <a:cxnLst>
              <a:cxn ang="0">
                <a:pos x="6" y="0"/>
              </a:cxn>
              <a:cxn ang="0">
                <a:pos x="0" y="6"/>
              </a:cxn>
              <a:cxn ang="0">
                <a:pos x="2" y="6"/>
              </a:cxn>
              <a:cxn ang="0">
                <a:pos x="8" y="0"/>
              </a:cxn>
              <a:cxn ang="0">
                <a:pos x="6" y="0"/>
              </a:cxn>
            </a:cxnLst>
            <a:rect l="0" t="0" r="r" b="b"/>
            <a:pathLst>
              <a:path w="8" h="6">
                <a:moveTo>
                  <a:pt x="6" y="0"/>
                </a:moveTo>
                <a:lnTo>
                  <a:pt x="0" y="6"/>
                </a:lnTo>
                <a:lnTo>
                  <a:pt x="2" y="6"/>
                </a:lnTo>
                <a:lnTo>
                  <a:pt x="8" y="0"/>
                </a:lnTo>
                <a:lnTo>
                  <a:pt x="6"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12" name="Freeform 111"/>
          <p:cNvSpPr>
            <a:spLocks/>
          </p:cNvSpPr>
          <p:nvPr/>
        </p:nvSpPr>
        <p:spPr bwMode="auto">
          <a:xfrm>
            <a:off x="7246191" y="3943949"/>
            <a:ext cx="434498" cy="439639"/>
          </a:xfrm>
          <a:custGeom>
            <a:avLst/>
            <a:gdLst/>
            <a:ahLst/>
            <a:cxnLst>
              <a:cxn ang="0">
                <a:pos x="258" y="342"/>
              </a:cxn>
              <a:cxn ang="0">
                <a:pos x="258" y="340"/>
              </a:cxn>
              <a:cxn ang="0">
                <a:pos x="262" y="340"/>
              </a:cxn>
              <a:cxn ang="0">
                <a:pos x="196" y="46"/>
              </a:cxn>
              <a:cxn ang="0">
                <a:pos x="338" y="2"/>
              </a:cxn>
              <a:cxn ang="0">
                <a:pos x="332" y="0"/>
              </a:cxn>
              <a:cxn ang="0">
                <a:pos x="194" y="42"/>
              </a:cxn>
              <a:cxn ang="0">
                <a:pos x="6" y="46"/>
              </a:cxn>
              <a:cxn ang="0">
                <a:pos x="0" y="52"/>
              </a:cxn>
              <a:cxn ang="0">
                <a:pos x="190" y="46"/>
              </a:cxn>
              <a:cxn ang="0">
                <a:pos x="258" y="342"/>
              </a:cxn>
            </a:cxnLst>
            <a:rect l="0" t="0" r="r" b="b"/>
            <a:pathLst>
              <a:path w="338" h="342">
                <a:moveTo>
                  <a:pt x="258" y="342"/>
                </a:moveTo>
                <a:lnTo>
                  <a:pt x="258" y="340"/>
                </a:lnTo>
                <a:lnTo>
                  <a:pt x="262" y="340"/>
                </a:lnTo>
                <a:lnTo>
                  <a:pt x="196" y="46"/>
                </a:lnTo>
                <a:lnTo>
                  <a:pt x="338" y="2"/>
                </a:lnTo>
                <a:lnTo>
                  <a:pt x="332" y="0"/>
                </a:lnTo>
                <a:lnTo>
                  <a:pt x="194" y="42"/>
                </a:lnTo>
                <a:lnTo>
                  <a:pt x="6" y="46"/>
                </a:lnTo>
                <a:lnTo>
                  <a:pt x="0" y="52"/>
                </a:lnTo>
                <a:lnTo>
                  <a:pt x="190" y="46"/>
                </a:lnTo>
                <a:lnTo>
                  <a:pt x="258" y="34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13" name="Freeform 112"/>
          <p:cNvSpPr>
            <a:spLocks/>
          </p:cNvSpPr>
          <p:nvPr/>
        </p:nvSpPr>
        <p:spPr bwMode="auto">
          <a:xfrm>
            <a:off x="7230765" y="4386159"/>
            <a:ext cx="357368" cy="300806"/>
          </a:xfrm>
          <a:custGeom>
            <a:avLst/>
            <a:gdLst/>
            <a:ahLst/>
            <a:cxnLst>
              <a:cxn ang="0">
                <a:pos x="274" y="12"/>
              </a:cxn>
              <a:cxn ang="0">
                <a:pos x="236" y="52"/>
              </a:cxn>
              <a:cxn ang="0">
                <a:pos x="186" y="160"/>
              </a:cxn>
              <a:cxn ang="0">
                <a:pos x="158" y="146"/>
              </a:cxn>
              <a:cxn ang="0">
                <a:pos x="78" y="200"/>
              </a:cxn>
              <a:cxn ang="0">
                <a:pos x="54" y="186"/>
              </a:cxn>
              <a:cxn ang="0">
                <a:pos x="0" y="230"/>
              </a:cxn>
              <a:cxn ang="0">
                <a:pos x="0" y="234"/>
              </a:cxn>
              <a:cxn ang="0">
                <a:pos x="54" y="190"/>
              </a:cxn>
              <a:cxn ang="0">
                <a:pos x="78" y="206"/>
              </a:cxn>
              <a:cxn ang="0">
                <a:pos x="158" y="150"/>
              </a:cxn>
              <a:cxn ang="0">
                <a:pos x="188" y="164"/>
              </a:cxn>
              <a:cxn ang="0">
                <a:pos x="238" y="54"/>
              </a:cxn>
              <a:cxn ang="0">
                <a:pos x="278" y="14"/>
              </a:cxn>
              <a:cxn ang="0">
                <a:pos x="274" y="2"/>
              </a:cxn>
              <a:cxn ang="0">
                <a:pos x="270" y="0"/>
              </a:cxn>
              <a:cxn ang="0">
                <a:pos x="274" y="12"/>
              </a:cxn>
            </a:cxnLst>
            <a:rect l="0" t="0" r="r" b="b"/>
            <a:pathLst>
              <a:path w="278" h="234">
                <a:moveTo>
                  <a:pt x="274" y="12"/>
                </a:moveTo>
                <a:lnTo>
                  <a:pt x="236" y="52"/>
                </a:lnTo>
                <a:lnTo>
                  <a:pt x="186" y="160"/>
                </a:lnTo>
                <a:lnTo>
                  <a:pt x="158" y="146"/>
                </a:lnTo>
                <a:lnTo>
                  <a:pt x="78" y="200"/>
                </a:lnTo>
                <a:lnTo>
                  <a:pt x="54" y="186"/>
                </a:lnTo>
                <a:lnTo>
                  <a:pt x="0" y="230"/>
                </a:lnTo>
                <a:lnTo>
                  <a:pt x="0" y="234"/>
                </a:lnTo>
                <a:lnTo>
                  <a:pt x="54" y="190"/>
                </a:lnTo>
                <a:lnTo>
                  <a:pt x="78" y="206"/>
                </a:lnTo>
                <a:lnTo>
                  <a:pt x="158" y="150"/>
                </a:lnTo>
                <a:lnTo>
                  <a:pt x="188" y="164"/>
                </a:lnTo>
                <a:lnTo>
                  <a:pt x="238" y="54"/>
                </a:lnTo>
                <a:lnTo>
                  <a:pt x="278" y="14"/>
                </a:lnTo>
                <a:lnTo>
                  <a:pt x="274" y="2"/>
                </a:lnTo>
                <a:lnTo>
                  <a:pt x="270" y="0"/>
                </a:lnTo>
                <a:lnTo>
                  <a:pt x="274" y="1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14" name="Freeform 113"/>
          <p:cNvSpPr>
            <a:spLocks/>
          </p:cNvSpPr>
          <p:nvPr/>
        </p:nvSpPr>
        <p:spPr bwMode="auto">
          <a:xfrm>
            <a:off x="8379999" y="4126489"/>
            <a:ext cx="2571" cy="2571"/>
          </a:xfrm>
          <a:custGeom>
            <a:avLst/>
            <a:gdLst/>
            <a:ahLst/>
            <a:cxnLst>
              <a:cxn ang="0">
                <a:pos x="0" y="0"/>
              </a:cxn>
              <a:cxn ang="0">
                <a:pos x="0" y="2"/>
              </a:cxn>
              <a:cxn ang="0">
                <a:pos x="2" y="2"/>
              </a:cxn>
              <a:cxn ang="0">
                <a:pos x="0" y="0"/>
              </a:cxn>
            </a:cxnLst>
            <a:rect l="0" t="0" r="r" b="b"/>
            <a:pathLst>
              <a:path w="2" h="2">
                <a:moveTo>
                  <a:pt x="0" y="0"/>
                </a:moveTo>
                <a:lnTo>
                  <a:pt x="0" y="2"/>
                </a:lnTo>
                <a:lnTo>
                  <a:pt x="2" y="2"/>
                </a:lnTo>
                <a:lnTo>
                  <a:pt x="0"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15" name="Freeform 114"/>
          <p:cNvSpPr>
            <a:spLocks/>
          </p:cNvSpPr>
          <p:nvPr/>
        </p:nvSpPr>
        <p:spPr bwMode="auto">
          <a:xfrm>
            <a:off x="7577849" y="4383589"/>
            <a:ext cx="1286" cy="2571"/>
          </a:xfrm>
          <a:custGeom>
            <a:avLst/>
            <a:gdLst/>
            <a:ahLst/>
            <a:cxnLst>
              <a:cxn ang="0">
                <a:pos x="0" y="2"/>
              </a:cxn>
              <a:cxn ang="0">
                <a:pos x="0" y="2"/>
              </a:cxn>
              <a:cxn ang="0">
                <a:pos x="0" y="0"/>
              </a:cxn>
              <a:cxn ang="0">
                <a:pos x="0" y="2"/>
              </a:cxn>
            </a:cxnLst>
            <a:rect l="0" t="0" r="r" b="b"/>
            <a:pathLst>
              <a:path h="2">
                <a:moveTo>
                  <a:pt x="0" y="2"/>
                </a:moveTo>
                <a:lnTo>
                  <a:pt x="0" y="2"/>
                </a:lnTo>
                <a:lnTo>
                  <a:pt x="0" y="0"/>
                </a:lnTo>
                <a:lnTo>
                  <a:pt x="0" y="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16" name="Freeform 115"/>
          <p:cNvSpPr>
            <a:spLocks/>
          </p:cNvSpPr>
          <p:nvPr/>
        </p:nvSpPr>
        <p:spPr bwMode="auto">
          <a:xfrm>
            <a:off x="7582992" y="3835967"/>
            <a:ext cx="431927" cy="686455"/>
          </a:xfrm>
          <a:custGeom>
            <a:avLst/>
            <a:gdLst/>
            <a:ahLst/>
            <a:cxnLst>
              <a:cxn ang="0">
                <a:pos x="106" y="466"/>
              </a:cxn>
              <a:cxn ang="0">
                <a:pos x="196" y="454"/>
              </a:cxn>
              <a:cxn ang="0">
                <a:pos x="220" y="470"/>
              </a:cxn>
              <a:cxn ang="0">
                <a:pos x="234" y="512"/>
              </a:cxn>
              <a:cxn ang="0">
                <a:pos x="286" y="534"/>
              </a:cxn>
              <a:cxn ang="0">
                <a:pos x="288" y="532"/>
              </a:cxn>
              <a:cxn ang="0">
                <a:pos x="236" y="510"/>
              </a:cxn>
              <a:cxn ang="0">
                <a:pos x="226" y="474"/>
              </a:cxn>
              <a:cxn ang="0">
                <a:pos x="232" y="480"/>
              </a:cxn>
              <a:cxn ang="0">
                <a:pos x="290" y="348"/>
              </a:cxn>
              <a:cxn ang="0">
                <a:pos x="324" y="288"/>
              </a:cxn>
              <a:cxn ang="0">
                <a:pos x="334" y="210"/>
              </a:cxn>
              <a:cxn ang="0">
                <a:pos x="334" y="208"/>
              </a:cxn>
              <a:cxn ang="0">
                <a:pos x="334" y="208"/>
              </a:cxn>
              <a:cxn ang="0">
                <a:pos x="336" y="200"/>
              </a:cxn>
              <a:cxn ang="0">
                <a:pos x="262" y="0"/>
              </a:cxn>
              <a:cxn ang="0">
                <a:pos x="260" y="6"/>
              </a:cxn>
              <a:cxn ang="0">
                <a:pos x="330" y="202"/>
              </a:cxn>
              <a:cxn ang="0">
                <a:pos x="320" y="286"/>
              </a:cxn>
              <a:cxn ang="0">
                <a:pos x="288" y="346"/>
              </a:cxn>
              <a:cxn ang="0">
                <a:pos x="232" y="470"/>
              </a:cxn>
              <a:cxn ang="0">
                <a:pos x="198" y="450"/>
              </a:cxn>
              <a:cxn ang="0">
                <a:pos x="106" y="462"/>
              </a:cxn>
              <a:cxn ang="0">
                <a:pos x="0" y="424"/>
              </a:cxn>
              <a:cxn ang="0">
                <a:pos x="0" y="430"/>
              </a:cxn>
              <a:cxn ang="0">
                <a:pos x="106" y="466"/>
              </a:cxn>
            </a:cxnLst>
            <a:rect l="0" t="0" r="r" b="b"/>
            <a:pathLst>
              <a:path w="336" h="534">
                <a:moveTo>
                  <a:pt x="106" y="466"/>
                </a:moveTo>
                <a:lnTo>
                  <a:pt x="196" y="454"/>
                </a:lnTo>
                <a:lnTo>
                  <a:pt x="220" y="470"/>
                </a:lnTo>
                <a:lnTo>
                  <a:pt x="234" y="512"/>
                </a:lnTo>
                <a:lnTo>
                  <a:pt x="286" y="534"/>
                </a:lnTo>
                <a:lnTo>
                  <a:pt x="288" y="532"/>
                </a:lnTo>
                <a:lnTo>
                  <a:pt x="236" y="510"/>
                </a:lnTo>
                <a:lnTo>
                  <a:pt x="226" y="474"/>
                </a:lnTo>
                <a:lnTo>
                  <a:pt x="232" y="480"/>
                </a:lnTo>
                <a:lnTo>
                  <a:pt x="290" y="348"/>
                </a:lnTo>
                <a:lnTo>
                  <a:pt x="324" y="288"/>
                </a:lnTo>
                <a:lnTo>
                  <a:pt x="334" y="210"/>
                </a:lnTo>
                <a:lnTo>
                  <a:pt x="334" y="208"/>
                </a:lnTo>
                <a:lnTo>
                  <a:pt x="334" y="208"/>
                </a:lnTo>
                <a:lnTo>
                  <a:pt x="336" y="200"/>
                </a:lnTo>
                <a:lnTo>
                  <a:pt x="262" y="0"/>
                </a:lnTo>
                <a:lnTo>
                  <a:pt x="260" y="6"/>
                </a:lnTo>
                <a:lnTo>
                  <a:pt x="330" y="202"/>
                </a:lnTo>
                <a:lnTo>
                  <a:pt x="320" y="286"/>
                </a:lnTo>
                <a:lnTo>
                  <a:pt x="288" y="346"/>
                </a:lnTo>
                <a:lnTo>
                  <a:pt x="232" y="470"/>
                </a:lnTo>
                <a:lnTo>
                  <a:pt x="198" y="450"/>
                </a:lnTo>
                <a:lnTo>
                  <a:pt x="106" y="462"/>
                </a:lnTo>
                <a:lnTo>
                  <a:pt x="0" y="424"/>
                </a:lnTo>
                <a:lnTo>
                  <a:pt x="0" y="430"/>
                </a:lnTo>
                <a:lnTo>
                  <a:pt x="106" y="466"/>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17" name="Freeform 116"/>
          <p:cNvSpPr>
            <a:spLocks/>
          </p:cNvSpPr>
          <p:nvPr/>
        </p:nvSpPr>
        <p:spPr bwMode="auto">
          <a:xfrm>
            <a:off x="7955784" y="4131630"/>
            <a:ext cx="424214" cy="437068"/>
          </a:xfrm>
          <a:custGeom>
            <a:avLst/>
            <a:gdLst/>
            <a:ahLst/>
            <a:cxnLst>
              <a:cxn ang="0">
                <a:pos x="328" y="0"/>
              </a:cxn>
              <a:cxn ang="0">
                <a:pos x="312" y="22"/>
              </a:cxn>
              <a:cxn ang="0">
                <a:pos x="272" y="22"/>
              </a:cxn>
              <a:cxn ang="0">
                <a:pos x="230" y="84"/>
              </a:cxn>
              <a:cxn ang="0">
                <a:pos x="202" y="154"/>
              </a:cxn>
              <a:cxn ang="0">
                <a:pos x="172" y="130"/>
              </a:cxn>
              <a:cxn ang="0">
                <a:pos x="142" y="294"/>
              </a:cxn>
              <a:cxn ang="0">
                <a:pos x="72" y="336"/>
              </a:cxn>
              <a:cxn ang="0">
                <a:pos x="0" y="304"/>
              </a:cxn>
              <a:cxn ang="0">
                <a:pos x="0" y="304"/>
              </a:cxn>
              <a:cxn ang="0">
                <a:pos x="0" y="306"/>
              </a:cxn>
              <a:cxn ang="0">
                <a:pos x="72" y="340"/>
              </a:cxn>
              <a:cxn ang="0">
                <a:pos x="144" y="296"/>
              </a:cxn>
              <a:cxn ang="0">
                <a:pos x="174" y="132"/>
              </a:cxn>
              <a:cxn ang="0">
                <a:pos x="202" y="158"/>
              </a:cxn>
              <a:cxn ang="0">
                <a:pos x="232" y="84"/>
              </a:cxn>
              <a:cxn ang="0">
                <a:pos x="274" y="26"/>
              </a:cxn>
              <a:cxn ang="0">
                <a:pos x="312" y="26"/>
              </a:cxn>
              <a:cxn ang="0">
                <a:pos x="330" y="0"/>
              </a:cxn>
              <a:cxn ang="0">
                <a:pos x="330" y="0"/>
              </a:cxn>
              <a:cxn ang="0">
                <a:pos x="328" y="0"/>
              </a:cxn>
            </a:cxnLst>
            <a:rect l="0" t="0" r="r" b="b"/>
            <a:pathLst>
              <a:path w="330" h="340">
                <a:moveTo>
                  <a:pt x="328" y="0"/>
                </a:moveTo>
                <a:lnTo>
                  <a:pt x="312" y="22"/>
                </a:lnTo>
                <a:lnTo>
                  <a:pt x="272" y="22"/>
                </a:lnTo>
                <a:lnTo>
                  <a:pt x="230" y="84"/>
                </a:lnTo>
                <a:lnTo>
                  <a:pt x="202" y="154"/>
                </a:lnTo>
                <a:lnTo>
                  <a:pt x="172" y="130"/>
                </a:lnTo>
                <a:lnTo>
                  <a:pt x="142" y="294"/>
                </a:lnTo>
                <a:lnTo>
                  <a:pt x="72" y="336"/>
                </a:lnTo>
                <a:lnTo>
                  <a:pt x="0" y="304"/>
                </a:lnTo>
                <a:lnTo>
                  <a:pt x="0" y="304"/>
                </a:lnTo>
                <a:lnTo>
                  <a:pt x="0" y="306"/>
                </a:lnTo>
                <a:lnTo>
                  <a:pt x="72" y="340"/>
                </a:lnTo>
                <a:lnTo>
                  <a:pt x="144" y="296"/>
                </a:lnTo>
                <a:lnTo>
                  <a:pt x="174" y="132"/>
                </a:lnTo>
                <a:lnTo>
                  <a:pt x="202" y="158"/>
                </a:lnTo>
                <a:lnTo>
                  <a:pt x="232" y="84"/>
                </a:lnTo>
                <a:lnTo>
                  <a:pt x="274" y="26"/>
                </a:lnTo>
                <a:lnTo>
                  <a:pt x="312" y="26"/>
                </a:lnTo>
                <a:lnTo>
                  <a:pt x="330" y="0"/>
                </a:lnTo>
                <a:lnTo>
                  <a:pt x="330" y="0"/>
                </a:lnTo>
                <a:lnTo>
                  <a:pt x="328"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18" name="Freeform 117"/>
          <p:cNvSpPr>
            <a:spLocks/>
          </p:cNvSpPr>
          <p:nvPr/>
        </p:nvSpPr>
        <p:spPr bwMode="auto">
          <a:xfrm>
            <a:off x="7950642" y="4519850"/>
            <a:ext cx="5142" cy="5142"/>
          </a:xfrm>
          <a:custGeom>
            <a:avLst/>
            <a:gdLst/>
            <a:ahLst/>
            <a:cxnLst>
              <a:cxn ang="0">
                <a:pos x="4" y="2"/>
              </a:cxn>
              <a:cxn ang="0">
                <a:pos x="2" y="0"/>
              </a:cxn>
              <a:cxn ang="0">
                <a:pos x="0" y="2"/>
              </a:cxn>
              <a:cxn ang="0">
                <a:pos x="4" y="4"/>
              </a:cxn>
              <a:cxn ang="0">
                <a:pos x="4" y="2"/>
              </a:cxn>
              <a:cxn ang="0">
                <a:pos x="4" y="2"/>
              </a:cxn>
            </a:cxnLst>
            <a:rect l="0" t="0" r="r" b="b"/>
            <a:pathLst>
              <a:path w="4" h="4">
                <a:moveTo>
                  <a:pt x="4" y="2"/>
                </a:moveTo>
                <a:lnTo>
                  <a:pt x="2" y="0"/>
                </a:lnTo>
                <a:lnTo>
                  <a:pt x="0" y="2"/>
                </a:lnTo>
                <a:lnTo>
                  <a:pt x="4" y="4"/>
                </a:lnTo>
                <a:lnTo>
                  <a:pt x="4" y="2"/>
                </a:lnTo>
                <a:lnTo>
                  <a:pt x="4" y="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19" name="Freeform 118"/>
          <p:cNvSpPr>
            <a:spLocks/>
          </p:cNvSpPr>
          <p:nvPr/>
        </p:nvSpPr>
        <p:spPr bwMode="auto">
          <a:xfrm>
            <a:off x="7577849" y="4381018"/>
            <a:ext cx="5142" cy="7713"/>
          </a:xfrm>
          <a:custGeom>
            <a:avLst/>
            <a:gdLst/>
            <a:ahLst/>
            <a:cxnLst>
              <a:cxn ang="0">
                <a:pos x="0" y="2"/>
              </a:cxn>
              <a:cxn ang="0">
                <a:pos x="0" y="4"/>
              </a:cxn>
              <a:cxn ang="0">
                <a:pos x="4" y="6"/>
              </a:cxn>
              <a:cxn ang="0">
                <a:pos x="4" y="0"/>
              </a:cxn>
              <a:cxn ang="0">
                <a:pos x="0" y="0"/>
              </a:cxn>
              <a:cxn ang="0">
                <a:pos x="0" y="2"/>
              </a:cxn>
            </a:cxnLst>
            <a:rect l="0" t="0" r="r" b="b"/>
            <a:pathLst>
              <a:path w="4" h="6">
                <a:moveTo>
                  <a:pt x="0" y="2"/>
                </a:moveTo>
                <a:lnTo>
                  <a:pt x="0" y="4"/>
                </a:lnTo>
                <a:lnTo>
                  <a:pt x="4" y="6"/>
                </a:lnTo>
                <a:lnTo>
                  <a:pt x="4" y="0"/>
                </a:lnTo>
                <a:lnTo>
                  <a:pt x="0" y="0"/>
                </a:lnTo>
                <a:lnTo>
                  <a:pt x="0" y="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20" name="Freeform 119"/>
          <p:cNvSpPr>
            <a:spLocks/>
          </p:cNvSpPr>
          <p:nvPr/>
        </p:nvSpPr>
        <p:spPr bwMode="auto">
          <a:xfrm>
            <a:off x="8709085" y="4247326"/>
            <a:ext cx="5142" cy="7713"/>
          </a:xfrm>
          <a:custGeom>
            <a:avLst/>
            <a:gdLst/>
            <a:ahLst/>
            <a:cxnLst>
              <a:cxn ang="0">
                <a:pos x="4" y="6"/>
              </a:cxn>
              <a:cxn ang="0">
                <a:pos x="4" y="0"/>
              </a:cxn>
              <a:cxn ang="0">
                <a:pos x="2" y="2"/>
              </a:cxn>
              <a:cxn ang="0">
                <a:pos x="0" y="6"/>
              </a:cxn>
              <a:cxn ang="0">
                <a:pos x="4" y="6"/>
              </a:cxn>
            </a:cxnLst>
            <a:rect l="0" t="0" r="r" b="b"/>
            <a:pathLst>
              <a:path w="4" h="6">
                <a:moveTo>
                  <a:pt x="4" y="6"/>
                </a:moveTo>
                <a:lnTo>
                  <a:pt x="4" y="0"/>
                </a:lnTo>
                <a:lnTo>
                  <a:pt x="2" y="2"/>
                </a:lnTo>
                <a:lnTo>
                  <a:pt x="0" y="6"/>
                </a:lnTo>
                <a:lnTo>
                  <a:pt x="4" y="6"/>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21" name="Freeform 120"/>
          <p:cNvSpPr>
            <a:spLocks/>
          </p:cNvSpPr>
          <p:nvPr/>
        </p:nvSpPr>
        <p:spPr bwMode="auto">
          <a:xfrm>
            <a:off x="8379998" y="4129059"/>
            <a:ext cx="331658" cy="151688"/>
          </a:xfrm>
          <a:custGeom>
            <a:avLst/>
            <a:gdLst/>
            <a:ahLst/>
            <a:cxnLst>
              <a:cxn ang="0">
                <a:pos x="54" y="106"/>
              </a:cxn>
              <a:cxn ang="0">
                <a:pos x="64" y="26"/>
              </a:cxn>
              <a:cxn ang="0">
                <a:pos x="2" y="0"/>
              </a:cxn>
              <a:cxn ang="0">
                <a:pos x="2" y="0"/>
              </a:cxn>
              <a:cxn ang="0">
                <a:pos x="2" y="2"/>
              </a:cxn>
              <a:cxn ang="0">
                <a:pos x="0" y="2"/>
              </a:cxn>
              <a:cxn ang="0">
                <a:pos x="60" y="28"/>
              </a:cxn>
              <a:cxn ang="0">
                <a:pos x="50" y="108"/>
              </a:cxn>
              <a:cxn ang="0">
                <a:pos x="172" y="118"/>
              </a:cxn>
              <a:cxn ang="0">
                <a:pos x="256" y="98"/>
              </a:cxn>
              <a:cxn ang="0">
                <a:pos x="258" y="94"/>
              </a:cxn>
              <a:cxn ang="0">
                <a:pos x="176" y="116"/>
              </a:cxn>
              <a:cxn ang="0">
                <a:pos x="54" y="106"/>
              </a:cxn>
            </a:cxnLst>
            <a:rect l="0" t="0" r="r" b="b"/>
            <a:pathLst>
              <a:path w="258" h="118">
                <a:moveTo>
                  <a:pt x="54" y="106"/>
                </a:moveTo>
                <a:lnTo>
                  <a:pt x="64" y="26"/>
                </a:lnTo>
                <a:lnTo>
                  <a:pt x="2" y="0"/>
                </a:lnTo>
                <a:lnTo>
                  <a:pt x="2" y="0"/>
                </a:lnTo>
                <a:lnTo>
                  <a:pt x="2" y="2"/>
                </a:lnTo>
                <a:lnTo>
                  <a:pt x="0" y="2"/>
                </a:lnTo>
                <a:lnTo>
                  <a:pt x="60" y="28"/>
                </a:lnTo>
                <a:lnTo>
                  <a:pt x="50" y="108"/>
                </a:lnTo>
                <a:lnTo>
                  <a:pt x="172" y="118"/>
                </a:lnTo>
                <a:lnTo>
                  <a:pt x="256" y="98"/>
                </a:lnTo>
                <a:lnTo>
                  <a:pt x="258" y="94"/>
                </a:lnTo>
                <a:lnTo>
                  <a:pt x="176" y="116"/>
                </a:lnTo>
                <a:lnTo>
                  <a:pt x="54" y="106"/>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22" name="Freeform 121"/>
          <p:cNvSpPr>
            <a:spLocks/>
          </p:cNvSpPr>
          <p:nvPr/>
        </p:nvSpPr>
        <p:spPr bwMode="auto">
          <a:xfrm>
            <a:off x="8012346" y="4098208"/>
            <a:ext cx="367652" cy="92556"/>
          </a:xfrm>
          <a:custGeom>
            <a:avLst/>
            <a:gdLst/>
            <a:ahLst/>
            <a:cxnLst>
              <a:cxn ang="0">
                <a:pos x="18" y="56"/>
              </a:cxn>
              <a:cxn ang="0">
                <a:pos x="106" y="26"/>
              </a:cxn>
              <a:cxn ang="0">
                <a:pos x="132" y="72"/>
              </a:cxn>
              <a:cxn ang="0">
                <a:pos x="238" y="16"/>
              </a:cxn>
              <a:cxn ang="0">
                <a:pos x="284" y="26"/>
              </a:cxn>
              <a:cxn ang="0">
                <a:pos x="286" y="24"/>
              </a:cxn>
              <a:cxn ang="0">
                <a:pos x="234" y="12"/>
              </a:cxn>
              <a:cxn ang="0">
                <a:pos x="132" y="68"/>
              </a:cxn>
              <a:cxn ang="0">
                <a:pos x="108" y="26"/>
              </a:cxn>
              <a:cxn ang="0">
                <a:pos x="108" y="26"/>
              </a:cxn>
              <a:cxn ang="0">
                <a:pos x="106" y="24"/>
              </a:cxn>
              <a:cxn ang="0">
                <a:pos x="20" y="50"/>
              </a:cxn>
              <a:cxn ang="0">
                <a:pos x="2" y="0"/>
              </a:cxn>
              <a:cxn ang="0">
                <a:pos x="0" y="4"/>
              </a:cxn>
              <a:cxn ang="0">
                <a:pos x="0" y="6"/>
              </a:cxn>
              <a:cxn ang="0">
                <a:pos x="18" y="56"/>
              </a:cxn>
            </a:cxnLst>
            <a:rect l="0" t="0" r="r" b="b"/>
            <a:pathLst>
              <a:path w="286" h="72">
                <a:moveTo>
                  <a:pt x="18" y="56"/>
                </a:moveTo>
                <a:lnTo>
                  <a:pt x="106" y="26"/>
                </a:lnTo>
                <a:lnTo>
                  <a:pt x="132" y="72"/>
                </a:lnTo>
                <a:lnTo>
                  <a:pt x="238" y="16"/>
                </a:lnTo>
                <a:lnTo>
                  <a:pt x="284" y="26"/>
                </a:lnTo>
                <a:lnTo>
                  <a:pt x="286" y="24"/>
                </a:lnTo>
                <a:lnTo>
                  <a:pt x="234" y="12"/>
                </a:lnTo>
                <a:lnTo>
                  <a:pt x="132" y="68"/>
                </a:lnTo>
                <a:lnTo>
                  <a:pt x="108" y="26"/>
                </a:lnTo>
                <a:lnTo>
                  <a:pt x="108" y="26"/>
                </a:lnTo>
                <a:lnTo>
                  <a:pt x="106" y="24"/>
                </a:lnTo>
                <a:lnTo>
                  <a:pt x="20" y="50"/>
                </a:lnTo>
                <a:lnTo>
                  <a:pt x="2" y="0"/>
                </a:lnTo>
                <a:lnTo>
                  <a:pt x="0" y="4"/>
                </a:lnTo>
                <a:lnTo>
                  <a:pt x="0" y="6"/>
                </a:lnTo>
                <a:lnTo>
                  <a:pt x="18" y="56"/>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23" name="Freeform 122"/>
          <p:cNvSpPr>
            <a:spLocks/>
          </p:cNvSpPr>
          <p:nvPr/>
        </p:nvSpPr>
        <p:spPr bwMode="auto">
          <a:xfrm>
            <a:off x="8377427" y="4129060"/>
            <a:ext cx="5142" cy="2571"/>
          </a:xfrm>
          <a:custGeom>
            <a:avLst/>
            <a:gdLst/>
            <a:ahLst/>
            <a:cxnLst>
              <a:cxn ang="0">
                <a:pos x="2" y="2"/>
              </a:cxn>
              <a:cxn ang="0">
                <a:pos x="2" y="2"/>
              </a:cxn>
              <a:cxn ang="0">
                <a:pos x="4" y="2"/>
              </a:cxn>
              <a:cxn ang="0">
                <a:pos x="4" y="0"/>
              </a:cxn>
              <a:cxn ang="0">
                <a:pos x="2" y="0"/>
              </a:cxn>
              <a:cxn ang="0">
                <a:pos x="0" y="2"/>
              </a:cxn>
              <a:cxn ang="0">
                <a:pos x="2" y="2"/>
              </a:cxn>
            </a:cxnLst>
            <a:rect l="0" t="0" r="r" b="b"/>
            <a:pathLst>
              <a:path w="4" h="2">
                <a:moveTo>
                  <a:pt x="2" y="2"/>
                </a:moveTo>
                <a:lnTo>
                  <a:pt x="2" y="2"/>
                </a:lnTo>
                <a:lnTo>
                  <a:pt x="4" y="2"/>
                </a:lnTo>
                <a:lnTo>
                  <a:pt x="4" y="0"/>
                </a:lnTo>
                <a:lnTo>
                  <a:pt x="2" y="0"/>
                </a:lnTo>
                <a:lnTo>
                  <a:pt x="0" y="2"/>
                </a:lnTo>
                <a:lnTo>
                  <a:pt x="2" y="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24" name="Rectangle 123"/>
          <p:cNvSpPr>
            <a:spLocks noChangeArrowheads="1"/>
          </p:cNvSpPr>
          <p:nvPr/>
        </p:nvSpPr>
        <p:spPr bwMode="auto">
          <a:xfrm>
            <a:off x="8012346" y="4103350"/>
            <a:ext cx="1286" cy="2571"/>
          </a:xfrm>
          <a:prstGeom prst="rect">
            <a:avLst/>
          </a:prstGeom>
          <a:solidFill>
            <a:schemeClr val="tx1"/>
          </a:solidFill>
          <a:ln w="12700" cmpd="sng">
            <a:solidFill>
              <a:schemeClr val="bg1"/>
            </a:solidFill>
            <a:prstDash val="solid"/>
            <a:miter lim="800000"/>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25" name="Freeform 124"/>
          <p:cNvSpPr>
            <a:spLocks/>
          </p:cNvSpPr>
          <p:nvPr/>
        </p:nvSpPr>
        <p:spPr bwMode="auto">
          <a:xfrm>
            <a:off x="8004634" y="3645713"/>
            <a:ext cx="629893" cy="347084"/>
          </a:xfrm>
          <a:custGeom>
            <a:avLst/>
            <a:gdLst/>
            <a:ahLst/>
            <a:cxnLst>
              <a:cxn ang="0">
                <a:pos x="462" y="258"/>
              </a:cxn>
              <a:cxn ang="0">
                <a:pos x="490" y="190"/>
              </a:cxn>
              <a:cxn ang="0">
                <a:pos x="452" y="138"/>
              </a:cxn>
              <a:cxn ang="0">
                <a:pos x="462" y="68"/>
              </a:cxn>
              <a:cxn ang="0">
                <a:pos x="382" y="0"/>
              </a:cxn>
              <a:cxn ang="0">
                <a:pos x="18" y="120"/>
              </a:cxn>
              <a:cxn ang="0">
                <a:pos x="2" y="74"/>
              </a:cxn>
              <a:cxn ang="0">
                <a:pos x="0" y="76"/>
              </a:cxn>
              <a:cxn ang="0">
                <a:pos x="16" y="124"/>
              </a:cxn>
              <a:cxn ang="0">
                <a:pos x="382" y="4"/>
              </a:cxn>
              <a:cxn ang="0">
                <a:pos x="458" y="70"/>
              </a:cxn>
              <a:cxn ang="0">
                <a:pos x="448" y="138"/>
              </a:cxn>
              <a:cxn ang="0">
                <a:pos x="488" y="190"/>
              </a:cxn>
              <a:cxn ang="0">
                <a:pos x="458" y="256"/>
              </a:cxn>
              <a:cxn ang="0">
                <a:pos x="428" y="266"/>
              </a:cxn>
              <a:cxn ang="0">
                <a:pos x="430" y="270"/>
              </a:cxn>
              <a:cxn ang="0">
                <a:pos x="462" y="258"/>
              </a:cxn>
            </a:cxnLst>
            <a:rect l="0" t="0" r="r" b="b"/>
            <a:pathLst>
              <a:path w="490" h="270">
                <a:moveTo>
                  <a:pt x="462" y="258"/>
                </a:moveTo>
                <a:lnTo>
                  <a:pt x="490" y="190"/>
                </a:lnTo>
                <a:lnTo>
                  <a:pt x="452" y="138"/>
                </a:lnTo>
                <a:lnTo>
                  <a:pt x="462" y="68"/>
                </a:lnTo>
                <a:lnTo>
                  <a:pt x="382" y="0"/>
                </a:lnTo>
                <a:lnTo>
                  <a:pt x="18" y="120"/>
                </a:lnTo>
                <a:lnTo>
                  <a:pt x="2" y="74"/>
                </a:lnTo>
                <a:lnTo>
                  <a:pt x="0" y="76"/>
                </a:lnTo>
                <a:lnTo>
                  <a:pt x="16" y="124"/>
                </a:lnTo>
                <a:lnTo>
                  <a:pt x="382" y="4"/>
                </a:lnTo>
                <a:lnTo>
                  <a:pt x="458" y="70"/>
                </a:lnTo>
                <a:lnTo>
                  <a:pt x="448" y="138"/>
                </a:lnTo>
                <a:lnTo>
                  <a:pt x="488" y="190"/>
                </a:lnTo>
                <a:lnTo>
                  <a:pt x="458" y="256"/>
                </a:lnTo>
                <a:lnTo>
                  <a:pt x="428" y="266"/>
                </a:lnTo>
                <a:lnTo>
                  <a:pt x="430" y="270"/>
                </a:lnTo>
                <a:lnTo>
                  <a:pt x="462" y="258"/>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26" name="Freeform 125"/>
          <p:cNvSpPr>
            <a:spLocks/>
          </p:cNvSpPr>
          <p:nvPr/>
        </p:nvSpPr>
        <p:spPr bwMode="auto">
          <a:xfrm>
            <a:off x="8146039" y="3987656"/>
            <a:ext cx="411359" cy="143975"/>
          </a:xfrm>
          <a:custGeom>
            <a:avLst/>
            <a:gdLst/>
            <a:ahLst/>
            <a:cxnLst>
              <a:cxn ang="0">
                <a:pos x="4" y="112"/>
              </a:cxn>
              <a:cxn ang="0">
                <a:pos x="320" y="4"/>
              </a:cxn>
              <a:cxn ang="0">
                <a:pos x="318" y="0"/>
              </a:cxn>
              <a:cxn ang="0">
                <a:pos x="0" y="110"/>
              </a:cxn>
              <a:cxn ang="0">
                <a:pos x="2" y="110"/>
              </a:cxn>
              <a:cxn ang="0">
                <a:pos x="2" y="110"/>
              </a:cxn>
              <a:cxn ang="0">
                <a:pos x="4" y="112"/>
              </a:cxn>
            </a:cxnLst>
            <a:rect l="0" t="0" r="r" b="b"/>
            <a:pathLst>
              <a:path w="320" h="112">
                <a:moveTo>
                  <a:pt x="4" y="112"/>
                </a:moveTo>
                <a:lnTo>
                  <a:pt x="320" y="4"/>
                </a:lnTo>
                <a:lnTo>
                  <a:pt x="318" y="0"/>
                </a:lnTo>
                <a:lnTo>
                  <a:pt x="0" y="110"/>
                </a:lnTo>
                <a:lnTo>
                  <a:pt x="2" y="110"/>
                </a:lnTo>
                <a:lnTo>
                  <a:pt x="2" y="110"/>
                </a:lnTo>
                <a:lnTo>
                  <a:pt x="4" y="11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27" name="Freeform 126"/>
          <p:cNvSpPr>
            <a:spLocks/>
          </p:cNvSpPr>
          <p:nvPr/>
        </p:nvSpPr>
        <p:spPr bwMode="auto">
          <a:xfrm>
            <a:off x="8148610" y="4129060"/>
            <a:ext cx="2571" cy="2571"/>
          </a:xfrm>
          <a:custGeom>
            <a:avLst/>
            <a:gdLst/>
            <a:ahLst/>
            <a:cxnLst>
              <a:cxn ang="0">
                <a:pos x="2" y="2"/>
              </a:cxn>
              <a:cxn ang="0">
                <a:pos x="0" y="0"/>
              </a:cxn>
              <a:cxn ang="0">
                <a:pos x="0" y="0"/>
              </a:cxn>
              <a:cxn ang="0">
                <a:pos x="2" y="2"/>
              </a:cxn>
              <a:cxn ang="0">
                <a:pos x="2" y="2"/>
              </a:cxn>
            </a:cxnLst>
            <a:rect l="0" t="0" r="r" b="b"/>
            <a:pathLst>
              <a:path w="2" h="2">
                <a:moveTo>
                  <a:pt x="2" y="2"/>
                </a:moveTo>
                <a:lnTo>
                  <a:pt x="0" y="0"/>
                </a:lnTo>
                <a:lnTo>
                  <a:pt x="0" y="0"/>
                </a:lnTo>
                <a:lnTo>
                  <a:pt x="2" y="2"/>
                </a:lnTo>
                <a:lnTo>
                  <a:pt x="2" y="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28" name="Rectangle 127"/>
          <p:cNvSpPr>
            <a:spLocks noChangeArrowheads="1"/>
          </p:cNvSpPr>
          <p:nvPr/>
        </p:nvSpPr>
        <p:spPr bwMode="auto">
          <a:xfrm>
            <a:off x="8719370" y="4162483"/>
            <a:ext cx="2571" cy="2571"/>
          </a:xfrm>
          <a:prstGeom prst="rect">
            <a:avLst/>
          </a:prstGeom>
          <a:solidFill>
            <a:schemeClr val="tx1"/>
          </a:solidFill>
          <a:ln w="12700" cmpd="sng">
            <a:solidFill>
              <a:schemeClr val="bg1"/>
            </a:solidFill>
            <a:prstDash val="solid"/>
            <a:miter lim="800000"/>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29" name="Rectangle 128"/>
          <p:cNvSpPr>
            <a:spLocks noChangeArrowheads="1"/>
          </p:cNvSpPr>
          <p:nvPr/>
        </p:nvSpPr>
        <p:spPr bwMode="auto">
          <a:xfrm>
            <a:off x="8554825" y="3987655"/>
            <a:ext cx="1286" cy="1286"/>
          </a:xfrm>
          <a:prstGeom prst="rect">
            <a:avLst/>
          </a:prstGeom>
          <a:solidFill>
            <a:schemeClr val="tx1"/>
          </a:solidFill>
          <a:ln w="12700" cmpd="sng">
            <a:solidFill>
              <a:schemeClr val="bg1"/>
            </a:solidFill>
            <a:prstDash val="solid"/>
            <a:miter lim="800000"/>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30" name="Freeform 129"/>
          <p:cNvSpPr>
            <a:spLocks/>
          </p:cNvSpPr>
          <p:nvPr/>
        </p:nvSpPr>
        <p:spPr bwMode="auto">
          <a:xfrm>
            <a:off x="8557396" y="3992797"/>
            <a:ext cx="161972" cy="208250"/>
          </a:xfrm>
          <a:custGeom>
            <a:avLst/>
            <a:gdLst/>
            <a:ahLst/>
            <a:cxnLst>
              <a:cxn ang="0">
                <a:pos x="0" y="0"/>
              </a:cxn>
              <a:cxn ang="0">
                <a:pos x="0" y="0"/>
              </a:cxn>
              <a:cxn ang="0">
                <a:pos x="58" y="162"/>
              </a:cxn>
              <a:cxn ang="0">
                <a:pos x="126" y="134"/>
              </a:cxn>
              <a:cxn ang="0">
                <a:pos x="126" y="132"/>
              </a:cxn>
              <a:cxn ang="0">
                <a:pos x="62" y="158"/>
              </a:cxn>
              <a:cxn ang="0">
                <a:pos x="0" y="0"/>
              </a:cxn>
            </a:cxnLst>
            <a:rect l="0" t="0" r="r" b="b"/>
            <a:pathLst>
              <a:path w="126" h="162">
                <a:moveTo>
                  <a:pt x="0" y="0"/>
                </a:moveTo>
                <a:lnTo>
                  <a:pt x="0" y="0"/>
                </a:lnTo>
                <a:lnTo>
                  <a:pt x="58" y="162"/>
                </a:lnTo>
                <a:lnTo>
                  <a:pt x="126" y="134"/>
                </a:lnTo>
                <a:lnTo>
                  <a:pt x="126" y="132"/>
                </a:lnTo>
                <a:lnTo>
                  <a:pt x="62" y="158"/>
                </a:lnTo>
                <a:lnTo>
                  <a:pt x="0"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31" name="Freeform 130"/>
          <p:cNvSpPr>
            <a:spLocks/>
          </p:cNvSpPr>
          <p:nvPr/>
        </p:nvSpPr>
        <p:spPr bwMode="auto">
          <a:xfrm>
            <a:off x="8554826" y="3987655"/>
            <a:ext cx="2571" cy="5142"/>
          </a:xfrm>
          <a:custGeom>
            <a:avLst/>
            <a:gdLst/>
            <a:ahLst/>
            <a:cxnLst>
              <a:cxn ang="0">
                <a:pos x="2" y="4"/>
              </a:cxn>
              <a:cxn ang="0">
                <a:pos x="0" y="0"/>
              </a:cxn>
              <a:cxn ang="0">
                <a:pos x="0" y="0"/>
              </a:cxn>
              <a:cxn ang="0">
                <a:pos x="2" y="4"/>
              </a:cxn>
              <a:cxn ang="0">
                <a:pos x="2" y="4"/>
              </a:cxn>
            </a:cxnLst>
            <a:rect l="0" t="0" r="r" b="b"/>
            <a:pathLst>
              <a:path w="2" h="4">
                <a:moveTo>
                  <a:pt x="2" y="4"/>
                </a:moveTo>
                <a:lnTo>
                  <a:pt x="0" y="0"/>
                </a:lnTo>
                <a:lnTo>
                  <a:pt x="0" y="0"/>
                </a:lnTo>
                <a:lnTo>
                  <a:pt x="2" y="4"/>
                </a:lnTo>
                <a:lnTo>
                  <a:pt x="2" y="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32" name="Freeform 131"/>
          <p:cNvSpPr>
            <a:spLocks/>
          </p:cNvSpPr>
          <p:nvPr/>
        </p:nvSpPr>
        <p:spPr bwMode="auto">
          <a:xfrm>
            <a:off x="8986753" y="3522306"/>
            <a:ext cx="2571" cy="5142"/>
          </a:xfrm>
          <a:custGeom>
            <a:avLst/>
            <a:gdLst/>
            <a:ahLst/>
            <a:cxnLst>
              <a:cxn ang="0">
                <a:pos x="2" y="4"/>
              </a:cxn>
              <a:cxn ang="0">
                <a:pos x="2" y="2"/>
              </a:cxn>
              <a:cxn ang="0">
                <a:pos x="0" y="0"/>
              </a:cxn>
              <a:cxn ang="0">
                <a:pos x="0" y="0"/>
              </a:cxn>
              <a:cxn ang="0">
                <a:pos x="2" y="4"/>
              </a:cxn>
            </a:cxnLst>
            <a:rect l="0" t="0" r="r" b="b"/>
            <a:pathLst>
              <a:path w="2" h="4">
                <a:moveTo>
                  <a:pt x="2" y="4"/>
                </a:moveTo>
                <a:lnTo>
                  <a:pt x="2" y="2"/>
                </a:lnTo>
                <a:lnTo>
                  <a:pt x="0" y="0"/>
                </a:lnTo>
                <a:lnTo>
                  <a:pt x="0" y="0"/>
                </a:lnTo>
                <a:lnTo>
                  <a:pt x="2" y="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33" name="Freeform 132"/>
          <p:cNvSpPr>
            <a:spLocks/>
          </p:cNvSpPr>
          <p:nvPr/>
        </p:nvSpPr>
        <p:spPr bwMode="auto">
          <a:xfrm>
            <a:off x="8907051" y="3671424"/>
            <a:ext cx="5142" cy="7713"/>
          </a:xfrm>
          <a:custGeom>
            <a:avLst/>
            <a:gdLst/>
            <a:ahLst/>
            <a:cxnLst>
              <a:cxn ang="0">
                <a:pos x="2" y="6"/>
              </a:cxn>
              <a:cxn ang="0">
                <a:pos x="2" y="6"/>
              </a:cxn>
              <a:cxn ang="0">
                <a:pos x="4" y="4"/>
              </a:cxn>
              <a:cxn ang="0">
                <a:pos x="2" y="0"/>
              </a:cxn>
              <a:cxn ang="0">
                <a:pos x="0" y="4"/>
              </a:cxn>
              <a:cxn ang="0">
                <a:pos x="2" y="6"/>
              </a:cxn>
            </a:cxnLst>
            <a:rect l="0" t="0" r="r" b="b"/>
            <a:pathLst>
              <a:path w="4" h="6">
                <a:moveTo>
                  <a:pt x="2" y="6"/>
                </a:moveTo>
                <a:lnTo>
                  <a:pt x="2" y="6"/>
                </a:lnTo>
                <a:lnTo>
                  <a:pt x="4" y="4"/>
                </a:lnTo>
                <a:lnTo>
                  <a:pt x="2" y="0"/>
                </a:lnTo>
                <a:lnTo>
                  <a:pt x="0" y="4"/>
                </a:lnTo>
                <a:lnTo>
                  <a:pt x="2" y="6"/>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34" name="Freeform 133"/>
          <p:cNvSpPr>
            <a:spLocks/>
          </p:cNvSpPr>
          <p:nvPr/>
        </p:nvSpPr>
        <p:spPr bwMode="auto">
          <a:xfrm>
            <a:off x="8696231" y="3558300"/>
            <a:ext cx="79701" cy="174827"/>
          </a:xfrm>
          <a:custGeom>
            <a:avLst/>
            <a:gdLst/>
            <a:ahLst/>
            <a:cxnLst>
              <a:cxn ang="0">
                <a:pos x="0" y="0"/>
              </a:cxn>
              <a:cxn ang="0">
                <a:pos x="10" y="84"/>
              </a:cxn>
              <a:cxn ang="0">
                <a:pos x="62" y="136"/>
              </a:cxn>
              <a:cxn ang="0">
                <a:pos x="12" y="82"/>
              </a:cxn>
              <a:cxn ang="0">
                <a:pos x="0" y="0"/>
              </a:cxn>
            </a:cxnLst>
            <a:rect l="0" t="0" r="r" b="b"/>
            <a:pathLst>
              <a:path w="62" h="136">
                <a:moveTo>
                  <a:pt x="0" y="0"/>
                </a:moveTo>
                <a:lnTo>
                  <a:pt x="10" y="84"/>
                </a:lnTo>
                <a:lnTo>
                  <a:pt x="62" y="136"/>
                </a:lnTo>
                <a:lnTo>
                  <a:pt x="12" y="82"/>
                </a:lnTo>
                <a:lnTo>
                  <a:pt x="0"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35" name="Freeform 134"/>
          <p:cNvSpPr>
            <a:spLocks/>
          </p:cNvSpPr>
          <p:nvPr/>
        </p:nvSpPr>
        <p:spPr bwMode="auto">
          <a:xfrm>
            <a:off x="8565110" y="3098093"/>
            <a:ext cx="131121" cy="460207"/>
          </a:xfrm>
          <a:custGeom>
            <a:avLst/>
            <a:gdLst/>
            <a:ahLst/>
            <a:cxnLst>
              <a:cxn ang="0">
                <a:pos x="40" y="132"/>
              </a:cxn>
              <a:cxn ang="0">
                <a:pos x="2" y="0"/>
              </a:cxn>
              <a:cxn ang="0">
                <a:pos x="0" y="0"/>
              </a:cxn>
              <a:cxn ang="0">
                <a:pos x="38" y="132"/>
              </a:cxn>
              <a:cxn ang="0">
                <a:pos x="102" y="358"/>
              </a:cxn>
              <a:cxn ang="0">
                <a:pos x="80" y="276"/>
              </a:cxn>
              <a:cxn ang="0">
                <a:pos x="40" y="132"/>
              </a:cxn>
            </a:cxnLst>
            <a:rect l="0" t="0" r="r" b="b"/>
            <a:pathLst>
              <a:path w="102" h="358">
                <a:moveTo>
                  <a:pt x="40" y="132"/>
                </a:moveTo>
                <a:lnTo>
                  <a:pt x="2" y="0"/>
                </a:lnTo>
                <a:lnTo>
                  <a:pt x="0" y="0"/>
                </a:lnTo>
                <a:lnTo>
                  <a:pt x="38" y="132"/>
                </a:lnTo>
                <a:lnTo>
                  <a:pt x="102" y="358"/>
                </a:lnTo>
                <a:lnTo>
                  <a:pt x="80" y="276"/>
                </a:lnTo>
                <a:lnTo>
                  <a:pt x="40" y="13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36" name="Freeform 135"/>
          <p:cNvSpPr>
            <a:spLocks/>
          </p:cNvSpPr>
          <p:nvPr/>
        </p:nvSpPr>
        <p:spPr bwMode="auto">
          <a:xfrm>
            <a:off x="8871058" y="3468315"/>
            <a:ext cx="115695" cy="208250"/>
          </a:xfrm>
          <a:custGeom>
            <a:avLst/>
            <a:gdLst/>
            <a:ahLst/>
            <a:cxnLst>
              <a:cxn ang="0">
                <a:pos x="0" y="20"/>
              </a:cxn>
              <a:cxn ang="0">
                <a:pos x="28" y="162"/>
              </a:cxn>
              <a:cxn ang="0">
                <a:pos x="30" y="158"/>
              </a:cxn>
              <a:cxn ang="0">
                <a:pos x="4" y="20"/>
              </a:cxn>
              <a:cxn ang="0">
                <a:pos x="54" y="2"/>
              </a:cxn>
              <a:cxn ang="0">
                <a:pos x="90" y="42"/>
              </a:cxn>
              <a:cxn ang="0">
                <a:pos x="90" y="42"/>
              </a:cxn>
              <a:cxn ang="0">
                <a:pos x="54" y="0"/>
              </a:cxn>
              <a:cxn ang="0">
                <a:pos x="0" y="20"/>
              </a:cxn>
            </a:cxnLst>
            <a:rect l="0" t="0" r="r" b="b"/>
            <a:pathLst>
              <a:path w="90" h="162">
                <a:moveTo>
                  <a:pt x="0" y="20"/>
                </a:moveTo>
                <a:lnTo>
                  <a:pt x="28" y="162"/>
                </a:lnTo>
                <a:lnTo>
                  <a:pt x="30" y="158"/>
                </a:lnTo>
                <a:lnTo>
                  <a:pt x="4" y="20"/>
                </a:lnTo>
                <a:lnTo>
                  <a:pt x="54" y="2"/>
                </a:lnTo>
                <a:lnTo>
                  <a:pt x="90" y="42"/>
                </a:lnTo>
                <a:lnTo>
                  <a:pt x="90" y="42"/>
                </a:lnTo>
                <a:lnTo>
                  <a:pt x="54" y="0"/>
                </a:lnTo>
                <a:lnTo>
                  <a:pt x="0" y="2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37" name="Rectangle 136"/>
          <p:cNvSpPr>
            <a:spLocks noChangeArrowheads="1"/>
          </p:cNvSpPr>
          <p:nvPr/>
        </p:nvSpPr>
        <p:spPr bwMode="auto">
          <a:xfrm>
            <a:off x="8909622" y="3679136"/>
            <a:ext cx="1286" cy="1286"/>
          </a:xfrm>
          <a:prstGeom prst="rect">
            <a:avLst/>
          </a:prstGeom>
          <a:solidFill>
            <a:schemeClr val="tx1"/>
          </a:solidFill>
          <a:ln w="12700" cmpd="sng">
            <a:solidFill>
              <a:schemeClr val="bg1"/>
            </a:solidFill>
            <a:prstDash val="solid"/>
            <a:miter lim="800000"/>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38" name="Freeform 137"/>
          <p:cNvSpPr>
            <a:spLocks/>
          </p:cNvSpPr>
          <p:nvPr/>
        </p:nvSpPr>
        <p:spPr bwMode="auto">
          <a:xfrm>
            <a:off x="8737366" y="2995253"/>
            <a:ext cx="213392" cy="318803"/>
          </a:xfrm>
          <a:custGeom>
            <a:avLst/>
            <a:gdLst/>
            <a:ahLst/>
            <a:cxnLst>
              <a:cxn ang="0">
                <a:pos x="0" y="0"/>
              </a:cxn>
              <a:cxn ang="0">
                <a:pos x="0" y="2"/>
              </a:cxn>
              <a:cxn ang="0">
                <a:pos x="126" y="220"/>
              </a:cxn>
              <a:cxn ang="0">
                <a:pos x="166" y="248"/>
              </a:cxn>
              <a:cxn ang="0">
                <a:pos x="166" y="246"/>
              </a:cxn>
              <a:cxn ang="0">
                <a:pos x="126" y="218"/>
              </a:cxn>
              <a:cxn ang="0">
                <a:pos x="0" y="0"/>
              </a:cxn>
            </a:cxnLst>
            <a:rect l="0" t="0" r="r" b="b"/>
            <a:pathLst>
              <a:path w="166" h="248">
                <a:moveTo>
                  <a:pt x="0" y="0"/>
                </a:moveTo>
                <a:lnTo>
                  <a:pt x="0" y="2"/>
                </a:lnTo>
                <a:lnTo>
                  <a:pt x="126" y="220"/>
                </a:lnTo>
                <a:lnTo>
                  <a:pt x="166" y="248"/>
                </a:lnTo>
                <a:lnTo>
                  <a:pt x="166" y="246"/>
                </a:lnTo>
                <a:lnTo>
                  <a:pt x="126" y="218"/>
                </a:lnTo>
                <a:lnTo>
                  <a:pt x="0"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39" name="Freeform 138"/>
          <p:cNvSpPr>
            <a:spLocks/>
          </p:cNvSpPr>
          <p:nvPr/>
        </p:nvSpPr>
        <p:spPr bwMode="auto">
          <a:xfrm>
            <a:off x="4014455" y="2861562"/>
            <a:ext cx="82272" cy="439639"/>
          </a:xfrm>
          <a:custGeom>
            <a:avLst/>
            <a:gdLst/>
            <a:ahLst/>
            <a:cxnLst>
              <a:cxn ang="0">
                <a:pos x="0" y="342"/>
              </a:cxn>
              <a:cxn ang="0">
                <a:pos x="64" y="0"/>
              </a:cxn>
              <a:cxn ang="0">
                <a:pos x="60" y="0"/>
              </a:cxn>
              <a:cxn ang="0">
                <a:pos x="0" y="342"/>
              </a:cxn>
            </a:cxnLst>
            <a:rect l="0" t="0" r="r" b="b"/>
            <a:pathLst>
              <a:path w="64" h="342">
                <a:moveTo>
                  <a:pt x="0" y="342"/>
                </a:moveTo>
                <a:lnTo>
                  <a:pt x="64" y="0"/>
                </a:lnTo>
                <a:lnTo>
                  <a:pt x="60" y="0"/>
                </a:lnTo>
                <a:lnTo>
                  <a:pt x="0" y="34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40" name="Freeform 139"/>
          <p:cNvSpPr>
            <a:spLocks/>
          </p:cNvSpPr>
          <p:nvPr/>
        </p:nvSpPr>
        <p:spPr bwMode="auto">
          <a:xfrm>
            <a:off x="3176312" y="3134086"/>
            <a:ext cx="876708" cy="835572"/>
          </a:xfrm>
          <a:custGeom>
            <a:avLst/>
            <a:gdLst/>
            <a:ahLst/>
            <a:cxnLst>
              <a:cxn ang="0">
                <a:pos x="528" y="128"/>
              </a:cxn>
              <a:cxn ang="0">
                <a:pos x="412" y="144"/>
              </a:cxn>
              <a:cxn ang="0">
                <a:pos x="232" y="112"/>
              </a:cxn>
              <a:cxn ang="0">
                <a:pos x="224" y="26"/>
              </a:cxn>
              <a:cxn ang="0">
                <a:pos x="128" y="0"/>
              </a:cxn>
              <a:cxn ang="0">
                <a:pos x="128" y="20"/>
              </a:cxn>
              <a:cxn ang="0">
                <a:pos x="0" y="410"/>
              </a:cxn>
              <a:cxn ang="0">
                <a:pos x="6" y="510"/>
              </a:cxn>
              <a:cxn ang="0">
                <a:pos x="344" y="602"/>
              </a:cxn>
              <a:cxn ang="0">
                <a:pos x="572" y="650"/>
              </a:cxn>
              <a:cxn ang="0">
                <a:pos x="622" y="386"/>
              </a:cxn>
              <a:cxn ang="0">
                <a:pos x="614" y="360"/>
              </a:cxn>
              <a:cxn ang="0">
                <a:pos x="682" y="224"/>
              </a:cxn>
              <a:cxn ang="0">
                <a:pos x="662" y="166"/>
              </a:cxn>
              <a:cxn ang="0">
                <a:pos x="528" y="128"/>
              </a:cxn>
            </a:cxnLst>
            <a:rect l="0" t="0" r="r" b="b"/>
            <a:pathLst>
              <a:path w="682" h="650">
                <a:moveTo>
                  <a:pt x="528" y="128"/>
                </a:moveTo>
                <a:lnTo>
                  <a:pt x="412" y="144"/>
                </a:lnTo>
                <a:lnTo>
                  <a:pt x="232" y="112"/>
                </a:lnTo>
                <a:lnTo>
                  <a:pt x="224" y="26"/>
                </a:lnTo>
                <a:lnTo>
                  <a:pt x="128" y="0"/>
                </a:lnTo>
                <a:lnTo>
                  <a:pt x="128" y="20"/>
                </a:lnTo>
                <a:lnTo>
                  <a:pt x="0" y="410"/>
                </a:lnTo>
                <a:lnTo>
                  <a:pt x="6" y="510"/>
                </a:lnTo>
                <a:lnTo>
                  <a:pt x="344" y="602"/>
                </a:lnTo>
                <a:lnTo>
                  <a:pt x="572" y="650"/>
                </a:lnTo>
                <a:lnTo>
                  <a:pt x="622" y="386"/>
                </a:lnTo>
                <a:lnTo>
                  <a:pt x="614" y="360"/>
                </a:lnTo>
                <a:lnTo>
                  <a:pt x="682" y="224"/>
                </a:lnTo>
                <a:lnTo>
                  <a:pt x="662" y="166"/>
                </a:lnTo>
                <a:lnTo>
                  <a:pt x="528" y="128"/>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41" name="Freeform 140"/>
          <p:cNvSpPr>
            <a:spLocks/>
          </p:cNvSpPr>
          <p:nvPr/>
        </p:nvSpPr>
        <p:spPr bwMode="auto">
          <a:xfrm>
            <a:off x="3340856" y="2709873"/>
            <a:ext cx="755871" cy="624751"/>
          </a:xfrm>
          <a:custGeom>
            <a:avLst/>
            <a:gdLst/>
            <a:ahLst/>
            <a:cxnLst>
              <a:cxn ang="0">
                <a:pos x="198" y="12"/>
              </a:cxn>
              <a:cxn ang="0">
                <a:pos x="118" y="92"/>
              </a:cxn>
              <a:cxn ang="0">
                <a:pos x="0" y="0"/>
              </a:cxn>
              <a:cxn ang="0">
                <a:pos x="0" y="324"/>
              </a:cxn>
              <a:cxn ang="0">
                <a:pos x="100" y="352"/>
              </a:cxn>
              <a:cxn ang="0">
                <a:pos x="110" y="436"/>
              </a:cxn>
              <a:cxn ang="0">
                <a:pos x="284" y="468"/>
              </a:cxn>
              <a:cxn ang="0">
                <a:pos x="400" y="452"/>
              </a:cxn>
              <a:cxn ang="0">
                <a:pos x="532" y="486"/>
              </a:cxn>
              <a:cxn ang="0">
                <a:pos x="524" y="460"/>
              </a:cxn>
              <a:cxn ang="0">
                <a:pos x="584" y="118"/>
              </a:cxn>
              <a:cxn ang="0">
                <a:pos x="588" y="118"/>
              </a:cxn>
              <a:cxn ang="0">
                <a:pos x="588" y="116"/>
              </a:cxn>
              <a:cxn ang="0">
                <a:pos x="198" y="12"/>
              </a:cxn>
            </a:cxnLst>
            <a:rect l="0" t="0" r="r" b="b"/>
            <a:pathLst>
              <a:path w="588" h="486">
                <a:moveTo>
                  <a:pt x="198" y="12"/>
                </a:moveTo>
                <a:lnTo>
                  <a:pt x="118" y="92"/>
                </a:lnTo>
                <a:lnTo>
                  <a:pt x="0" y="0"/>
                </a:lnTo>
                <a:lnTo>
                  <a:pt x="0" y="324"/>
                </a:lnTo>
                <a:lnTo>
                  <a:pt x="100" y="352"/>
                </a:lnTo>
                <a:lnTo>
                  <a:pt x="110" y="436"/>
                </a:lnTo>
                <a:lnTo>
                  <a:pt x="284" y="468"/>
                </a:lnTo>
                <a:lnTo>
                  <a:pt x="400" y="452"/>
                </a:lnTo>
                <a:lnTo>
                  <a:pt x="532" y="486"/>
                </a:lnTo>
                <a:lnTo>
                  <a:pt x="524" y="460"/>
                </a:lnTo>
                <a:lnTo>
                  <a:pt x="584" y="118"/>
                </a:lnTo>
                <a:lnTo>
                  <a:pt x="588" y="118"/>
                </a:lnTo>
                <a:lnTo>
                  <a:pt x="588" y="116"/>
                </a:lnTo>
                <a:lnTo>
                  <a:pt x="198" y="1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42" name="Freeform 141"/>
          <p:cNvSpPr>
            <a:spLocks/>
          </p:cNvSpPr>
          <p:nvPr/>
        </p:nvSpPr>
        <p:spPr bwMode="auto">
          <a:xfrm>
            <a:off x="4014455" y="3301201"/>
            <a:ext cx="10284" cy="33423"/>
          </a:xfrm>
          <a:custGeom>
            <a:avLst/>
            <a:gdLst/>
            <a:ahLst/>
            <a:cxnLst>
              <a:cxn ang="0">
                <a:pos x="8" y="26"/>
              </a:cxn>
              <a:cxn ang="0">
                <a:pos x="0" y="0"/>
              </a:cxn>
              <a:cxn ang="0">
                <a:pos x="8" y="26"/>
              </a:cxn>
              <a:cxn ang="0">
                <a:pos x="8" y="26"/>
              </a:cxn>
            </a:cxnLst>
            <a:rect l="0" t="0" r="r" b="b"/>
            <a:pathLst>
              <a:path w="8" h="26">
                <a:moveTo>
                  <a:pt x="8" y="26"/>
                </a:moveTo>
                <a:lnTo>
                  <a:pt x="0" y="0"/>
                </a:lnTo>
                <a:lnTo>
                  <a:pt x="8" y="26"/>
                </a:lnTo>
                <a:lnTo>
                  <a:pt x="8" y="26"/>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43" name="Freeform 142"/>
          <p:cNvSpPr>
            <a:spLocks/>
          </p:cNvSpPr>
          <p:nvPr/>
        </p:nvSpPr>
        <p:spPr bwMode="auto">
          <a:xfrm>
            <a:off x="4248415" y="3306343"/>
            <a:ext cx="233960" cy="380507"/>
          </a:xfrm>
          <a:custGeom>
            <a:avLst/>
            <a:gdLst/>
            <a:ahLst/>
            <a:cxnLst>
              <a:cxn ang="0">
                <a:pos x="50" y="126"/>
              </a:cxn>
              <a:cxn ang="0">
                <a:pos x="40" y="188"/>
              </a:cxn>
              <a:cxn ang="0">
                <a:pos x="112" y="296"/>
              </a:cxn>
              <a:cxn ang="0">
                <a:pos x="182" y="284"/>
              </a:cxn>
              <a:cxn ang="0">
                <a:pos x="118" y="292"/>
              </a:cxn>
              <a:cxn ang="0">
                <a:pos x="48" y="188"/>
              </a:cxn>
              <a:cxn ang="0">
                <a:pos x="56" y="118"/>
              </a:cxn>
              <a:cxn ang="0">
                <a:pos x="8" y="130"/>
              </a:cxn>
              <a:cxn ang="0">
                <a:pos x="38" y="0"/>
              </a:cxn>
              <a:cxn ang="0">
                <a:pos x="0" y="138"/>
              </a:cxn>
              <a:cxn ang="0">
                <a:pos x="50" y="126"/>
              </a:cxn>
            </a:cxnLst>
            <a:rect l="0" t="0" r="r" b="b"/>
            <a:pathLst>
              <a:path w="182" h="296">
                <a:moveTo>
                  <a:pt x="50" y="126"/>
                </a:moveTo>
                <a:lnTo>
                  <a:pt x="40" y="188"/>
                </a:lnTo>
                <a:lnTo>
                  <a:pt x="112" y="296"/>
                </a:lnTo>
                <a:lnTo>
                  <a:pt x="182" y="284"/>
                </a:lnTo>
                <a:lnTo>
                  <a:pt x="118" y="292"/>
                </a:lnTo>
                <a:lnTo>
                  <a:pt x="48" y="188"/>
                </a:lnTo>
                <a:lnTo>
                  <a:pt x="56" y="118"/>
                </a:lnTo>
                <a:lnTo>
                  <a:pt x="8" y="130"/>
                </a:lnTo>
                <a:lnTo>
                  <a:pt x="38" y="0"/>
                </a:lnTo>
                <a:lnTo>
                  <a:pt x="0" y="138"/>
                </a:lnTo>
                <a:lnTo>
                  <a:pt x="50" y="126"/>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44" name="Freeform 143"/>
          <p:cNvSpPr>
            <a:spLocks/>
          </p:cNvSpPr>
          <p:nvPr/>
        </p:nvSpPr>
        <p:spPr bwMode="auto">
          <a:xfrm>
            <a:off x="4392391" y="3655997"/>
            <a:ext cx="167114" cy="30852"/>
          </a:xfrm>
          <a:custGeom>
            <a:avLst/>
            <a:gdLst/>
            <a:ahLst/>
            <a:cxnLst>
              <a:cxn ang="0">
                <a:pos x="92" y="14"/>
              </a:cxn>
              <a:cxn ang="0">
                <a:pos x="130" y="0"/>
              </a:cxn>
              <a:cxn ang="0">
                <a:pos x="98" y="6"/>
              </a:cxn>
              <a:cxn ang="0">
                <a:pos x="90" y="8"/>
              </a:cxn>
              <a:cxn ang="0">
                <a:pos x="70" y="12"/>
              </a:cxn>
              <a:cxn ang="0">
                <a:pos x="0" y="24"/>
              </a:cxn>
              <a:cxn ang="0">
                <a:pos x="92" y="14"/>
              </a:cxn>
            </a:cxnLst>
            <a:rect l="0" t="0" r="r" b="b"/>
            <a:pathLst>
              <a:path w="130" h="24">
                <a:moveTo>
                  <a:pt x="92" y="14"/>
                </a:moveTo>
                <a:lnTo>
                  <a:pt x="130" y="0"/>
                </a:lnTo>
                <a:lnTo>
                  <a:pt x="98" y="6"/>
                </a:lnTo>
                <a:lnTo>
                  <a:pt x="90" y="8"/>
                </a:lnTo>
                <a:lnTo>
                  <a:pt x="70" y="12"/>
                </a:lnTo>
                <a:lnTo>
                  <a:pt x="0" y="24"/>
                </a:lnTo>
                <a:lnTo>
                  <a:pt x="92" y="1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45" name="Freeform 144"/>
          <p:cNvSpPr>
            <a:spLocks/>
          </p:cNvSpPr>
          <p:nvPr/>
        </p:nvSpPr>
        <p:spPr bwMode="auto">
          <a:xfrm>
            <a:off x="4600641" y="3072382"/>
            <a:ext cx="779010" cy="611896"/>
          </a:xfrm>
          <a:custGeom>
            <a:avLst/>
            <a:gdLst/>
            <a:ahLst/>
            <a:cxnLst>
              <a:cxn ang="0">
                <a:pos x="600" y="452"/>
              </a:cxn>
              <a:cxn ang="0">
                <a:pos x="6" y="414"/>
              </a:cxn>
              <a:cxn ang="0">
                <a:pos x="0" y="476"/>
              </a:cxn>
              <a:cxn ang="0">
                <a:pos x="12" y="420"/>
              </a:cxn>
              <a:cxn ang="0">
                <a:pos x="606" y="460"/>
              </a:cxn>
              <a:cxn ang="0">
                <a:pos x="604" y="0"/>
              </a:cxn>
              <a:cxn ang="0">
                <a:pos x="600" y="452"/>
              </a:cxn>
            </a:cxnLst>
            <a:rect l="0" t="0" r="r" b="b"/>
            <a:pathLst>
              <a:path w="606" h="476">
                <a:moveTo>
                  <a:pt x="600" y="452"/>
                </a:moveTo>
                <a:lnTo>
                  <a:pt x="6" y="414"/>
                </a:lnTo>
                <a:lnTo>
                  <a:pt x="0" y="476"/>
                </a:lnTo>
                <a:lnTo>
                  <a:pt x="12" y="420"/>
                </a:lnTo>
                <a:lnTo>
                  <a:pt x="606" y="460"/>
                </a:lnTo>
                <a:lnTo>
                  <a:pt x="604" y="0"/>
                </a:lnTo>
                <a:lnTo>
                  <a:pt x="600" y="45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46" name="Freeform 145"/>
          <p:cNvSpPr>
            <a:spLocks/>
          </p:cNvSpPr>
          <p:nvPr/>
        </p:nvSpPr>
        <p:spPr bwMode="auto">
          <a:xfrm>
            <a:off x="5377080" y="3072382"/>
            <a:ext cx="789294" cy="591328"/>
          </a:xfrm>
          <a:custGeom>
            <a:avLst/>
            <a:gdLst/>
            <a:ahLst/>
            <a:cxnLst>
              <a:cxn ang="0">
                <a:pos x="612" y="358"/>
              </a:cxn>
              <a:cxn ang="0">
                <a:pos x="614" y="354"/>
              </a:cxn>
              <a:cxn ang="0">
                <a:pos x="2" y="356"/>
              </a:cxn>
              <a:cxn ang="0">
                <a:pos x="6" y="2"/>
              </a:cxn>
              <a:cxn ang="0">
                <a:pos x="0" y="0"/>
              </a:cxn>
              <a:cxn ang="0">
                <a:pos x="2" y="460"/>
              </a:cxn>
              <a:cxn ang="0">
                <a:pos x="2" y="360"/>
              </a:cxn>
              <a:cxn ang="0">
                <a:pos x="612" y="358"/>
              </a:cxn>
            </a:cxnLst>
            <a:rect l="0" t="0" r="r" b="b"/>
            <a:pathLst>
              <a:path w="614" h="460">
                <a:moveTo>
                  <a:pt x="612" y="358"/>
                </a:moveTo>
                <a:lnTo>
                  <a:pt x="614" y="354"/>
                </a:lnTo>
                <a:lnTo>
                  <a:pt x="2" y="356"/>
                </a:lnTo>
                <a:lnTo>
                  <a:pt x="6" y="2"/>
                </a:lnTo>
                <a:lnTo>
                  <a:pt x="0" y="0"/>
                </a:lnTo>
                <a:lnTo>
                  <a:pt x="2" y="460"/>
                </a:lnTo>
                <a:lnTo>
                  <a:pt x="2" y="360"/>
                </a:lnTo>
                <a:lnTo>
                  <a:pt x="612" y="358"/>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47" name="Freeform 146"/>
          <p:cNvSpPr>
            <a:spLocks/>
          </p:cNvSpPr>
          <p:nvPr/>
        </p:nvSpPr>
        <p:spPr bwMode="auto">
          <a:xfrm>
            <a:off x="4518370" y="3650856"/>
            <a:ext cx="79701" cy="53991"/>
          </a:xfrm>
          <a:custGeom>
            <a:avLst/>
            <a:gdLst/>
            <a:ahLst/>
            <a:cxnLst>
              <a:cxn ang="0">
                <a:pos x="0" y="10"/>
              </a:cxn>
              <a:cxn ang="0">
                <a:pos x="32" y="4"/>
              </a:cxn>
              <a:cxn ang="0">
                <a:pos x="60" y="42"/>
              </a:cxn>
              <a:cxn ang="0">
                <a:pos x="62" y="34"/>
              </a:cxn>
              <a:cxn ang="0">
                <a:pos x="36" y="0"/>
              </a:cxn>
              <a:cxn ang="0">
                <a:pos x="0" y="10"/>
              </a:cxn>
            </a:cxnLst>
            <a:rect l="0" t="0" r="r" b="b"/>
            <a:pathLst>
              <a:path w="62" h="42">
                <a:moveTo>
                  <a:pt x="0" y="10"/>
                </a:moveTo>
                <a:lnTo>
                  <a:pt x="32" y="4"/>
                </a:lnTo>
                <a:lnTo>
                  <a:pt x="60" y="42"/>
                </a:lnTo>
                <a:lnTo>
                  <a:pt x="62" y="34"/>
                </a:lnTo>
                <a:lnTo>
                  <a:pt x="36" y="0"/>
                </a:lnTo>
                <a:lnTo>
                  <a:pt x="0" y="1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48" name="Freeform 147"/>
          <p:cNvSpPr>
            <a:spLocks/>
          </p:cNvSpPr>
          <p:nvPr/>
        </p:nvSpPr>
        <p:spPr bwMode="auto">
          <a:xfrm>
            <a:off x="4598071" y="3684279"/>
            <a:ext cx="2571" cy="12855"/>
          </a:xfrm>
          <a:custGeom>
            <a:avLst/>
            <a:gdLst/>
            <a:ahLst/>
            <a:cxnLst>
              <a:cxn ang="0">
                <a:pos x="0" y="10"/>
              </a:cxn>
              <a:cxn ang="0">
                <a:pos x="2" y="0"/>
              </a:cxn>
              <a:cxn ang="0">
                <a:pos x="0" y="8"/>
              </a:cxn>
              <a:cxn ang="0">
                <a:pos x="0" y="10"/>
              </a:cxn>
            </a:cxnLst>
            <a:rect l="0" t="0" r="r" b="b"/>
            <a:pathLst>
              <a:path w="2" h="10">
                <a:moveTo>
                  <a:pt x="0" y="10"/>
                </a:moveTo>
                <a:lnTo>
                  <a:pt x="2" y="0"/>
                </a:lnTo>
                <a:lnTo>
                  <a:pt x="0" y="8"/>
                </a:lnTo>
                <a:lnTo>
                  <a:pt x="0" y="1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49" name="Freeform 148"/>
          <p:cNvSpPr>
            <a:spLocks/>
          </p:cNvSpPr>
          <p:nvPr/>
        </p:nvSpPr>
        <p:spPr bwMode="auto">
          <a:xfrm>
            <a:off x="4482375" y="3663711"/>
            <a:ext cx="35994" cy="7713"/>
          </a:xfrm>
          <a:custGeom>
            <a:avLst/>
            <a:gdLst/>
            <a:ahLst/>
            <a:cxnLst>
              <a:cxn ang="0">
                <a:pos x="28" y="0"/>
              </a:cxn>
              <a:cxn ang="0">
                <a:pos x="0" y="6"/>
              </a:cxn>
              <a:cxn ang="0">
                <a:pos x="20" y="2"/>
              </a:cxn>
              <a:cxn ang="0">
                <a:pos x="28" y="0"/>
              </a:cxn>
            </a:cxnLst>
            <a:rect l="0" t="0" r="r" b="b"/>
            <a:pathLst>
              <a:path w="28" h="6">
                <a:moveTo>
                  <a:pt x="28" y="0"/>
                </a:moveTo>
                <a:lnTo>
                  <a:pt x="0" y="6"/>
                </a:lnTo>
                <a:lnTo>
                  <a:pt x="20" y="2"/>
                </a:lnTo>
                <a:lnTo>
                  <a:pt x="28"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50" name="Freeform 149"/>
          <p:cNvSpPr>
            <a:spLocks/>
          </p:cNvSpPr>
          <p:nvPr/>
        </p:nvSpPr>
        <p:spPr bwMode="auto">
          <a:xfrm>
            <a:off x="3921899" y="2858991"/>
            <a:ext cx="673600" cy="1241789"/>
          </a:xfrm>
          <a:custGeom>
            <a:avLst/>
            <a:gdLst/>
            <a:ahLst/>
            <a:cxnLst>
              <a:cxn ang="0">
                <a:pos x="458" y="634"/>
              </a:cxn>
              <a:cxn ang="0">
                <a:pos x="366" y="644"/>
              </a:cxn>
              <a:cxn ang="0">
                <a:pos x="294" y="536"/>
              </a:cxn>
              <a:cxn ang="0">
                <a:pos x="304" y="474"/>
              </a:cxn>
              <a:cxn ang="0">
                <a:pos x="254" y="486"/>
              </a:cxn>
              <a:cxn ang="0">
                <a:pos x="284" y="348"/>
              </a:cxn>
              <a:cxn ang="0">
                <a:pos x="256" y="334"/>
              </a:cxn>
              <a:cxn ang="0">
                <a:pos x="184" y="168"/>
              </a:cxn>
              <a:cxn ang="0">
                <a:pos x="210" y="24"/>
              </a:cxn>
              <a:cxn ang="0">
                <a:pos x="212" y="26"/>
              </a:cxn>
              <a:cxn ang="0">
                <a:pos x="214" y="22"/>
              </a:cxn>
              <a:cxn ang="0">
                <a:pos x="136" y="0"/>
              </a:cxn>
              <a:cxn ang="0">
                <a:pos x="136" y="2"/>
              </a:cxn>
              <a:cxn ang="0">
                <a:pos x="140" y="4"/>
              </a:cxn>
              <a:cxn ang="0">
                <a:pos x="78" y="344"/>
              </a:cxn>
              <a:cxn ang="0">
                <a:pos x="108" y="438"/>
              </a:cxn>
              <a:cxn ang="0">
                <a:pos x="40" y="574"/>
              </a:cxn>
              <a:cxn ang="0">
                <a:pos x="50" y="600"/>
              </a:cxn>
              <a:cxn ang="0">
                <a:pos x="0" y="866"/>
              </a:cxn>
              <a:cxn ang="0">
                <a:pos x="496" y="966"/>
              </a:cxn>
              <a:cxn ang="0">
                <a:pos x="524" y="658"/>
              </a:cxn>
              <a:cxn ang="0">
                <a:pos x="496" y="620"/>
              </a:cxn>
              <a:cxn ang="0">
                <a:pos x="458" y="634"/>
              </a:cxn>
            </a:cxnLst>
            <a:rect l="0" t="0" r="r" b="b"/>
            <a:pathLst>
              <a:path w="524" h="966">
                <a:moveTo>
                  <a:pt x="458" y="634"/>
                </a:moveTo>
                <a:lnTo>
                  <a:pt x="366" y="644"/>
                </a:lnTo>
                <a:lnTo>
                  <a:pt x="294" y="536"/>
                </a:lnTo>
                <a:lnTo>
                  <a:pt x="304" y="474"/>
                </a:lnTo>
                <a:lnTo>
                  <a:pt x="254" y="486"/>
                </a:lnTo>
                <a:lnTo>
                  <a:pt x="284" y="348"/>
                </a:lnTo>
                <a:lnTo>
                  <a:pt x="256" y="334"/>
                </a:lnTo>
                <a:lnTo>
                  <a:pt x="184" y="168"/>
                </a:lnTo>
                <a:lnTo>
                  <a:pt x="210" y="24"/>
                </a:lnTo>
                <a:lnTo>
                  <a:pt x="212" y="26"/>
                </a:lnTo>
                <a:lnTo>
                  <a:pt x="214" y="22"/>
                </a:lnTo>
                <a:lnTo>
                  <a:pt x="136" y="0"/>
                </a:lnTo>
                <a:lnTo>
                  <a:pt x="136" y="2"/>
                </a:lnTo>
                <a:lnTo>
                  <a:pt x="140" y="4"/>
                </a:lnTo>
                <a:lnTo>
                  <a:pt x="78" y="344"/>
                </a:lnTo>
                <a:lnTo>
                  <a:pt x="108" y="438"/>
                </a:lnTo>
                <a:lnTo>
                  <a:pt x="40" y="574"/>
                </a:lnTo>
                <a:lnTo>
                  <a:pt x="50" y="600"/>
                </a:lnTo>
                <a:lnTo>
                  <a:pt x="0" y="866"/>
                </a:lnTo>
                <a:lnTo>
                  <a:pt x="496" y="966"/>
                </a:lnTo>
                <a:lnTo>
                  <a:pt x="524" y="658"/>
                </a:lnTo>
                <a:lnTo>
                  <a:pt x="496" y="620"/>
                </a:lnTo>
                <a:lnTo>
                  <a:pt x="458" y="63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51" name="Freeform 150"/>
          <p:cNvSpPr>
            <a:spLocks/>
          </p:cNvSpPr>
          <p:nvPr/>
        </p:nvSpPr>
        <p:spPr bwMode="auto">
          <a:xfrm>
            <a:off x="6194656" y="4031362"/>
            <a:ext cx="151688" cy="408788"/>
          </a:xfrm>
          <a:custGeom>
            <a:avLst/>
            <a:gdLst/>
            <a:ahLst/>
            <a:cxnLst>
              <a:cxn ang="0">
                <a:pos x="94" y="254"/>
              </a:cxn>
              <a:cxn ang="0">
                <a:pos x="94" y="256"/>
              </a:cxn>
              <a:cxn ang="0">
                <a:pos x="96" y="256"/>
              </a:cxn>
              <a:cxn ang="0">
                <a:pos x="118" y="318"/>
              </a:cxn>
              <a:cxn ang="0">
                <a:pos x="0" y="0"/>
              </a:cxn>
              <a:cxn ang="0">
                <a:pos x="94" y="254"/>
              </a:cxn>
              <a:cxn ang="0">
                <a:pos x="94" y="254"/>
              </a:cxn>
            </a:cxnLst>
            <a:rect l="0" t="0" r="r" b="b"/>
            <a:pathLst>
              <a:path w="118" h="318">
                <a:moveTo>
                  <a:pt x="94" y="254"/>
                </a:moveTo>
                <a:lnTo>
                  <a:pt x="94" y="256"/>
                </a:lnTo>
                <a:lnTo>
                  <a:pt x="96" y="256"/>
                </a:lnTo>
                <a:lnTo>
                  <a:pt x="118" y="318"/>
                </a:lnTo>
                <a:lnTo>
                  <a:pt x="0" y="0"/>
                </a:lnTo>
                <a:lnTo>
                  <a:pt x="94" y="254"/>
                </a:lnTo>
                <a:lnTo>
                  <a:pt x="94" y="25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52" name="Freeform 151"/>
          <p:cNvSpPr>
            <a:spLocks/>
          </p:cNvSpPr>
          <p:nvPr/>
        </p:nvSpPr>
        <p:spPr bwMode="auto">
          <a:xfrm>
            <a:off x="6181802" y="3612290"/>
            <a:ext cx="12855" cy="419072"/>
          </a:xfrm>
          <a:custGeom>
            <a:avLst/>
            <a:gdLst/>
            <a:ahLst/>
            <a:cxnLst>
              <a:cxn ang="0">
                <a:pos x="6" y="188"/>
              </a:cxn>
              <a:cxn ang="0">
                <a:pos x="6" y="188"/>
              </a:cxn>
              <a:cxn ang="0">
                <a:pos x="10" y="326"/>
              </a:cxn>
              <a:cxn ang="0">
                <a:pos x="0" y="0"/>
              </a:cxn>
              <a:cxn ang="0">
                <a:pos x="6" y="186"/>
              </a:cxn>
              <a:cxn ang="0">
                <a:pos x="6" y="188"/>
              </a:cxn>
            </a:cxnLst>
            <a:rect l="0" t="0" r="r" b="b"/>
            <a:pathLst>
              <a:path w="10" h="326">
                <a:moveTo>
                  <a:pt x="6" y="188"/>
                </a:moveTo>
                <a:lnTo>
                  <a:pt x="6" y="188"/>
                </a:lnTo>
                <a:lnTo>
                  <a:pt x="10" y="326"/>
                </a:lnTo>
                <a:lnTo>
                  <a:pt x="0" y="0"/>
                </a:lnTo>
                <a:lnTo>
                  <a:pt x="6" y="186"/>
                </a:lnTo>
                <a:lnTo>
                  <a:pt x="6" y="188"/>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53" name="Freeform 152"/>
          <p:cNvSpPr>
            <a:spLocks/>
          </p:cNvSpPr>
          <p:nvPr/>
        </p:nvSpPr>
        <p:spPr bwMode="auto">
          <a:xfrm>
            <a:off x="5371939" y="3074953"/>
            <a:ext cx="833001" cy="1249502"/>
          </a:xfrm>
          <a:custGeom>
            <a:avLst/>
            <a:gdLst/>
            <a:ahLst/>
            <a:cxnLst>
              <a:cxn ang="0">
                <a:pos x="478" y="708"/>
              </a:cxn>
              <a:cxn ang="0">
                <a:pos x="648" y="766"/>
              </a:cxn>
              <a:cxn ang="0">
                <a:pos x="646" y="758"/>
              </a:cxn>
              <a:cxn ang="0">
                <a:pos x="478" y="704"/>
              </a:cxn>
              <a:cxn ang="0">
                <a:pos x="4" y="706"/>
              </a:cxn>
              <a:cxn ang="0">
                <a:pos x="8" y="458"/>
              </a:cxn>
              <a:cxn ang="0">
                <a:pos x="6" y="458"/>
              </a:cxn>
              <a:cxn ang="0">
                <a:pos x="6" y="358"/>
              </a:cxn>
              <a:cxn ang="0">
                <a:pos x="616" y="356"/>
              </a:cxn>
              <a:cxn ang="0">
                <a:pos x="618" y="352"/>
              </a:cxn>
              <a:cxn ang="0">
                <a:pos x="6" y="354"/>
              </a:cxn>
              <a:cxn ang="0">
                <a:pos x="10" y="0"/>
              </a:cxn>
              <a:cxn ang="0">
                <a:pos x="8" y="0"/>
              </a:cxn>
              <a:cxn ang="0">
                <a:pos x="0" y="972"/>
              </a:cxn>
              <a:cxn ang="0">
                <a:pos x="4" y="710"/>
              </a:cxn>
              <a:cxn ang="0">
                <a:pos x="478" y="708"/>
              </a:cxn>
            </a:cxnLst>
            <a:rect l="0" t="0" r="r" b="b"/>
            <a:pathLst>
              <a:path w="648" h="972">
                <a:moveTo>
                  <a:pt x="478" y="708"/>
                </a:moveTo>
                <a:lnTo>
                  <a:pt x="648" y="766"/>
                </a:lnTo>
                <a:lnTo>
                  <a:pt x="646" y="758"/>
                </a:lnTo>
                <a:lnTo>
                  <a:pt x="478" y="704"/>
                </a:lnTo>
                <a:lnTo>
                  <a:pt x="4" y="706"/>
                </a:lnTo>
                <a:lnTo>
                  <a:pt x="8" y="458"/>
                </a:lnTo>
                <a:lnTo>
                  <a:pt x="6" y="458"/>
                </a:lnTo>
                <a:lnTo>
                  <a:pt x="6" y="358"/>
                </a:lnTo>
                <a:lnTo>
                  <a:pt x="616" y="356"/>
                </a:lnTo>
                <a:lnTo>
                  <a:pt x="618" y="352"/>
                </a:lnTo>
                <a:lnTo>
                  <a:pt x="6" y="354"/>
                </a:lnTo>
                <a:lnTo>
                  <a:pt x="10" y="0"/>
                </a:lnTo>
                <a:lnTo>
                  <a:pt x="8" y="0"/>
                </a:lnTo>
                <a:lnTo>
                  <a:pt x="0" y="972"/>
                </a:lnTo>
                <a:lnTo>
                  <a:pt x="4" y="710"/>
                </a:lnTo>
                <a:lnTo>
                  <a:pt x="478" y="708"/>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54" name="Freeform 153"/>
          <p:cNvSpPr>
            <a:spLocks/>
          </p:cNvSpPr>
          <p:nvPr/>
        </p:nvSpPr>
        <p:spPr bwMode="auto">
          <a:xfrm>
            <a:off x="5582760" y="4440149"/>
            <a:ext cx="773868" cy="10284"/>
          </a:xfrm>
          <a:custGeom>
            <a:avLst/>
            <a:gdLst/>
            <a:ahLst/>
            <a:cxnLst>
              <a:cxn ang="0">
                <a:pos x="602" y="6"/>
              </a:cxn>
              <a:cxn ang="0">
                <a:pos x="594" y="0"/>
              </a:cxn>
              <a:cxn ang="0">
                <a:pos x="0" y="8"/>
              </a:cxn>
              <a:cxn ang="0">
                <a:pos x="602" y="6"/>
              </a:cxn>
            </a:cxnLst>
            <a:rect l="0" t="0" r="r" b="b"/>
            <a:pathLst>
              <a:path w="602" h="8">
                <a:moveTo>
                  <a:pt x="602" y="6"/>
                </a:moveTo>
                <a:lnTo>
                  <a:pt x="594" y="0"/>
                </a:lnTo>
                <a:lnTo>
                  <a:pt x="0" y="8"/>
                </a:lnTo>
                <a:lnTo>
                  <a:pt x="602" y="6"/>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55" name="Freeform 154"/>
          <p:cNvSpPr>
            <a:spLocks/>
          </p:cNvSpPr>
          <p:nvPr/>
        </p:nvSpPr>
        <p:spPr bwMode="auto">
          <a:xfrm>
            <a:off x="6073820" y="3036389"/>
            <a:ext cx="95127" cy="485917"/>
          </a:xfrm>
          <a:custGeom>
            <a:avLst/>
            <a:gdLst/>
            <a:ahLst/>
            <a:cxnLst>
              <a:cxn ang="0">
                <a:pos x="74" y="378"/>
              </a:cxn>
              <a:cxn ang="0">
                <a:pos x="2" y="0"/>
              </a:cxn>
              <a:cxn ang="0">
                <a:pos x="0" y="0"/>
              </a:cxn>
              <a:cxn ang="0">
                <a:pos x="74" y="378"/>
              </a:cxn>
            </a:cxnLst>
            <a:rect l="0" t="0" r="r" b="b"/>
            <a:pathLst>
              <a:path w="74" h="378">
                <a:moveTo>
                  <a:pt x="74" y="378"/>
                </a:moveTo>
                <a:lnTo>
                  <a:pt x="2" y="0"/>
                </a:lnTo>
                <a:lnTo>
                  <a:pt x="0" y="0"/>
                </a:lnTo>
                <a:lnTo>
                  <a:pt x="74" y="378"/>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56" name="Freeform 155"/>
          <p:cNvSpPr>
            <a:spLocks/>
          </p:cNvSpPr>
          <p:nvPr/>
        </p:nvSpPr>
        <p:spPr bwMode="auto">
          <a:xfrm>
            <a:off x="4164858" y="2884701"/>
            <a:ext cx="1213508" cy="807291"/>
          </a:xfrm>
          <a:custGeom>
            <a:avLst/>
            <a:gdLst/>
            <a:ahLst/>
            <a:cxnLst>
              <a:cxn ang="0">
                <a:pos x="260" y="62"/>
              </a:cxn>
              <a:cxn ang="0">
                <a:pos x="22" y="0"/>
              </a:cxn>
              <a:cxn ang="0">
                <a:pos x="20" y="4"/>
              </a:cxn>
              <a:cxn ang="0">
                <a:pos x="24" y="4"/>
              </a:cxn>
              <a:cxn ang="0">
                <a:pos x="0" y="148"/>
              </a:cxn>
              <a:cxn ang="0">
                <a:pos x="66" y="306"/>
              </a:cxn>
              <a:cxn ang="0">
                <a:pos x="100" y="326"/>
              </a:cxn>
              <a:cxn ang="0">
                <a:pos x="70" y="456"/>
              </a:cxn>
              <a:cxn ang="0">
                <a:pos x="118" y="444"/>
              </a:cxn>
              <a:cxn ang="0">
                <a:pos x="110" y="514"/>
              </a:cxn>
              <a:cxn ang="0">
                <a:pos x="180" y="618"/>
              </a:cxn>
              <a:cxn ang="0">
                <a:pos x="244" y="610"/>
              </a:cxn>
              <a:cxn ang="0">
                <a:pos x="272" y="604"/>
              </a:cxn>
              <a:cxn ang="0">
                <a:pos x="308" y="594"/>
              </a:cxn>
              <a:cxn ang="0">
                <a:pos x="334" y="628"/>
              </a:cxn>
              <a:cxn ang="0">
                <a:pos x="336" y="620"/>
              </a:cxn>
              <a:cxn ang="0">
                <a:pos x="342" y="558"/>
              </a:cxn>
              <a:cxn ang="0">
                <a:pos x="936" y="596"/>
              </a:cxn>
              <a:cxn ang="0">
                <a:pos x="940" y="144"/>
              </a:cxn>
              <a:cxn ang="0">
                <a:pos x="944" y="146"/>
              </a:cxn>
              <a:cxn ang="0">
                <a:pos x="944" y="140"/>
              </a:cxn>
              <a:cxn ang="0">
                <a:pos x="260" y="62"/>
              </a:cxn>
            </a:cxnLst>
            <a:rect l="0" t="0" r="r" b="b"/>
            <a:pathLst>
              <a:path w="944" h="628">
                <a:moveTo>
                  <a:pt x="260" y="62"/>
                </a:moveTo>
                <a:lnTo>
                  <a:pt x="22" y="0"/>
                </a:lnTo>
                <a:lnTo>
                  <a:pt x="20" y="4"/>
                </a:lnTo>
                <a:lnTo>
                  <a:pt x="24" y="4"/>
                </a:lnTo>
                <a:lnTo>
                  <a:pt x="0" y="148"/>
                </a:lnTo>
                <a:lnTo>
                  <a:pt x="66" y="306"/>
                </a:lnTo>
                <a:lnTo>
                  <a:pt x="100" y="326"/>
                </a:lnTo>
                <a:lnTo>
                  <a:pt x="70" y="456"/>
                </a:lnTo>
                <a:lnTo>
                  <a:pt x="118" y="444"/>
                </a:lnTo>
                <a:lnTo>
                  <a:pt x="110" y="514"/>
                </a:lnTo>
                <a:lnTo>
                  <a:pt x="180" y="618"/>
                </a:lnTo>
                <a:lnTo>
                  <a:pt x="244" y="610"/>
                </a:lnTo>
                <a:lnTo>
                  <a:pt x="272" y="604"/>
                </a:lnTo>
                <a:lnTo>
                  <a:pt x="308" y="594"/>
                </a:lnTo>
                <a:lnTo>
                  <a:pt x="334" y="628"/>
                </a:lnTo>
                <a:lnTo>
                  <a:pt x="336" y="620"/>
                </a:lnTo>
                <a:lnTo>
                  <a:pt x="342" y="558"/>
                </a:lnTo>
                <a:lnTo>
                  <a:pt x="936" y="596"/>
                </a:lnTo>
                <a:lnTo>
                  <a:pt x="940" y="144"/>
                </a:lnTo>
                <a:lnTo>
                  <a:pt x="944" y="146"/>
                </a:lnTo>
                <a:lnTo>
                  <a:pt x="944" y="140"/>
                </a:lnTo>
                <a:lnTo>
                  <a:pt x="260" y="6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57" name="Freeform 156"/>
          <p:cNvSpPr>
            <a:spLocks/>
          </p:cNvSpPr>
          <p:nvPr/>
        </p:nvSpPr>
        <p:spPr bwMode="auto">
          <a:xfrm>
            <a:off x="5986406" y="3979942"/>
            <a:ext cx="215963" cy="71988"/>
          </a:xfrm>
          <a:custGeom>
            <a:avLst/>
            <a:gdLst/>
            <a:ahLst/>
            <a:cxnLst>
              <a:cxn ang="0">
                <a:pos x="0" y="0"/>
              </a:cxn>
              <a:cxn ang="0">
                <a:pos x="168" y="56"/>
              </a:cxn>
              <a:cxn ang="0">
                <a:pos x="168" y="54"/>
              </a:cxn>
              <a:cxn ang="0">
                <a:pos x="0" y="0"/>
              </a:cxn>
            </a:cxnLst>
            <a:rect l="0" t="0" r="r" b="b"/>
            <a:pathLst>
              <a:path w="168" h="56">
                <a:moveTo>
                  <a:pt x="0" y="0"/>
                </a:moveTo>
                <a:lnTo>
                  <a:pt x="168" y="56"/>
                </a:lnTo>
                <a:lnTo>
                  <a:pt x="168" y="54"/>
                </a:lnTo>
                <a:lnTo>
                  <a:pt x="0"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58" name="Freeform 157"/>
          <p:cNvSpPr>
            <a:spLocks/>
          </p:cNvSpPr>
          <p:nvPr/>
        </p:nvSpPr>
        <p:spPr bwMode="auto">
          <a:xfrm>
            <a:off x="5379651" y="3031246"/>
            <a:ext cx="789294" cy="498772"/>
          </a:xfrm>
          <a:custGeom>
            <a:avLst/>
            <a:gdLst/>
            <a:ahLst/>
            <a:cxnLst>
              <a:cxn ang="0">
                <a:pos x="614" y="382"/>
              </a:cxn>
              <a:cxn ang="0">
                <a:pos x="540" y="4"/>
              </a:cxn>
              <a:cxn ang="0">
                <a:pos x="542" y="4"/>
              </a:cxn>
              <a:cxn ang="0">
                <a:pos x="542" y="0"/>
              </a:cxn>
              <a:cxn ang="0">
                <a:pos x="26" y="32"/>
              </a:cxn>
              <a:cxn ang="0">
                <a:pos x="2" y="28"/>
              </a:cxn>
              <a:cxn ang="0">
                <a:pos x="2" y="34"/>
              </a:cxn>
              <a:cxn ang="0">
                <a:pos x="4" y="34"/>
              </a:cxn>
              <a:cxn ang="0">
                <a:pos x="0" y="388"/>
              </a:cxn>
              <a:cxn ang="0">
                <a:pos x="612" y="386"/>
              </a:cxn>
              <a:cxn ang="0">
                <a:pos x="610" y="388"/>
              </a:cxn>
              <a:cxn ang="0">
                <a:pos x="610" y="388"/>
              </a:cxn>
              <a:cxn ang="0">
                <a:pos x="614" y="382"/>
              </a:cxn>
            </a:cxnLst>
            <a:rect l="0" t="0" r="r" b="b"/>
            <a:pathLst>
              <a:path w="614" h="388">
                <a:moveTo>
                  <a:pt x="614" y="382"/>
                </a:moveTo>
                <a:lnTo>
                  <a:pt x="540" y="4"/>
                </a:lnTo>
                <a:lnTo>
                  <a:pt x="542" y="4"/>
                </a:lnTo>
                <a:lnTo>
                  <a:pt x="542" y="0"/>
                </a:lnTo>
                <a:lnTo>
                  <a:pt x="26" y="32"/>
                </a:lnTo>
                <a:lnTo>
                  <a:pt x="2" y="28"/>
                </a:lnTo>
                <a:lnTo>
                  <a:pt x="2" y="34"/>
                </a:lnTo>
                <a:lnTo>
                  <a:pt x="4" y="34"/>
                </a:lnTo>
                <a:lnTo>
                  <a:pt x="0" y="388"/>
                </a:lnTo>
                <a:lnTo>
                  <a:pt x="612" y="386"/>
                </a:lnTo>
                <a:lnTo>
                  <a:pt x="610" y="388"/>
                </a:lnTo>
                <a:lnTo>
                  <a:pt x="610" y="388"/>
                </a:lnTo>
                <a:lnTo>
                  <a:pt x="614" y="38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59" name="Freeform 158"/>
          <p:cNvSpPr>
            <a:spLocks/>
          </p:cNvSpPr>
          <p:nvPr/>
        </p:nvSpPr>
        <p:spPr bwMode="auto">
          <a:xfrm>
            <a:off x="5371938" y="3985085"/>
            <a:ext cx="974406" cy="465349"/>
          </a:xfrm>
          <a:custGeom>
            <a:avLst/>
            <a:gdLst/>
            <a:ahLst/>
            <a:cxnLst>
              <a:cxn ang="0">
                <a:pos x="736" y="292"/>
              </a:cxn>
              <a:cxn ang="0">
                <a:pos x="734" y="292"/>
              </a:cxn>
              <a:cxn ang="0">
                <a:pos x="734" y="290"/>
              </a:cxn>
              <a:cxn ang="0">
                <a:pos x="734" y="290"/>
              </a:cxn>
              <a:cxn ang="0">
                <a:pos x="646" y="52"/>
              </a:cxn>
              <a:cxn ang="0">
                <a:pos x="646" y="52"/>
              </a:cxn>
              <a:cxn ang="0">
                <a:pos x="648" y="58"/>
              </a:cxn>
              <a:cxn ang="0">
                <a:pos x="478" y="0"/>
              </a:cxn>
              <a:cxn ang="0">
                <a:pos x="4" y="2"/>
              </a:cxn>
              <a:cxn ang="0">
                <a:pos x="0" y="264"/>
              </a:cxn>
              <a:cxn ang="0">
                <a:pos x="158" y="268"/>
              </a:cxn>
              <a:cxn ang="0">
                <a:pos x="164" y="362"/>
              </a:cxn>
              <a:cxn ang="0">
                <a:pos x="758" y="354"/>
              </a:cxn>
              <a:cxn ang="0">
                <a:pos x="736" y="292"/>
              </a:cxn>
            </a:cxnLst>
            <a:rect l="0" t="0" r="r" b="b"/>
            <a:pathLst>
              <a:path w="758" h="362">
                <a:moveTo>
                  <a:pt x="736" y="292"/>
                </a:moveTo>
                <a:lnTo>
                  <a:pt x="734" y="292"/>
                </a:lnTo>
                <a:lnTo>
                  <a:pt x="734" y="290"/>
                </a:lnTo>
                <a:lnTo>
                  <a:pt x="734" y="290"/>
                </a:lnTo>
                <a:lnTo>
                  <a:pt x="646" y="52"/>
                </a:lnTo>
                <a:lnTo>
                  <a:pt x="646" y="52"/>
                </a:lnTo>
                <a:lnTo>
                  <a:pt x="648" y="58"/>
                </a:lnTo>
                <a:lnTo>
                  <a:pt x="478" y="0"/>
                </a:lnTo>
                <a:lnTo>
                  <a:pt x="4" y="2"/>
                </a:lnTo>
                <a:lnTo>
                  <a:pt x="0" y="264"/>
                </a:lnTo>
                <a:lnTo>
                  <a:pt x="158" y="268"/>
                </a:lnTo>
                <a:lnTo>
                  <a:pt x="164" y="362"/>
                </a:lnTo>
                <a:lnTo>
                  <a:pt x="758" y="354"/>
                </a:lnTo>
                <a:lnTo>
                  <a:pt x="736" y="29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60" name="Freeform 159"/>
          <p:cNvSpPr>
            <a:spLocks/>
          </p:cNvSpPr>
          <p:nvPr/>
        </p:nvSpPr>
        <p:spPr bwMode="auto">
          <a:xfrm>
            <a:off x="5377080" y="3530019"/>
            <a:ext cx="825288" cy="521911"/>
          </a:xfrm>
          <a:custGeom>
            <a:avLst/>
            <a:gdLst/>
            <a:ahLst/>
            <a:cxnLst>
              <a:cxn ang="0">
                <a:pos x="636" y="390"/>
              </a:cxn>
              <a:cxn ang="0">
                <a:pos x="632" y="252"/>
              </a:cxn>
              <a:cxn ang="0">
                <a:pos x="632" y="252"/>
              </a:cxn>
              <a:cxn ang="0">
                <a:pos x="632" y="250"/>
              </a:cxn>
              <a:cxn ang="0">
                <a:pos x="626" y="64"/>
              </a:cxn>
              <a:cxn ang="0">
                <a:pos x="596" y="26"/>
              </a:cxn>
              <a:cxn ang="0">
                <a:pos x="612" y="0"/>
              </a:cxn>
              <a:cxn ang="0">
                <a:pos x="612" y="0"/>
              </a:cxn>
              <a:cxn ang="0">
                <a:pos x="612" y="2"/>
              </a:cxn>
              <a:cxn ang="0">
                <a:pos x="2" y="4"/>
              </a:cxn>
              <a:cxn ang="0">
                <a:pos x="2" y="104"/>
              </a:cxn>
              <a:cxn ang="0">
                <a:pos x="4" y="104"/>
              </a:cxn>
              <a:cxn ang="0">
                <a:pos x="0" y="352"/>
              </a:cxn>
              <a:cxn ang="0">
                <a:pos x="474" y="350"/>
              </a:cxn>
              <a:cxn ang="0">
                <a:pos x="642" y="404"/>
              </a:cxn>
              <a:cxn ang="0">
                <a:pos x="642" y="406"/>
              </a:cxn>
              <a:cxn ang="0">
                <a:pos x="642" y="406"/>
              </a:cxn>
              <a:cxn ang="0">
                <a:pos x="636" y="390"/>
              </a:cxn>
            </a:cxnLst>
            <a:rect l="0" t="0" r="r" b="b"/>
            <a:pathLst>
              <a:path w="642" h="406">
                <a:moveTo>
                  <a:pt x="636" y="390"/>
                </a:moveTo>
                <a:lnTo>
                  <a:pt x="632" y="252"/>
                </a:lnTo>
                <a:lnTo>
                  <a:pt x="632" y="252"/>
                </a:lnTo>
                <a:lnTo>
                  <a:pt x="632" y="250"/>
                </a:lnTo>
                <a:lnTo>
                  <a:pt x="626" y="64"/>
                </a:lnTo>
                <a:lnTo>
                  <a:pt x="596" y="26"/>
                </a:lnTo>
                <a:lnTo>
                  <a:pt x="612" y="0"/>
                </a:lnTo>
                <a:lnTo>
                  <a:pt x="612" y="0"/>
                </a:lnTo>
                <a:lnTo>
                  <a:pt x="612" y="2"/>
                </a:lnTo>
                <a:lnTo>
                  <a:pt x="2" y="4"/>
                </a:lnTo>
                <a:lnTo>
                  <a:pt x="2" y="104"/>
                </a:lnTo>
                <a:lnTo>
                  <a:pt x="4" y="104"/>
                </a:lnTo>
                <a:lnTo>
                  <a:pt x="0" y="352"/>
                </a:lnTo>
                <a:lnTo>
                  <a:pt x="474" y="350"/>
                </a:lnTo>
                <a:lnTo>
                  <a:pt x="642" y="404"/>
                </a:lnTo>
                <a:lnTo>
                  <a:pt x="642" y="406"/>
                </a:lnTo>
                <a:lnTo>
                  <a:pt x="642" y="406"/>
                </a:lnTo>
                <a:lnTo>
                  <a:pt x="636" y="39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61" name="Freeform 160"/>
          <p:cNvSpPr>
            <a:spLocks/>
          </p:cNvSpPr>
          <p:nvPr/>
        </p:nvSpPr>
        <p:spPr bwMode="auto">
          <a:xfrm>
            <a:off x="6199798" y="3820541"/>
            <a:ext cx="673600" cy="537337"/>
          </a:xfrm>
          <a:custGeom>
            <a:avLst/>
            <a:gdLst/>
            <a:ahLst/>
            <a:cxnLst>
              <a:cxn ang="0">
                <a:pos x="524" y="202"/>
              </a:cxn>
              <a:cxn ang="0">
                <a:pos x="516" y="146"/>
              </a:cxn>
              <a:cxn ang="0">
                <a:pos x="444" y="76"/>
              </a:cxn>
              <a:cxn ang="0">
                <a:pos x="428" y="2"/>
              </a:cxn>
              <a:cxn ang="0">
                <a:pos x="428" y="0"/>
              </a:cxn>
              <a:cxn ang="0">
                <a:pos x="416" y="0"/>
              </a:cxn>
              <a:cxn ang="0">
                <a:pos x="426" y="0"/>
              </a:cxn>
              <a:cxn ang="0">
                <a:pos x="428" y="6"/>
              </a:cxn>
              <a:cxn ang="0">
                <a:pos x="0" y="24"/>
              </a:cxn>
              <a:cxn ang="0">
                <a:pos x="4" y="160"/>
              </a:cxn>
              <a:cxn ang="0">
                <a:pos x="98" y="418"/>
              </a:cxn>
              <a:cxn ang="0">
                <a:pos x="444" y="408"/>
              </a:cxn>
              <a:cxn ang="0">
                <a:pos x="444" y="378"/>
              </a:cxn>
              <a:cxn ang="0">
                <a:pos x="484" y="308"/>
              </a:cxn>
              <a:cxn ang="0">
                <a:pos x="464" y="268"/>
              </a:cxn>
              <a:cxn ang="0">
                <a:pos x="524" y="202"/>
              </a:cxn>
            </a:cxnLst>
            <a:rect l="0" t="0" r="r" b="b"/>
            <a:pathLst>
              <a:path w="524" h="418">
                <a:moveTo>
                  <a:pt x="524" y="202"/>
                </a:moveTo>
                <a:lnTo>
                  <a:pt x="516" y="146"/>
                </a:lnTo>
                <a:lnTo>
                  <a:pt x="444" y="76"/>
                </a:lnTo>
                <a:lnTo>
                  <a:pt x="428" y="2"/>
                </a:lnTo>
                <a:lnTo>
                  <a:pt x="428" y="0"/>
                </a:lnTo>
                <a:lnTo>
                  <a:pt x="416" y="0"/>
                </a:lnTo>
                <a:lnTo>
                  <a:pt x="426" y="0"/>
                </a:lnTo>
                <a:lnTo>
                  <a:pt x="428" y="6"/>
                </a:lnTo>
                <a:lnTo>
                  <a:pt x="0" y="24"/>
                </a:lnTo>
                <a:lnTo>
                  <a:pt x="4" y="160"/>
                </a:lnTo>
                <a:lnTo>
                  <a:pt x="98" y="418"/>
                </a:lnTo>
                <a:lnTo>
                  <a:pt x="444" y="408"/>
                </a:lnTo>
                <a:lnTo>
                  <a:pt x="444" y="378"/>
                </a:lnTo>
                <a:lnTo>
                  <a:pt x="484" y="308"/>
                </a:lnTo>
                <a:lnTo>
                  <a:pt x="464" y="268"/>
                </a:lnTo>
                <a:lnTo>
                  <a:pt x="524" y="20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62" name="Freeform 161"/>
          <p:cNvSpPr>
            <a:spLocks/>
          </p:cNvSpPr>
          <p:nvPr/>
        </p:nvSpPr>
        <p:spPr bwMode="auto">
          <a:xfrm>
            <a:off x="6076390" y="3020962"/>
            <a:ext cx="753300" cy="820146"/>
          </a:xfrm>
          <a:custGeom>
            <a:avLst/>
            <a:gdLst/>
            <a:ahLst/>
            <a:cxnLst>
              <a:cxn ang="0">
                <a:pos x="514" y="566"/>
              </a:cxn>
              <a:cxn ang="0">
                <a:pos x="376" y="482"/>
              </a:cxn>
              <a:cxn ang="0">
                <a:pos x="346" y="344"/>
              </a:cxn>
              <a:cxn ang="0">
                <a:pos x="386" y="302"/>
              </a:cxn>
              <a:cxn ang="0">
                <a:pos x="424" y="214"/>
              </a:cxn>
              <a:cxn ang="0">
                <a:pos x="418" y="216"/>
              </a:cxn>
              <a:cxn ang="0">
                <a:pos x="506" y="108"/>
              </a:cxn>
              <a:cxn ang="0">
                <a:pos x="586" y="54"/>
              </a:cxn>
              <a:cxn ang="0">
                <a:pos x="406" y="54"/>
              </a:cxn>
              <a:cxn ang="0">
                <a:pos x="158" y="0"/>
              </a:cxn>
              <a:cxn ang="0">
                <a:pos x="0" y="8"/>
              </a:cxn>
              <a:cxn ang="0">
                <a:pos x="0" y="12"/>
              </a:cxn>
              <a:cxn ang="0">
                <a:pos x="4" y="14"/>
              </a:cxn>
              <a:cxn ang="0">
                <a:pos x="78" y="390"/>
              </a:cxn>
              <a:cxn ang="0">
                <a:pos x="60" y="422"/>
              </a:cxn>
              <a:cxn ang="0">
                <a:pos x="90" y="460"/>
              </a:cxn>
              <a:cxn ang="0">
                <a:pos x="96" y="638"/>
              </a:cxn>
              <a:cxn ang="0">
                <a:pos x="512" y="622"/>
              </a:cxn>
              <a:cxn ang="0">
                <a:pos x="524" y="622"/>
              </a:cxn>
              <a:cxn ang="0">
                <a:pos x="514" y="566"/>
              </a:cxn>
            </a:cxnLst>
            <a:rect l="0" t="0" r="r" b="b"/>
            <a:pathLst>
              <a:path w="586" h="638">
                <a:moveTo>
                  <a:pt x="514" y="566"/>
                </a:moveTo>
                <a:lnTo>
                  <a:pt x="376" y="482"/>
                </a:lnTo>
                <a:lnTo>
                  <a:pt x="346" y="344"/>
                </a:lnTo>
                <a:lnTo>
                  <a:pt x="386" y="302"/>
                </a:lnTo>
                <a:lnTo>
                  <a:pt x="424" y="214"/>
                </a:lnTo>
                <a:lnTo>
                  <a:pt x="418" y="216"/>
                </a:lnTo>
                <a:lnTo>
                  <a:pt x="506" y="108"/>
                </a:lnTo>
                <a:lnTo>
                  <a:pt x="586" y="54"/>
                </a:lnTo>
                <a:lnTo>
                  <a:pt x="406" y="54"/>
                </a:lnTo>
                <a:lnTo>
                  <a:pt x="158" y="0"/>
                </a:lnTo>
                <a:lnTo>
                  <a:pt x="0" y="8"/>
                </a:lnTo>
                <a:lnTo>
                  <a:pt x="0" y="12"/>
                </a:lnTo>
                <a:lnTo>
                  <a:pt x="4" y="14"/>
                </a:lnTo>
                <a:lnTo>
                  <a:pt x="78" y="390"/>
                </a:lnTo>
                <a:lnTo>
                  <a:pt x="60" y="422"/>
                </a:lnTo>
                <a:lnTo>
                  <a:pt x="90" y="460"/>
                </a:lnTo>
                <a:lnTo>
                  <a:pt x="96" y="638"/>
                </a:lnTo>
                <a:lnTo>
                  <a:pt x="512" y="622"/>
                </a:lnTo>
                <a:lnTo>
                  <a:pt x="524" y="622"/>
                </a:lnTo>
                <a:lnTo>
                  <a:pt x="514" y="566"/>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63" name="Freeform 162"/>
          <p:cNvSpPr>
            <a:spLocks/>
          </p:cNvSpPr>
          <p:nvPr/>
        </p:nvSpPr>
        <p:spPr bwMode="auto">
          <a:xfrm>
            <a:off x="6937673" y="4524992"/>
            <a:ext cx="105411" cy="177398"/>
          </a:xfrm>
          <a:custGeom>
            <a:avLst/>
            <a:gdLst/>
            <a:ahLst/>
            <a:cxnLst>
              <a:cxn ang="0">
                <a:pos x="4" y="84"/>
              </a:cxn>
              <a:cxn ang="0">
                <a:pos x="4" y="0"/>
              </a:cxn>
              <a:cxn ang="0">
                <a:pos x="0" y="84"/>
              </a:cxn>
              <a:cxn ang="0">
                <a:pos x="82" y="138"/>
              </a:cxn>
              <a:cxn ang="0">
                <a:pos x="4" y="84"/>
              </a:cxn>
            </a:cxnLst>
            <a:rect l="0" t="0" r="r" b="b"/>
            <a:pathLst>
              <a:path w="82" h="138">
                <a:moveTo>
                  <a:pt x="4" y="84"/>
                </a:moveTo>
                <a:lnTo>
                  <a:pt x="4" y="0"/>
                </a:lnTo>
                <a:lnTo>
                  <a:pt x="0" y="84"/>
                </a:lnTo>
                <a:lnTo>
                  <a:pt x="82" y="138"/>
                </a:lnTo>
                <a:lnTo>
                  <a:pt x="4" y="8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64" name="Freeform 163"/>
          <p:cNvSpPr>
            <a:spLocks/>
          </p:cNvSpPr>
          <p:nvPr/>
        </p:nvSpPr>
        <p:spPr bwMode="auto">
          <a:xfrm>
            <a:off x="6937672" y="4625261"/>
            <a:ext cx="300806" cy="187682"/>
          </a:xfrm>
          <a:custGeom>
            <a:avLst/>
            <a:gdLst/>
            <a:ahLst/>
            <a:cxnLst>
              <a:cxn ang="0">
                <a:pos x="110" y="146"/>
              </a:cxn>
              <a:cxn ang="0">
                <a:pos x="132" y="102"/>
              </a:cxn>
              <a:cxn ang="0">
                <a:pos x="182" y="128"/>
              </a:cxn>
              <a:cxn ang="0">
                <a:pos x="224" y="72"/>
              </a:cxn>
              <a:cxn ang="0">
                <a:pos x="234" y="0"/>
              </a:cxn>
              <a:cxn ang="0">
                <a:pos x="222" y="72"/>
              </a:cxn>
              <a:cxn ang="0">
                <a:pos x="182" y="124"/>
              </a:cxn>
              <a:cxn ang="0">
                <a:pos x="132" y="96"/>
              </a:cxn>
              <a:cxn ang="0">
                <a:pos x="110" y="138"/>
              </a:cxn>
              <a:cxn ang="0">
                <a:pos x="82" y="60"/>
              </a:cxn>
              <a:cxn ang="0">
                <a:pos x="0" y="6"/>
              </a:cxn>
              <a:cxn ang="0">
                <a:pos x="80" y="64"/>
              </a:cxn>
              <a:cxn ang="0">
                <a:pos x="110" y="146"/>
              </a:cxn>
            </a:cxnLst>
            <a:rect l="0" t="0" r="r" b="b"/>
            <a:pathLst>
              <a:path w="234" h="146">
                <a:moveTo>
                  <a:pt x="110" y="146"/>
                </a:moveTo>
                <a:lnTo>
                  <a:pt x="132" y="102"/>
                </a:lnTo>
                <a:lnTo>
                  <a:pt x="182" y="128"/>
                </a:lnTo>
                <a:lnTo>
                  <a:pt x="224" y="72"/>
                </a:lnTo>
                <a:lnTo>
                  <a:pt x="234" y="0"/>
                </a:lnTo>
                <a:lnTo>
                  <a:pt x="222" y="72"/>
                </a:lnTo>
                <a:lnTo>
                  <a:pt x="182" y="124"/>
                </a:lnTo>
                <a:lnTo>
                  <a:pt x="132" y="96"/>
                </a:lnTo>
                <a:lnTo>
                  <a:pt x="110" y="138"/>
                </a:lnTo>
                <a:lnTo>
                  <a:pt x="82" y="60"/>
                </a:lnTo>
                <a:lnTo>
                  <a:pt x="0" y="6"/>
                </a:lnTo>
                <a:lnTo>
                  <a:pt x="80" y="64"/>
                </a:lnTo>
                <a:lnTo>
                  <a:pt x="110" y="146"/>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65" name="Freeform 164"/>
          <p:cNvSpPr>
            <a:spLocks/>
          </p:cNvSpPr>
          <p:nvPr/>
        </p:nvSpPr>
        <p:spPr bwMode="auto">
          <a:xfrm>
            <a:off x="7223052" y="4506996"/>
            <a:ext cx="35994" cy="210821"/>
          </a:xfrm>
          <a:custGeom>
            <a:avLst/>
            <a:gdLst/>
            <a:ahLst/>
            <a:cxnLst>
              <a:cxn ang="0">
                <a:pos x="0" y="164"/>
              </a:cxn>
              <a:cxn ang="0">
                <a:pos x="12" y="92"/>
              </a:cxn>
              <a:cxn ang="0">
                <a:pos x="14" y="82"/>
              </a:cxn>
              <a:cxn ang="0">
                <a:pos x="16" y="72"/>
              </a:cxn>
              <a:cxn ang="0">
                <a:pos x="28" y="0"/>
              </a:cxn>
              <a:cxn ang="0">
                <a:pos x="8" y="82"/>
              </a:cxn>
              <a:cxn ang="0">
                <a:pos x="0" y="164"/>
              </a:cxn>
            </a:cxnLst>
            <a:rect l="0" t="0" r="r" b="b"/>
            <a:pathLst>
              <a:path w="28" h="164">
                <a:moveTo>
                  <a:pt x="0" y="164"/>
                </a:moveTo>
                <a:lnTo>
                  <a:pt x="12" y="92"/>
                </a:lnTo>
                <a:lnTo>
                  <a:pt x="14" y="82"/>
                </a:lnTo>
                <a:lnTo>
                  <a:pt x="16" y="72"/>
                </a:lnTo>
                <a:lnTo>
                  <a:pt x="28" y="0"/>
                </a:lnTo>
                <a:lnTo>
                  <a:pt x="8" y="82"/>
                </a:lnTo>
                <a:lnTo>
                  <a:pt x="0" y="16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66" name="Freeform 165"/>
          <p:cNvSpPr>
            <a:spLocks/>
          </p:cNvSpPr>
          <p:nvPr/>
        </p:nvSpPr>
        <p:spPr bwMode="auto">
          <a:xfrm>
            <a:off x="7238478" y="4599551"/>
            <a:ext cx="5142" cy="25710"/>
          </a:xfrm>
          <a:custGeom>
            <a:avLst/>
            <a:gdLst/>
            <a:ahLst/>
            <a:cxnLst>
              <a:cxn ang="0">
                <a:pos x="0" y="20"/>
              </a:cxn>
              <a:cxn ang="0">
                <a:pos x="4" y="0"/>
              </a:cxn>
              <a:cxn ang="0">
                <a:pos x="2" y="10"/>
              </a:cxn>
              <a:cxn ang="0">
                <a:pos x="0" y="20"/>
              </a:cxn>
            </a:cxnLst>
            <a:rect l="0" t="0" r="r" b="b"/>
            <a:pathLst>
              <a:path w="4" h="20">
                <a:moveTo>
                  <a:pt x="0" y="20"/>
                </a:moveTo>
                <a:lnTo>
                  <a:pt x="4" y="0"/>
                </a:lnTo>
                <a:lnTo>
                  <a:pt x="2" y="10"/>
                </a:lnTo>
                <a:lnTo>
                  <a:pt x="0" y="2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67" name="Freeform 166"/>
          <p:cNvSpPr>
            <a:spLocks/>
          </p:cNvSpPr>
          <p:nvPr/>
        </p:nvSpPr>
        <p:spPr bwMode="auto">
          <a:xfrm>
            <a:off x="7300182" y="4573841"/>
            <a:ext cx="133692" cy="77130"/>
          </a:xfrm>
          <a:custGeom>
            <a:avLst/>
            <a:gdLst/>
            <a:ahLst/>
            <a:cxnLst>
              <a:cxn ang="0">
                <a:pos x="24" y="54"/>
              </a:cxn>
              <a:cxn ang="0">
                <a:pos x="0" y="40"/>
              </a:cxn>
              <a:cxn ang="0">
                <a:pos x="24" y="60"/>
              </a:cxn>
              <a:cxn ang="0">
                <a:pos x="104" y="0"/>
              </a:cxn>
              <a:cxn ang="0">
                <a:pos x="24" y="54"/>
              </a:cxn>
            </a:cxnLst>
            <a:rect l="0" t="0" r="r" b="b"/>
            <a:pathLst>
              <a:path w="104" h="60">
                <a:moveTo>
                  <a:pt x="24" y="54"/>
                </a:moveTo>
                <a:lnTo>
                  <a:pt x="0" y="40"/>
                </a:lnTo>
                <a:lnTo>
                  <a:pt x="24" y="60"/>
                </a:lnTo>
                <a:lnTo>
                  <a:pt x="104" y="0"/>
                </a:lnTo>
                <a:lnTo>
                  <a:pt x="24" y="5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68" name="Freeform 167"/>
          <p:cNvSpPr>
            <a:spLocks/>
          </p:cNvSpPr>
          <p:nvPr/>
        </p:nvSpPr>
        <p:spPr bwMode="auto">
          <a:xfrm>
            <a:off x="7469867" y="4401585"/>
            <a:ext cx="113124" cy="190253"/>
          </a:xfrm>
          <a:custGeom>
            <a:avLst/>
            <a:gdLst/>
            <a:ahLst/>
            <a:cxnLst>
              <a:cxn ang="0">
                <a:pos x="0" y="148"/>
              </a:cxn>
              <a:cxn ang="0">
                <a:pos x="52" y="42"/>
              </a:cxn>
              <a:cxn ang="0">
                <a:pos x="88" y="0"/>
              </a:cxn>
              <a:cxn ang="0">
                <a:pos x="50" y="40"/>
              </a:cxn>
              <a:cxn ang="0">
                <a:pos x="0" y="148"/>
              </a:cxn>
            </a:cxnLst>
            <a:rect l="0" t="0" r="r" b="b"/>
            <a:pathLst>
              <a:path w="88" h="148">
                <a:moveTo>
                  <a:pt x="0" y="148"/>
                </a:moveTo>
                <a:lnTo>
                  <a:pt x="52" y="42"/>
                </a:lnTo>
                <a:lnTo>
                  <a:pt x="88" y="0"/>
                </a:lnTo>
                <a:lnTo>
                  <a:pt x="50" y="40"/>
                </a:lnTo>
                <a:lnTo>
                  <a:pt x="0" y="148"/>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69" name="Freeform 168"/>
          <p:cNvSpPr>
            <a:spLocks/>
          </p:cNvSpPr>
          <p:nvPr/>
        </p:nvSpPr>
        <p:spPr bwMode="auto">
          <a:xfrm>
            <a:off x="7230766" y="4625261"/>
            <a:ext cx="100269" cy="61704"/>
          </a:xfrm>
          <a:custGeom>
            <a:avLst/>
            <a:gdLst/>
            <a:ahLst/>
            <a:cxnLst>
              <a:cxn ang="0">
                <a:pos x="0" y="44"/>
              </a:cxn>
              <a:cxn ang="0">
                <a:pos x="0" y="48"/>
              </a:cxn>
              <a:cxn ang="0">
                <a:pos x="54" y="4"/>
              </a:cxn>
              <a:cxn ang="0">
                <a:pos x="78" y="20"/>
              </a:cxn>
              <a:cxn ang="0">
                <a:pos x="54" y="0"/>
              </a:cxn>
              <a:cxn ang="0">
                <a:pos x="0" y="44"/>
              </a:cxn>
            </a:cxnLst>
            <a:rect l="0" t="0" r="r" b="b"/>
            <a:pathLst>
              <a:path w="78" h="48">
                <a:moveTo>
                  <a:pt x="0" y="44"/>
                </a:moveTo>
                <a:lnTo>
                  <a:pt x="0" y="48"/>
                </a:lnTo>
                <a:lnTo>
                  <a:pt x="54" y="4"/>
                </a:lnTo>
                <a:lnTo>
                  <a:pt x="78" y="20"/>
                </a:lnTo>
                <a:lnTo>
                  <a:pt x="54" y="0"/>
                </a:lnTo>
                <a:lnTo>
                  <a:pt x="0" y="4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70" name="Freeform 169"/>
          <p:cNvSpPr>
            <a:spLocks/>
          </p:cNvSpPr>
          <p:nvPr/>
        </p:nvSpPr>
        <p:spPr bwMode="auto">
          <a:xfrm>
            <a:off x="7331035" y="4455576"/>
            <a:ext cx="205679" cy="195395"/>
          </a:xfrm>
          <a:custGeom>
            <a:avLst/>
            <a:gdLst/>
            <a:ahLst/>
            <a:cxnLst>
              <a:cxn ang="0">
                <a:pos x="80" y="92"/>
              </a:cxn>
              <a:cxn ang="0">
                <a:pos x="0" y="152"/>
              </a:cxn>
              <a:cxn ang="0">
                <a:pos x="80" y="96"/>
              </a:cxn>
              <a:cxn ang="0">
                <a:pos x="110" y="110"/>
              </a:cxn>
              <a:cxn ang="0">
                <a:pos x="160" y="0"/>
              </a:cxn>
              <a:cxn ang="0">
                <a:pos x="108" y="106"/>
              </a:cxn>
              <a:cxn ang="0">
                <a:pos x="80" y="92"/>
              </a:cxn>
            </a:cxnLst>
            <a:rect l="0" t="0" r="r" b="b"/>
            <a:pathLst>
              <a:path w="160" h="152">
                <a:moveTo>
                  <a:pt x="80" y="92"/>
                </a:moveTo>
                <a:lnTo>
                  <a:pt x="0" y="152"/>
                </a:lnTo>
                <a:lnTo>
                  <a:pt x="80" y="96"/>
                </a:lnTo>
                <a:lnTo>
                  <a:pt x="110" y="110"/>
                </a:lnTo>
                <a:lnTo>
                  <a:pt x="160" y="0"/>
                </a:lnTo>
                <a:lnTo>
                  <a:pt x="108" y="106"/>
                </a:lnTo>
                <a:lnTo>
                  <a:pt x="80" y="9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71" name="Freeform 170"/>
          <p:cNvSpPr>
            <a:spLocks/>
          </p:cNvSpPr>
          <p:nvPr/>
        </p:nvSpPr>
        <p:spPr bwMode="auto">
          <a:xfrm>
            <a:off x="7577849" y="4383589"/>
            <a:ext cx="5142" cy="17997"/>
          </a:xfrm>
          <a:custGeom>
            <a:avLst/>
            <a:gdLst/>
            <a:ahLst/>
            <a:cxnLst>
              <a:cxn ang="0">
                <a:pos x="0" y="2"/>
              </a:cxn>
              <a:cxn ang="0">
                <a:pos x="4" y="14"/>
              </a:cxn>
              <a:cxn ang="0">
                <a:pos x="0" y="0"/>
              </a:cxn>
              <a:cxn ang="0">
                <a:pos x="0" y="2"/>
              </a:cxn>
              <a:cxn ang="0">
                <a:pos x="0" y="2"/>
              </a:cxn>
            </a:cxnLst>
            <a:rect l="0" t="0" r="r" b="b"/>
            <a:pathLst>
              <a:path w="4" h="14">
                <a:moveTo>
                  <a:pt x="0" y="2"/>
                </a:moveTo>
                <a:lnTo>
                  <a:pt x="4" y="14"/>
                </a:lnTo>
                <a:lnTo>
                  <a:pt x="0" y="0"/>
                </a:lnTo>
                <a:lnTo>
                  <a:pt x="0" y="2"/>
                </a:lnTo>
                <a:lnTo>
                  <a:pt x="0" y="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72" name="Freeform 171"/>
          <p:cNvSpPr>
            <a:spLocks/>
          </p:cNvSpPr>
          <p:nvPr/>
        </p:nvSpPr>
        <p:spPr bwMode="auto">
          <a:xfrm>
            <a:off x="7212769" y="4003081"/>
            <a:ext cx="370223" cy="673600"/>
          </a:xfrm>
          <a:custGeom>
            <a:avLst/>
            <a:gdLst/>
            <a:ahLst/>
            <a:cxnLst>
              <a:cxn ang="0">
                <a:pos x="92" y="498"/>
              </a:cxn>
              <a:cxn ang="0">
                <a:pos x="172" y="444"/>
              </a:cxn>
              <a:cxn ang="0">
                <a:pos x="200" y="458"/>
              </a:cxn>
              <a:cxn ang="0">
                <a:pos x="250" y="350"/>
              </a:cxn>
              <a:cxn ang="0">
                <a:pos x="288" y="310"/>
              </a:cxn>
              <a:cxn ang="0">
                <a:pos x="284" y="298"/>
              </a:cxn>
              <a:cxn ang="0">
                <a:pos x="284" y="298"/>
              </a:cxn>
              <a:cxn ang="0">
                <a:pos x="284" y="296"/>
              </a:cxn>
              <a:cxn ang="0">
                <a:pos x="216" y="0"/>
              </a:cxn>
              <a:cxn ang="0">
                <a:pos x="26" y="6"/>
              </a:cxn>
              <a:cxn ang="0">
                <a:pos x="0" y="28"/>
              </a:cxn>
              <a:cxn ang="0">
                <a:pos x="38" y="392"/>
              </a:cxn>
              <a:cxn ang="0">
                <a:pos x="24" y="464"/>
              </a:cxn>
              <a:cxn ang="0">
                <a:pos x="20" y="484"/>
              </a:cxn>
              <a:cxn ang="0">
                <a:pos x="14" y="524"/>
              </a:cxn>
              <a:cxn ang="0">
                <a:pos x="68" y="484"/>
              </a:cxn>
              <a:cxn ang="0">
                <a:pos x="92" y="498"/>
              </a:cxn>
            </a:cxnLst>
            <a:rect l="0" t="0" r="r" b="b"/>
            <a:pathLst>
              <a:path w="288" h="524">
                <a:moveTo>
                  <a:pt x="92" y="498"/>
                </a:moveTo>
                <a:lnTo>
                  <a:pt x="172" y="444"/>
                </a:lnTo>
                <a:lnTo>
                  <a:pt x="200" y="458"/>
                </a:lnTo>
                <a:lnTo>
                  <a:pt x="250" y="350"/>
                </a:lnTo>
                <a:lnTo>
                  <a:pt x="288" y="310"/>
                </a:lnTo>
                <a:lnTo>
                  <a:pt x="284" y="298"/>
                </a:lnTo>
                <a:lnTo>
                  <a:pt x="284" y="298"/>
                </a:lnTo>
                <a:lnTo>
                  <a:pt x="284" y="296"/>
                </a:lnTo>
                <a:lnTo>
                  <a:pt x="216" y="0"/>
                </a:lnTo>
                <a:lnTo>
                  <a:pt x="26" y="6"/>
                </a:lnTo>
                <a:lnTo>
                  <a:pt x="0" y="28"/>
                </a:lnTo>
                <a:lnTo>
                  <a:pt x="38" y="392"/>
                </a:lnTo>
                <a:lnTo>
                  <a:pt x="24" y="464"/>
                </a:lnTo>
                <a:lnTo>
                  <a:pt x="20" y="484"/>
                </a:lnTo>
                <a:lnTo>
                  <a:pt x="14" y="524"/>
                </a:lnTo>
                <a:lnTo>
                  <a:pt x="68" y="484"/>
                </a:lnTo>
                <a:lnTo>
                  <a:pt x="92" y="498"/>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73" name="Freeform 172"/>
          <p:cNvSpPr>
            <a:spLocks/>
          </p:cNvSpPr>
          <p:nvPr/>
        </p:nvSpPr>
        <p:spPr bwMode="auto">
          <a:xfrm>
            <a:off x="7302753" y="5106037"/>
            <a:ext cx="41136" cy="449923"/>
          </a:xfrm>
          <a:custGeom>
            <a:avLst/>
            <a:gdLst/>
            <a:ahLst/>
            <a:cxnLst>
              <a:cxn ang="0">
                <a:pos x="0" y="0"/>
              </a:cxn>
              <a:cxn ang="0">
                <a:pos x="32" y="350"/>
              </a:cxn>
              <a:cxn ang="0">
                <a:pos x="8" y="68"/>
              </a:cxn>
              <a:cxn ang="0">
                <a:pos x="2" y="0"/>
              </a:cxn>
              <a:cxn ang="0">
                <a:pos x="0" y="0"/>
              </a:cxn>
            </a:cxnLst>
            <a:rect l="0" t="0" r="r" b="b"/>
            <a:pathLst>
              <a:path w="32" h="350">
                <a:moveTo>
                  <a:pt x="0" y="0"/>
                </a:moveTo>
                <a:lnTo>
                  <a:pt x="32" y="350"/>
                </a:lnTo>
                <a:lnTo>
                  <a:pt x="8" y="68"/>
                </a:lnTo>
                <a:lnTo>
                  <a:pt x="2" y="0"/>
                </a:lnTo>
                <a:lnTo>
                  <a:pt x="0"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74" name="Freeform 173"/>
          <p:cNvSpPr>
            <a:spLocks/>
          </p:cNvSpPr>
          <p:nvPr/>
        </p:nvSpPr>
        <p:spPr bwMode="auto">
          <a:xfrm>
            <a:off x="6945386" y="5103465"/>
            <a:ext cx="421643" cy="753300"/>
          </a:xfrm>
          <a:custGeom>
            <a:avLst/>
            <a:gdLst/>
            <a:ahLst/>
            <a:cxnLst>
              <a:cxn ang="0">
                <a:pos x="278" y="0"/>
              </a:cxn>
              <a:cxn ang="0">
                <a:pos x="74" y="22"/>
              </a:cxn>
              <a:cxn ang="0">
                <a:pos x="0" y="240"/>
              </a:cxn>
              <a:cxn ang="0">
                <a:pos x="38" y="372"/>
              </a:cxn>
              <a:cxn ang="0">
                <a:pos x="6" y="522"/>
              </a:cxn>
              <a:cxn ang="0">
                <a:pos x="178" y="508"/>
              </a:cxn>
              <a:cxn ang="0">
                <a:pos x="216" y="586"/>
              </a:cxn>
              <a:cxn ang="0">
                <a:pos x="298" y="560"/>
              </a:cxn>
              <a:cxn ang="0">
                <a:pos x="328" y="560"/>
              </a:cxn>
              <a:cxn ang="0">
                <a:pos x="310" y="352"/>
              </a:cxn>
              <a:cxn ang="0">
                <a:pos x="278" y="2"/>
              </a:cxn>
              <a:cxn ang="0">
                <a:pos x="280" y="2"/>
              </a:cxn>
              <a:cxn ang="0">
                <a:pos x="286" y="70"/>
              </a:cxn>
              <a:cxn ang="0">
                <a:pos x="280" y="0"/>
              </a:cxn>
              <a:cxn ang="0">
                <a:pos x="278" y="0"/>
              </a:cxn>
            </a:cxnLst>
            <a:rect l="0" t="0" r="r" b="b"/>
            <a:pathLst>
              <a:path w="328" h="586">
                <a:moveTo>
                  <a:pt x="278" y="0"/>
                </a:moveTo>
                <a:lnTo>
                  <a:pt x="74" y="22"/>
                </a:lnTo>
                <a:lnTo>
                  <a:pt x="0" y="240"/>
                </a:lnTo>
                <a:lnTo>
                  <a:pt x="38" y="372"/>
                </a:lnTo>
                <a:lnTo>
                  <a:pt x="6" y="522"/>
                </a:lnTo>
                <a:lnTo>
                  <a:pt x="178" y="508"/>
                </a:lnTo>
                <a:lnTo>
                  <a:pt x="216" y="586"/>
                </a:lnTo>
                <a:lnTo>
                  <a:pt x="298" y="560"/>
                </a:lnTo>
                <a:lnTo>
                  <a:pt x="328" y="560"/>
                </a:lnTo>
                <a:lnTo>
                  <a:pt x="310" y="352"/>
                </a:lnTo>
                <a:lnTo>
                  <a:pt x="278" y="2"/>
                </a:lnTo>
                <a:lnTo>
                  <a:pt x="280" y="2"/>
                </a:lnTo>
                <a:lnTo>
                  <a:pt x="286" y="70"/>
                </a:lnTo>
                <a:lnTo>
                  <a:pt x="280" y="0"/>
                </a:lnTo>
                <a:lnTo>
                  <a:pt x="278"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75" name="Freeform 174"/>
          <p:cNvSpPr>
            <a:spLocks/>
          </p:cNvSpPr>
          <p:nvPr/>
        </p:nvSpPr>
        <p:spPr bwMode="auto">
          <a:xfrm>
            <a:off x="7343889" y="5555960"/>
            <a:ext cx="25710" cy="267383"/>
          </a:xfrm>
          <a:custGeom>
            <a:avLst/>
            <a:gdLst/>
            <a:ahLst/>
            <a:cxnLst>
              <a:cxn ang="0">
                <a:pos x="20" y="208"/>
              </a:cxn>
              <a:cxn ang="0">
                <a:pos x="0" y="0"/>
              </a:cxn>
              <a:cxn ang="0">
                <a:pos x="18" y="208"/>
              </a:cxn>
              <a:cxn ang="0">
                <a:pos x="20" y="208"/>
              </a:cxn>
            </a:cxnLst>
            <a:rect l="0" t="0" r="r" b="b"/>
            <a:pathLst>
              <a:path w="20" h="208">
                <a:moveTo>
                  <a:pt x="20" y="208"/>
                </a:moveTo>
                <a:lnTo>
                  <a:pt x="0" y="0"/>
                </a:lnTo>
                <a:lnTo>
                  <a:pt x="18" y="208"/>
                </a:lnTo>
                <a:lnTo>
                  <a:pt x="20" y="208"/>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76" name="Freeform 175"/>
          <p:cNvSpPr>
            <a:spLocks/>
          </p:cNvSpPr>
          <p:nvPr/>
        </p:nvSpPr>
        <p:spPr bwMode="auto">
          <a:xfrm>
            <a:off x="7305324" y="5057188"/>
            <a:ext cx="473062" cy="766155"/>
          </a:xfrm>
          <a:custGeom>
            <a:avLst/>
            <a:gdLst/>
            <a:ahLst/>
            <a:cxnLst>
              <a:cxn ang="0">
                <a:pos x="368" y="466"/>
              </a:cxn>
              <a:cxn ang="0">
                <a:pos x="350" y="330"/>
              </a:cxn>
              <a:cxn ang="0">
                <a:pos x="226" y="0"/>
              </a:cxn>
              <a:cxn ang="0">
                <a:pos x="0" y="36"/>
              </a:cxn>
              <a:cxn ang="0">
                <a:pos x="6" y="106"/>
              </a:cxn>
              <a:cxn ang="0">
                <a:pos x="52" y="596"/>
              </a:cxn>
              <a:cxn ang="0">
                <a:pos x="96" y="596"/>
              </a:cxn>
              <a:cxn ang="0">
                <a:pos x="134" y="580"/>
              </a:cxn>
              <a:cxn ang="0">
                <a:pos x="90" y="490"/>
              </a:cxn>
              <a:cxn ang="0">
                <a:pos x="368" y="466"/>
              </a:cxn>
            </a:cxnLst>
            <a:rect l="0" t="0" r="r" b="b"/>
            <a:pathLst>
              <a:path w="368" h="596">
                <a:moveTo>
                  <a:pt x="368" y="466"/>
                </a:moveTo>
                <a:lnTo>
                  <a:pt x="350" y="330"/>
                </a:lnTo>
                <a:lnTo>
                  <a:pt x="226" y="0"/>
                </a:lnTo>
                <a:lnTo>
                  <a:pt x="0" y="36"/>
                </a:lnTo>
                <a:lnTo>
                  <a:pt x="6" y="106"/>
                </a:lnTo>
                <a:lnTo>
                  <a:pt x="52" y="596"/>
                </a:lnTo>
                <a:lnTo>
                  <a:pt x="96" y="596"/>
                </a:lnTo>
                <a:lnTo>
                  <a:pt x="134" y="580"/>
                </a:lnTo>
                <a:lnTo>
                  <a:pt x="90" y="490"/>
                </a:lnTo>
                <a:lnTo>
                  <a:pt x="368" y="466"/>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77" name="Freeform 176"/>
          <p:cNvSpPr>
            <a:spLocks/>
          </p:cNvSpPr>
          <p:nvPr/>
        </p:nvSpPr>
        <p:spPr bwMode="auto">
          <a:xfrm>
            <a:off x="7901795" y="5044333"/>
            <a:ext cx="69417" cy="48849"/>
          </a:xfrm>
          <a:custGeom>
            <a:avLst/>
            <a:gdLst/>
            <a:ahLst/>
            <a:cxnLst>
              <a:cxn ang="0">
                <a:pos x="0" y="6"/>
              </a:cxn>
              <a:cxn ang="0">
                <a:pos x="52" y="4"/>
              </a:cxn>
              <a:cxn ang="0">
                <a:pos x="52" y="38"/>
              </a:cxn>
              <a:cxn ang="0">
                <a:pos x="54" y="0"/>
              </a:cxn>
              <a:cxn ang="0">
                <a:pos x="0" y="6"/>
              </a:cxn>
            </a:cxnLst>
            <a:rect l="0" t="0" r="r" b="b"/>
            <a:pathLst>
              <a:path w="54" h="38">
                <a:moveTo>
                  <a:pt x="0" y="6"/>
                </a:moveTo>
                <a:lnTo>
                  <a:pt x="52" y="4"/>
                </a:lnTo>
                <a:lnTo>
                  <a:pt x="52" y="38"/>
                </a:lnTo>
                <a:lnTo>
                  <a:pt x="54" y="0"/>
                </a:lnTo>
                <a:lnTo>
                  <a:pt x="0" y="6"/>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78" name="Freeform 177"/>
          <p:cNvSpPr>
            <a:spLocks/>
          </p:cNvSpPr>
          <p:nvPr/>
        </p:nvSpPr>
        <p:spPr bwMode="auto">
          <a:xfrm>
            <a:off x="7901795" y="4998055"/>
            <a:ext cx="69417" cy="53991"/>
          </a:xfrm>
          <a:custGeom>
            <a:avLst/>
            <a:gdLst/>
            <a:ahLst/>
            <a:cxnLst>
              <a:cxn ang="0">
                <a:pos x="6" y="40"/>
              </a:cxn>
              <a:cxn ang="0">
                <a:pos x="22" y="0"/>
              </a:cxn>
              <a:cxn ang="0">
                <a:pos x="0" y="42"/>
              </a:cxn>
              <a:cxn ang="0">
                <a:pos x="54" y="36"/>
              </a:cxn>
              <a:cxn ang="0">
                <a:pos x="6" y="40"/>
              </a:cxn>
            </a:cxnLst>
            <a:rect l="0" t="0" r="r" b="b"/>
            <a:pathLst>
              <a:path w="54" h="42">
                <a:moveTo>
                  <a:pt x="6" y="40"/>
                </a:moveTo>
                <a:lnTo>
                  <a:pt x="22" y="0"/>
                </a:lnTo>
                <a:lnTo>
                  <a:pt x="0" y="42"/>
                </a:lnTo>
                <a:lnTo>
                  <a:pt x="54" y="36"/>
                </a:lnTo>
                <a:lnTo>
                  <a:pt x="6" y="4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79" name="Freeform 178"/>
          <p:cNvSpPr>
            <a:spLocks/>
          </p:cNvSpPr>
          <p:nvPr/>
        </p:nvSpPr>
        <p:spPr bwMode="auto">
          <a:xfrm>
            <a:off x="7968640" y="5044333"/>
            <a:ext cx="339371" cy="334229"/>
          </a:xfrm>
          <a:custGeom>
            <a:avLst/>
            <a:gdLst/>
            <a:ahLst/>
            <a:cxnLst>
              <a:cxn ang="0">
                <a:pos x="2" y="0"/>
              </a:cxn>
              <a:cxn ang="0">
                <a:pos x="0" y="38"/>
              </a:cxn>
              <a:cxn ang="0">
                <a:pos x="264" y="260"/>
              </a:cxn>
              <a:cxn ang="0">
                <a:pos x="2" y="36"/>
              </a:cxn>
              <a:cxn ang="0">
                <a:pos x="2" y="0"/>
              </a:cxn>
            </a:cxnLst>
            <a:rect l="0" t="0" r="r" b="b"/>
            <a:pathLst>
              <a:path w="264" h="260">
                <a:moveTo>
                  <a:pt x="2" y="0"/>
                </a:moveTo>
                <a:lnTo>
                  <a:pt x="0" y="38"/>
                </a:lnTo>
                <a:lnTo>
                  <a:pt x="264" y="260"/>
                </a:lnTo>
                <a:lnTo>
                  <a:pt x="2" y="36"/>
                </a:lnTo>
                <a:lnTo>
                  <a:pt x="2"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80" name="Freeform 179"/>
          <p:cNvSpPr>
            <a:spLocks/>
          </p:cNvSpPr>
          <p:nvPr/>
        </p:nvSpPr>
        <p:spPr bwMode="auto">
          <a:xfrm>
            <a:off x="7901794" y="4980057"/>
            <a:ext cx="35994" cy="71988"/>
          </a:xfrm>
          <a:custGeom>
            <a:avLst/>
            <a:gdLst/>
            <a:ahLst/>
            <a:cxnLst>
              <a:cxn ang="0">
                <a:pos x="28" y="0"/>
              </a:cxn>
              <a:cxn ang="0">
                <a:pos x="22" y="2"/>
              </a:cxn>
              <a:cxn ang="0">
                <a:pos x="0" y="56"/>
              </a:cxn>
              <a:cxn ang="0">
                <a:pos x="22" y="14"/>
              </a:cxn>
              <a:cxn ang="0">
                <a:pos x="28" y="0"/>
              </a:cxn>
            </a:cxnLst>
            <a:rect l="0" t="0" r="r" b="b"/>
            <a:pathLst>
              <a:path w="28" h="56">
                <a:moveTo>
                  <a:pt x="28" y="0"/>
                </a:moveTo>
                <a:lnTo>
                  <a:pt x="22" y="2"/>
                </a:lnTo>
                <a:lnTo>
                  <a:pt x="0" y="56"/>
                </a:lnTo>
                <a:lnTo>
                  <a:pt x="22" y="14"/>
                </a:lnTo>
                <a:lnTo>
                  <a:pt x="28"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81" name="Freeform 180"/>
          <p:cNvSpPr>
            <a:spLocks/>
          </p:cNvSpPr>
          <p:nvPr/>
        </p:nvSpPr>
        <p:spPr bwMode="auto">
          <a:xfrm>
            <a:off x="7909508" y="4892645"/>
            <a:ext cx="563047" cy="485917"/>
          </a:xfrm>
          <a:custGeom>
            <a:avLst/>
            <a:gdLst/>
            <a:ahLst/>
            <a:cxnLst>
              <a:cxn ang="0">
                <a:pos x="0" y="122"/>
              </a:cxn>
              <a:cxn ang="0">
                <a:pos x="48" y="118"/>
              </a:cxn>
              <a:cxn ang="0">
                <a:pos x="48" y="154"/>
              </a:cxn>
              <a:cxn ang="0">
                <a:pos x="310" y="378"/>
              </a:cxn>
              <a:cxn ang="0">
                <a:pos x="422" y="176"/>
              </a:cxn>
              <a:cxn ang="0">
                <a:pos x="438" y="104"/>
              </a:cxn>
              <a:cxn ang="0">
                <a:pos x="306" y="16"/>
              </a:cxn>
              <a:cxn ang="0">
                <a:pos x="224" y="32"/>
              </a:cxn>
              <a:cxn ang="0">
                <a:pos x="194" y="0"/>
              </a:cxn>
              <a:cxn ang="0">
                <a:pos x="24" y="66"/>
              </a:cxn>
              <a:cxn ang="0">
                <a:pos x="16" y="82"/>
              </a:cxn>
              <a:cxn ang="0">
                <a:pos x="0" y="122"/>
              </a:cxn>
            </a:cxnLst>
            <a:rect l="0" t="0" r="r" b="b"/>
            <a:pathLst>
              <a:path w="438" h="378">
                <a:moveTo>
                  <a:pt x="0" y="122"/>
                </a:moveTo>
                <a:lnTo>
                  <a:pt x="48" y="118"/>
                </a:lnTo>
                <a:lnTo>
                  <a:pt x="48" y="154"/>
                </a:lnTo>
                <a:lnTo>
                  <a:pt x="310" y="378"/>
                </a:lnTo>
                <a:lnTo>
                  <a:pt x="422" y="176"/>
                </a:lnTo>
                <a:lnTo>
                  <a:pt x="438" y="104"/>
                </a:lnTo>
                <a:lnTo>
                  <a:pt x="306" y="16"/>
                </a:lnTo>
                <a:lnTo>
                  <a:pt x="224" y="32"/>
                </a:lnTo>
                <a:lnTo>
                  <a:pt x="194" y="0"/>
                </a:lnTo>
                <a:lnTo>
                  <a:pt x="24" y="66"/>
                </a:lnTo>
                <a:lnTo>
                  <a:pt x="16" y="82"/>
                </a:lnTo>
                <a:lnTo>
                  <a:pt x="0" y="12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82" name="Freeform 181"/>
          <p:cNvSpPr>
            <a:spLocks/>
          </p:cNvSpPr>
          <p:nvPr/>
        </p:nvSpPr>
        <p:spPr bwMode="auto">
          <a:xfrm>
            <a:off x="7786100" y="5609950"/>
            <a:ext cx="411359" cy="107982"/>
          </a:xfrm>
          <a:custGeom>
            <a:avLst/>
            <a:gdLst/>
            <a:ahLst/>
            <a:cxnLst>
              <a:cxn ang="0">
                <a:pos x="278" y="42"/>
              </a:cxn>
              <a:cxn ang="0">
                <a:pos x="320" y="56"/>
              </a:cxn>
              <a:cxn ang="0">
                <a:pos x="314" y="0"/>
              </a:cxn>
              <a:cxn ang="0">
                <a:pos x="314" y="48"/>
              </a:cxn>
              <a:cxn ang="0">
                <a:pos x="280" y="36"/>
              </a:cxn>
              <a:cxn ang="0">
                <a:pos x="18" y="78"/>
              </a:cxn>
              <a:cxn ang="0">
                <a:pos x="0" y="54"/>
              </a:cxn>
              <a:cxn ang="0">
                <a:pos x="18" y="84"/>
              </a:cxn>
              <a:cxn ang="0">
                <a:pos x="278" y="42"/>
              </a:cxn>
            </a:cxnLst>
            <a:rect l="0" t="0" r="r" b="b"/>
            <a:pathLst>
              <a:path w="320" h="84">
                <a:moveTo>
                  <a:pt x="278" y="42"/>
                </a:moveTo>
                <a:lnTo>
                  <a:pt x="320" y="56"/>
                </a:lnTo>
                <a:lnTo>
                  <a:pt x="314" y="0"/>
                </a:lnTo>
                <a:lnTo>
                  <a:pt x="314" y="48"/>
                </a:lnTo>
                <a:lnTo>
                  <a:pt x="280" y="36"/>
                </a:lnTo>
                <a:lnTo>
                  <a:pt x="18" y="78"/>
                </a:lnTo>
                <a:lnTo>
                  <a:pt x="0" y="54"/>
                </a:lnTo>
                <a:lnTo>
                  <a:pt x="18" y="84"/>
                </a:lnTo>
                <a:lnTo>
                  <a:pt x="278" y="4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83" name="Freeform 182"/>
          <p:cNvSpPr>
            <a:spLocks/>
          </p:cNvSpPr>
          <p:nvPr/>
        </p:nvSpPr>
        <p:spPr bwMode="auto">
          <a:xfrm>
            <a:off x="8189746" y="5607379"/>
            <a:ext cx="89985" cy="5142"/>
          </a:xfrm>
          <a:custGeom>
            <a:avLst/>
            <a:gdLst/>
            <a:ahLst/>
            <a:cxnLst>
              <a:cxn ang="0">
                <a:pos x="0" y="2"/>
              </a:cxn>
              <a:cxn ang="0">
                <a:pos x="70" y="4"/>
              </a:cxn>
              <a:cxn ang="0">
                <a:pos x="70" y="0"/>
              </a:cxn>
              <a:cxn ang="0">
                <a:pos x="0" y="2"/>
              </a:cxn>
            </a:cxnLst>
            <a:rect l="0" t="0" r="r" b="b"/>
            <a:pathLst>
              <a:path w="70" h="4">
                <a:moveTo>
                  <a:pt x="0" y="2"/>
                </a:moveTo>
                <a:lnTo>
                  <a:pt x="70" y="4"/>
                </a:lnTo>
                <a:lnTo>
                  <a:pt x="70" y="0"/>
                </a:lnTo>
                <a:lnTo>
                  <a:pt x="0" y="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84" name="Freeform 183"/>
          <p:cNvSpPr>
            <a:spLocks/>
          </p:cNvSpPr>
          <p:nvPr/>
        </p:nvSpPr>
        <p:spPr bwMode="auto">
          <a:xfrm>
            <a:off x="8189746" y="5609950"/>
            <a:ext cx="89985" cy="71988"/>
          </a:xfrm>
          <a:custGeom>
            <a:avLst/>
            <a:gdLst/>
            <a:ahLst/>
            <a:cxnLst>
              <a:cxn ang="0">
                <a:pos x="6" y="56"/>
              </a:cxn>
              <a:cxn ang="0">
                <a:pos x="6" y="6"/>
              </a:cxn>
              <a:cxn ang="0">
                <a:pos x="70" y="6"/>
              </a:cxn>
              <a:cxn ang="0">
                <a:pos x="70" y="2"/>
              </a:cxn>
              <a:cxn ang="0">
                <a:pos x="0" y="0"/>
              </a:cxn>
              <a:cxn ang="0">
                <a:pos x="6" y="56"/>
              </a:cxn>
            </a:cxnLst>
            <a:rect l="0" t="0" r="r" b="b"/>
            <a:pathLst>
              <a:path w="70" h="56">
                <a:moveTo>
                  <a:pt x="6" y="56"/>
                </a:moveTo>
                <a:lnTo>
                  <a:pt x="6" y="6"/>
                </a:lnTo>
                <a:lnTo>
                  <a:pt x="70" y="6"/>
                </a:lnTo>
                <a:lnTo>
                  <a:pt x="70" y="2"/>
                </a:lnTo>
                <a:lnTo>
                  <a:pt x="0" y="0"/>
                </a:lnTo>
                <a:lnTo>
                  <a:pt x="6" y="56"/>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85" name="Freeform 184"/>
          <p:cNvSpPr>
            <a:spLocks/>
          </p:cNvSpPr>
          <p:nvPr/>
        </p:nvSpPr>
        <p:spPr bwMode="auto">
          <a:xfrm>
            <a:off x="7778386" y="5663942"/>
            <a:ext cx="30852" cy="53991"/>
          </a:xfrm>
          <a:custGeom>
            <a:avLst/>
            <a:gdLst/>
            <a:ahLst/>
            <a:cxnLst>
              <a:cxn ang="0">
                <a:pos x="24" y="42"/>
              </a:cxn>
              <a:cxn ang="0">
                <a:pos x="6" y="12"/>
              </a:cxn>
              <a:cxn ang="0">
                <a:pos x="0" y="0"/>
              </a:cxn>
              <a:cxn ang="0">
                <a:pos x="2" y="12"/>
              </a:cxn>
              <a:cxn ang="0">
                <a:pos x="24" y="42"/>
              </a:cxn>
            </a:cxnLst>
            <a:rect l="0" t="0" r="r" b="b"/>
            <a:pathLst>
              <a:path w="24" h="42">
                <a:moveTo>
                  <a:pt x="24" y="42"/>
                </a:moveTo>
                <a:lnTo>
                  <a:pt x="6" y="12"/>
                </a:lnTo>
                <a:lnTo>
                  <a:pt x="0" y="0"/>
                </a:lnTo>
                <a:lnTo>
                  <a:pt x="2" y="12"/>
                </a:lnTo>
                <a:lnTo>
                  <a:pt x="24" y="4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86" name="Freeform 185"/>
          <p:cNvSpPr>
            <a:spLocks/>
          </p:cNvSpPr>
          <p:nvPr/>
        </p:nvSpPr>
        <p:spPr bwMode="auto">
          <a:xfrm>
            <a:off x="7426160" y="5689652"/>
            <a:ext cx="56562" cy="110553"/>
          </a:xfrm>
          <a:custGeom>
            <a:avLst/>
            <a:gdLst/>
            <a:ahLst/>
            <a:cxnLst>
              <a:cxn ang="0">
                <a:pos x="44" y="86"/>
              </a:cxn>
              <a:cxn ang="0">
                <a:pos x="44" y="86"/>
              </a:cxn>
              <a:cxn ang="0">
                <a:pos x="0" y="0"/>
              </a:cxn>
              <a:cxn ang="0">
                <a:pos x="44" y="86"/>
              </a:cxn>
            </a:cxnLst>
            <a:rect l="0" t="0" r="r" b="b"/>
            <a:pathLst>
              <a:path w="44" h="86">
                <a:moveTo>
                  <a:pt x="44" y="86"/>
                </a:moveTo>
                <a:lnTo>
                  <a:pt x="44" y="86"/>
                </a:lnTo>
                <a:lnTo>
                  <a:pt x="0" y="0"/>
                </a:lnTo>
                <a:lnTo>
                  <a:pt x="44" y="86"/>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87" name="Freeform 186"/>
          <p:cNvSpPr>
            <a:spLocks/>
          </p:cNvSpPr>
          <p:nvPr/>
        </p:nvSpPr>
        <p:spPr bwMode="auto">
          <a:xfrm>
            <a:off x="7603560" y="4977486"/>
            <a:ext cx="701881" cy="732732"/>
          </a:xfrm>
          <a:custGeom>
            <a:avLst/>
            <a:gdLst/>
            <a:ahLst/>
            <a:cxnLst>
              <a:cxn ang="0">
                <a:pos x="422" y="528"/>
              </a:cxn>
              <a:cxn ang="0">
                <a:pos x="456" y="540"/>
              </a:cxn>
              <a:cxn ang="0">
                <a:pos x="456" y="492"/>
              </a:cxn>
              <a:cxn ang="0">
                <a:pos x="526" y="490"/>
              </a:cxn>
              <a:cxn ang="0">
                <a:pos x="526" y="494"/>
              </a:cxn>
              <a:cxn ang="0">
                <a:pos x="526" y="494"/>
              </a:cxn>
              <a:cxn ang="0">
                <a:pos x="512" y="378"/>
              </a:cxn>
              <a:cxn ang="0">
                <a:pos x="546" y="314"/>
              </a:cxn>
              <a:cxn ang="0">
                <a:pos x="284" y="90"/>
              </a:cxn>
              <a:cxn ang="0">
                <a:pos x="284" y="56"/>
              </a:cxn>
              <a:cxn ang="0">
                <a:pos x="232" y="58"/>
              </a:cxn>
              <a:cxn ang="0">
                <a:pos x="254" y="4"/>
              </a:cxn>
              <a:cxn ang="0">
                <a:pos x="260" y="2"/>
              </a:cxn>
              <a:cxn ang="0">
                <a:pos x="254" y="16"/>
              </a:cxn>
              <a:cxn ang="0">
                <a:pos x="262" y="0"/>
              </a:cxn>
              <a:cxn ang="0">
                <a:pos x="182" y="30"/>
              </a:cxn>
              <a:cxn ang="0">
                <a:pos x="0" y="60"/>
              </a:cxn>
              <a:cxn ang="0">
                <a:pos x="120" y="390"/>
              </a:cxn>
              <a:cxn ang="0">
                <a:pos x="142" y="546"/>
              </a:cxn>
              <a:cxn ang="0">
                <a:pos x="160" y="570"/>
              </a:cxn>
              <a:cxn ang="0">
                <a:pos x="422" y="528"/>
              </a:cxn>
            </a:cxnLst>
            <a:rect l="0" t="0" r="r" b="b"/>
            <a:pathLst>
              <a:path w="546" h="570">
                <a:moveTo>
                  <a:pt x="422" y="528"/>
                </a:moveTo>
                <a:lnTo>
                  <a:pt x="456" y="540"/>
                </a:lnTo>
                <a:lnTo>
                  <a:pt x="456" y="492"/>
                </a:lnTo>
                <a:lnTo>
                  <a:pt x="526" y="490"/>
                </a:lnTo>
                <a:lnTo>
                  <a:pt x="526" y="494"/>
                </a:lnTo>
                <a:lnTo>
                  <a:pt x="526" y="494"/>
                </a:lnTo>
                <a:lnTo>
                  <a:pt x="512" y="378"/>
                </a:lnTo>
                <a:lnTo>
                  <a:pt x="546" y="314"/>
                </a:lnTo>
                <a:lnTo>
                  <a:pt x="284" y="90"/>
                </a:lnTo>
                <a:lnTo>
                  <a:pt x="284" y="56"/>
                </a:lnTo>
                <a:lnTo>
                  <a:pt x="232" y="58"/>
                </a:lnTo>
                <a:lnTo>
                  <a:pt x="254" y="4"/>
                </a:lnTo>
                <a:lnTo>
                  <a:pt x="260" y="2"/>
                </a:lnTo>
                <a:lnTo>
                  <a:pt x="254" y="16"/>
                </a:lnTo>
                <a:lnTo>
                  <a:pt x="262" y="0"/>
                </a:lnTo>
                <a:lnTo>
                  <a:pt x="182" y="30"/>
                </a:lnTo>
                <a:lnTo>
                  <a:pt x="0" y="60"/>
                </a:lnTo>
                <a:lnTo>
                  <a:pt x="120" y="390"/>
                </a:lnTo>
                <a:lnTo>
                  <a:pt x="142" y="546"/>
                </a:lnTo>
                <a:lnTo>
                  <a:pt x="160" y="570"/>
                </a:lnTo>
                <a:lnTo>
                  <a:pt x="422" y="528"/>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ea typeface="ＭＳ Ｐゴシック" pitchFamily="-97" charset="-128"/>
            </a:endParaRPr>
          </a:p>
        </p:txBody>
      </p:sp>
      <p:sp>
        <p:nvSpPr>
          <p:cNvPr id="188" name="Freeform 187"/>
          <p:cNvSpPr>
            <a:spLocks/>
          </p:cNvSpPr>
          <p:nvPr/>
        </p:nvSpPr>
        <p:spPr bwMode="auto">
          <a:xfrm>
            <a:off x="7426161" y="5612521"/>
            <a:ext cx="1190369" cy="856140"/>
          </a:xfrm>
          <a:custGeom>
            <a:avLst/>
            <a:gdLst/>
            <a:ahLst/>
            <a:cxnLst>
              <a:cxn ang="0">
                <a:pos x="896" y="342"/>
              </a:cxn>
              <a:cxn ang="0">
                <a:pos x="808" y="232"/>
              </a:cxn>
              <a:cxn ang="0">
                <a:pos x="808" y="182"/>
              </a:cxn>
              <a:cxn ang="0">
                <a:pos x="668" y="20"/>
              </a:cxn>
              <a:cxn ang="0">
                <a:pos x="664" y="0"/>
              </a:cxn>
              <a:cxn ang="0">
                <a:pos x="664" y="0"/>
              </a:cxn>
              <a:cxn ang="0">
                <a:pos x="664" y="4"/>
              </a:cxn>
              <a:cxn ang="0">
                <a:pos x="600" y="4"/>
              </a:cxn>
              <a:cxn ang="0">
                <a:pos x="600" y="54"/>
              </a:cxn>
              <a:cxn ang="0">
                <a:pos x="558" y="40"/>
              </a:cxn>
              <a:cxn ang="0">
                <a:pos x="298" y="82"/>
              </a:cxn>
              <a:cxn ang="0">
                <a:pos x="276" y="52"/>
              </a:cxn>
              <a:cxn ang="0">
                <a:pos x="274" y="40"/>
              </a:cxn>
              <a:cxn ang="0">
                <a:pos x="0" y="60"/>
              </a:cxn>
              <a:cxn ang="0">
                <a:pos x="44" y="146"/>
              </a:cxn>
              <a:cxn ang="0">
                <a:pos x="132" y="108"/>
              </a:cxn>
              <a:cxn ang="0">
                <a:pos x="242" y="154"/>
              </a:cxn>
              <a:cxn ang="0">
                <a:pos x="242" y="192"/>
              </a:cxn>
              <a:cxn ang="0">
                <a:pos x="298" y="192"/>
              </a:cxn>
              <a:cxn ang="0">
                <a:pos x="380" y="128"/>
              </a:cxn>
              <a:cxn ang="0">
                <a:pos x="558" y="206"/>
              </a:cxn>
              <a:cxn ang="0">
                <a:pos x="558" y="368"/>
              </a:cxn>
              <a:cxn ang="0">
                <a:pos x="598" y="382"/>
              </a:cxn>
              <a:cxn ang="0">
                <a:pos x="638" y="478"/>
              </a:cxn>
              <a:cxn ang="0">
                <a:pos x="776" y="584"/>
              </a:cxn>
              <a:cxn ang="0">
                <a:pos x="776" y="626"/>
              </a:cxn>
              <a:cxn ang="0">
                <a:pos x="830" y="666"/>
              </a:cxn>
              <a:cxn ang="0">
                <a:pos x="886" y="610"/>
              </a:cxn>
              <a:cxn ang="0">
                <a:pos x="916" y="610"/>
              </a:cxn>
              <a:cxn ang="0">
                <a:pos x="926" y="518"/>
              </a:cxn>
              <a:cxn ang="0">
                <a:pos x="896" y="342"/>
              </a:cxn>
            </a:cxnLst>
            <a:rect l="0" t="0" r="r" b="b"/>
            <a:pathLst>
              <a:path w="926" h="666">
                <a:moveTo>
                  <a:pt x="896" y="342"/>
                </a:moveTo>
                <a:lnTo>
                  <a:pt x="808" y="232"/>
                </a:lnTo>
                <a:lnTo>
                  <a:pt x="808" y="182"/>
                </a:lnTo>
                <a:lnTo>
                  <a:pt x="668" y="20"/>
                </a:lnTo>
                <a:lnTo>
                  <a:pt x="664" y="0"/>
                </a:lnTo>
                <a:lnTo>
                  <a:pt x="664" y="0"/>
                </a:lnTo>
                <a:lnTo>
                  <a:pt x="664" y="4"/>
                </a:lnTo>
                <a:lnTo>
                  <a:pt x="600" y="4"/>
                </a:lnTo>
                <a:lnTo>
                  <a:pt x="600" y="54"/>
                </a:lnTo>
                <a:lnTo>
                  <a:pt x="558" y="40"/>
                </a:lnTo>
                <a:lnTo>
                  <a:pt x="298" y="82"/>
                </a:lnTo>
                <a:lnTo>
                  <a:pt x="276" y="52"/>
                </a:lnTo>
                <a:lnTo>
                  <a:pt x="274" y="40"/>
                </a:lnTo>
                <a:lnTo>
                  <a:pt x="0" y="60"/>
                </a:lnTo>
                <a:lnTo>
                  <a:pt x="44" y="146"/>
                </a:lnTo>
                <a:lnTo>
                  <a:pt x="132" y="108"/>
                </a:lnTo>
                <a:lnTo>
                  <a:pt x="242" y="154"/>
                </a:lnTo>
                <a:lnTo>
                  <a:pt x="242" y="192"/>
                </a:lnTo>
                <a:lnTo>
                  <a:pt x="298" y="192"/>
                </a:lnTo>
                <a:lnTo>
                  <a:pt x="380" y="128"/>
                </a:lnTo>
                <a:lnTo>
                  <a:pt x="558" y="206"/>
                </a:lnTo>
                <a:lnTo>
                  <a:pt x="558" y="368"/>
                </a:lnTo>
                <a:lnTo>
                  <a:pt x="598" y="382"/>
                </a:lnTo>
                <a:lnTo>
                  <a:pt x="638" y="478"/>
                </a:lnTo>
                <a:lnTo>
                  <a:pt x="776" y="584"/>
                </a:lnTo>
                <a:lnTo>
                  <a:pt x="776" y="626"/>
                </a:lnTo>
                <a:lnTo>
                  <a:pt x="830" y="666"/>
                </a:lnTo>
                <a:lnTo>
                  <a:pt x="886" y="610"/>
                </a:lnTo>
                <a:lnTo>
                  <a:pt x="916" y="610"/>
                </a:lnTo>
                <a:lnTo>
                  <a:pt x="926" y="518"/>
                </a:lnTo>
                <a:lnTo>
                  <a:pt x="896" y="34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89" name="Freeform 188"/>
          <p:cNvSpPr>
            <a:spLocks/>
          </p:cNvSpPr>
          <p:nvPr/>
        </p:nvSpPr>
        <p:spPr bwMode="auto">
          <a:xfrm>
            <a:off x="8565110" y="3098093"/>
            <a:ext cx="131121" cy="460207"/>
          </a:xfrm>
          <a:custGeom>
            <a:avLst/>
            <a:gdLst/>
            <a:ahLst/>
            <a:cxnLst>
              <a:cxn ang="0">
                <a:pos x="40" y="132"/>
              </a:cxn>
              <a:cxn ang="0">
                <a:pos x="2" y="0"/>
              </a:cxn>
              <a:cxn ang="0">
                <a:pos x="0" y="0"/>
              </a:cxn>
              <a:cxn ang="0">
                <a:pos x="38" y="132"/>
              </a:cxn>
              <a:cxn ang="0">
                <a:pos x="102" y="358"/>
              </a:cxn>
              <a:cxn ang="0">
                <a:pos x="80" y="276"/>
              </a:cxn>
              <a:cxn ang="0">
                <a:pos x="40" y="132"/>
              </a:cxn>
            </a:cxnLst>
            <a:rect l="0" t="0" r="r" b="b"/>
            <a:pathLst>
              <a:path w="102" h="358">
                <a:moveTo>
                  <a:pt x="40" y="132"/>
                </a:moveTo>
                <a:lnTo>
                  <a:pt x="2" y="0"/>
                </a:lnTo>
                <a:lnTo>
                  <a:pt x="0" y="0"/>
                </a:lnTo>
                <a:lnTo>
                  <a:pt x="38" y="132"/>
                </a:lnTo>
                <a:lnTo>
                  <a:pt x="102" y="358"/>
                </a:lnTo>
                <a:lnTo>
                  <a:pt x="80" y="276"/>
                </a:lnTo>
                <a:lnTo>
                  <a:pt x="40" y="13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90" name="Freeform 189"/>
          <p:cNvSpPr>
            <a:spLocks/>
          </p:cNvSpPr>
          <p:nvPr/>
        </p:nvSpPr>
        <p:spPr bwMode="auto">
          <a:xfrm>
            <a:off x="8696231" y="3558300"/>
            <a:ext cx="79701" cy="174827"/>
          </a:xfrm>
          <a:custGeom>
            <a:avLst/>
            <a:gdLst/>
            <a:ahLst/>
            <a:cxnLst>
              <a:cxn ang="0">
                <a:pos x="0" y="0"/>
              </a:cxn>
              <a:cxn ang="0">
                <a:pos x="10" y="84"/>
              </a:cxn>
              <a:cxn ang="0">
                <a:pos x="62" y="136"/>
              </a:cxn>
              <a:cxn ang="0">
                <a:pos x="12" y="82"/>
              </a:cxn>
              <a:cxn ang="0">
                <a:pos x="0" y="0"/>
              </a:cxn>
            </a:cxnLst>
            <a:rect l="0" t="0" r="r" b="b"/>
            <a:pathLst>
              <a:path w="62" h="136">
                <a:moveTo>
                  <a:pt x="0" y="0"/>
                </a:moveTo>
                <a:lnTo>
                  <a:pt x="10" y="84"/>
                </a:lnTo>
                <a:lnTo>
                  <a:pt x="62" y="136"/>
                </a:lnTo>
                <a:lnTo>
                  <a:pt x="12" y="82"/>
                </a:lnTo>
                <a:lnTo>
                  <a:pt x="0"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91" name="Freeform 190"/>
          <p:cNvSpPr>
            <a:spLocks/>
          </p:cNvSpPr>
          <p:nvPr/>
        </p:nvSpPr>
        <p:spPr bwMode="auto">
          <a:xfrm>
            <a:off x="7917220" y="3835966"/>
            <a:ext cx="97698" cy="259670"/>
          </a:xfrm>
          <a:custGeom>
            <a:avLst/>
            <a:gdLst/>
            <a:ahLst/>
            <a:cxnLst>
              <a:cxn ang="0">
                <a:pos x="2" y="0"/>
              </a:cxn>
              <a:cxn ang="0">
                <a:pos x="0" y="6"/>
              </a:cxn>
              <a:cxn ang="0">
                <a:pos x="6" y="24"/>
              </a:cxn>
              <a:cxn ang="0">
                <a:pos x="74" y="202"/>
              </a:cxn>
              <a:cxn ang="0">
                <a:pos x="76" y="200"/>
              </a:cxn>
              <a:cxn ang="0">
                <a:pos x="2" y="0"/>
              </a:cxn>
            </a:cxnLst>
            <a:rect l="0" t="0" r="r" b="b"/>
            <a:pathLst>
              <a:path w="76" h="202">
                <a:moveTo>
                  <a:pt x="2" y="0"/>
                </a:moveTo>
                <a:lnTo>
                  <a:pt x="0" y="6"/>
                </a:lnTo>
                <a:lnTo>
                  <a:pt x="6" y="24"/>
                </a:lnTo>
                <a:lnTo>
                  <a:pt x="74" y="202"/>
                </a:lnTo>
                <a:lnTo>
                  <a:pt x="76" y="200"/>
                </a:lnTo>
                <a:lnTo>
                  <a:pt x="2"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92" name="Freeform 191"/>
          <p:cNvSpPr>
            <a:spLocks/>
          </p:cNvSpPr>
          <p:nvPr/>
        </p:nvSpPr>
        <p:spPr bwMode="auto">
          <a:xfrm>
            <a:off x="7873513" y="4108492"/>
            <a:ext cx="503914" cy="455065"/>
          </a:xfrm>
          <a:custGeom>
            <a:avLst/>
            <a:gdLst/>
            <a:ahLst/>
            <a:cxnLst>
              <a:cxn ang="0">
                <a:pos x="6" y="268"/>
              </a:cxn>
              <a:cxn ang="0">
                <a:pos x="0" y="264"/>
              </a:cxn>
              <a:cxn ang="0">
                <a:pos x="10" y="298"/>
              </a:cxn>
              <a:cxn ang="0">
                <a:pos x="62" y="320"/>
              </a:cxn>
              <a:cxn ang="0">
                <a:pos x="62" y="320"/>
              </a:cxn>
              <a:cxn ang="0">
                <a:pos x="64" y="322"/>
              </a:cxn>
              <a:cxn ang="0">
                <a:pos x="136" y="354"/>
              </a:cxn>
              <a:cxn ang="0">
                <a:pos x="206" y="312"/>
              </a:cxn>
              <a:cxn ang="0">
                <a:pos x="236" y="148"/>
              </a:cxn>
              <a:cxn ang="0">
                <a:pos x="266" y="172"/>
              </a:cxn>
              <a:cxn ang="0">
                <a:pos x="294" y="102"/>
              </a:cxn>
              <a:cxn ang="0">
                <a:pos x="336" y="40"/>
              </a:cxn>
              <a:cxn ang="0">
                <a:pos x="376" y="40"/>
              </a:cxn>
              <a:cxn ang="0">
                <a:pos x="392" y="18"/>
              </a:cxn>
              <a:cxn ang="0">
                <a:pos x="346" y="8"/>
              </a:cxn>
              <a:cxn ang="0">
                <a:pos x="240" y="64"/>
              </a:cxn>
              <a:cxn ang="0">
                <a:pos x="214" y="18"/>
              </a:cxn>
              <a:cxn ang="0">
                <a:pos x="126" y="48"/>
              </a:cxn>
              <a:cxn ang="0">
                <a:pos x="110" y="0"/>
              </a:cxn>
              <a:cxn ang="0">
                <a:pos x="98" y="76"/>
              </a:cxn>
              <a:cxn ang="0">
                <a:pos x="6" y="268"/>
              </a:cxn>
            </a:cxnLst>
            <a:rect l="0" t="0" r="r" b="b"/>
            <a:pathLst>
              <a:path w="392" h="354">
                <a:moveTo>
                  <a:pt x="6" y="268"/>
                </a:moveTo>
                <a:lnTo>
                  <a:pt x="0" y="264"/>
                </a:lnTo>
                <a:lnTo>
                  <a:pt x="10" y="298"/>
                </a:lnTo>
                <a:lnTo>
                  <a:pt x="62" y="320"/>
                </a:lnTo>
                <a:lnTo>
                  <a:pt x="62" y="320"/>
                </a:lnTo>
                <a:lnTo>
                  <a:pt x="64" y="322"/>
                </a:lnTo>
                <a:lnTo>
                  <a:pt x="136" y="354"/>
                </a:lnTo>
                <a:lnTo>
                  <a:pt x="206" y="312"/>
                </a:lnTo>
                <a:lnTo>
                  <a:pt x="236" y="148"/>
                </a:lnTo>
                <a:lnTo>
                  <a:pt x="266" y="172"/>
                </a:lnTo>
                <a:lnTo>
                  <a:pt x="294" y="102"/>
                </a:lnTo>
                <a:lnTo>
                  <a:pt x="336" y="40"/>
                </a:lnTo>
                <a:lnTo>
                  <a:pt x="376" y="40"/>
                </a:lnTo>
                <a:lnTo>
                  <a:pt x="392" y="18"/>
                </a:lnTo>
                <a:lnTo>
                  <a:pt x="346" y="8"/>
                </a:lnTo>
                <a:lnTo>
                  <a:pt x="240" y="64"/>
                </a:lnTo>
                <a:lnTo>
                  <a:pt x="214" y="18"/>
                </a:lnTo>
                <a:lnTo>
                  <a:pt x="126" y="48"/>
                </a:lnTo>
                <a:lnTo>
                  <a:pt x="110" y="0"/>
                </a:lnTo>
                <a:lnTo>
                  <a:pt x="98" y="76"/>
                </a:lnTo>
                <a:lnTo>
                  <a:pt x="6" y="268"/>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93" name="Freeform 192"/>
          <p:cNvSpPr>
            <a:spLocks/>
          </p:cNvSpPr>
          <p:nvPr/>
        </p:nvSpPr>
        <p:spPr bwMode="auto">
          <a:xfrm>
            <a:off x="7873514" y="4445292"/>
            <a:ext cx="7713" cy="7713"/>
          </a:xfrm>
          <a:custGeom>
            <a:avLst/>
            <a:gdLst/>
            <a:ahLst/>
            <a:cxnLst>
              <a:cxn ang="0">
                <a:pos x="0" y="0"/>
              </a:cxn>
              <a:cxn ang="0">
                <a:pos x="0" y="2"/>
              </a:cxn>
              <a:cxn ang="0">
                <a:pos x="6" y="6"/>
              </a:cxn>
              <a:cxn ang="0">
                <a:pos x="0" y="0"/>
              </a:cxn>
            </a:cxnLst>
            <a:rect l="0" t="0" r="r" b="b"/>
            <a:pathLst>
              <a:path w="6" h="6">
                <a:moveTo>
                  <a:pt x="0" y="0"/>
                </a:moveTo>
                <a:lnTo>
                  <a:pt x="0" y="2"/>
                </a:lnTo>
                <a:lnTo>
                  <a:pt x="6" y="6"/>
                </a:lnTo>
                <a:lnTo>
                  <a:pt x="0"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94" name="Freeform 193"/>
          <p:cNvSpPr>
            <a:spLocks/>
          </p:cNvSpPr>
          <p:nvPr/>
        </p:nvSpPr>
        <p:spPr bwMode="auto">
          <a:xfrm>
            <a:off x="7999491" y="4105921"/>
            <a:ext cx="15426" cy="100269"/>
          </a:xfrm>
          <a:custGeom>
            <a:avLst/>
            <a:gdLst/>
            <a:ahLst/>
            <a:cxnLst>
              <a:cxn ang="0">
                <a:pos x="0" y="78"/>
              </a:cxn>
              <a:cxn ang="0">
                <a:pos x="12" y="2"/>
              </a:cxn>
              <a:cxn ang="0">
                <a:pos x="10" y="0"/>
              </a:cxn>
              <a:cxn ang="0">
                <a:pos x="0" y="78"/>
              </a:cxn>
            </a:cxnLst>
            <a:rect l="0" t="0" r="r" b="b"/>
            <a:pathLst>
              <a:path w="12" h="78">
                <a:moveTo>
                  <a:pt x="0" y="78"/>
                </a:moveTo>
                <a:lnTo>
                  <a:pt x="12" y="2"/>
                </a:lnTo>
                <a:lnTo>
                  <a:pt x="10" y="0"/>
                </a:lnTo>
                <a:lnTo>
                  <a:pt x="0" y="78"/>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95" name="Freeform 194"/>
          <p:cNvSpPr>
            <a:spLocks/>
          </p:cNvSpPr>
          <p:nvPr/>
        </p:nvSpPr>
        <p:spPr bwMode="auto">
          <a:xfrm>
            <a:off x="7881226" y="4206190"/>
            <a:ext cx="118266" cy="246815"/>
          </a:xfrm>
          <a:custGeom>
            <a:avLst/>
            <a:gdLst/>
            <a:ahLst/>
            <a:cxnLst>
              <a:cxn ang="0">
                <a:pos x="58" y="60"/>
              </a:cxn>
              <a:cxn ang="0">
                <a:pos x="0" y="192"/>
              </a:cxn>
              <a:cxn ang="0">
                <a:pos x="92" y="0"/>
              </a:cxn>
              <a:cxn ang="0">
                <a:pos x="58" y="60"/>
              </a:cxn>
            </a:cxnLst>
            <a:rect l="0" t="0" r="r" b="b"/>
            <a:pathLst>
              <a:path w="92" h="192">
                <a:moveTo>
                  <a:pt x="58" y="60"/>
                </a:moveTo>
                <a:lnTo>
                  <a:pt x="0" y="192"/>
                </a:lnTo>
                <a:lnTo>
                  <a:pt x="92" y="0"/>
                </a:lnTo>
                <a:lnTo>
                  <a:pt x="58" y="6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96" name="Freeform 195"/>
          <p:cNvSpPr>
            <a:spLocks/>
          </p:cNvSpPr>
          <p:nvPr/>
        </p:nvSpPr>
        <p:spPr bwMode="auto">
          <a:xfrm>
            <a:off x="8012347" y="4095638"/>
            <a:ext cx="2571" cy="7713"/>
          </a:xfrm>
          <a:custGeom>
            <a:avLst/>
            <a:gdLst/>
            <a:ahLst/>
            <a:cxnLst>
              <a:cxn ang="0">
                <a:pos x="0" y="6"/>
              </a:cxn>
              <a:cxn ang="0">
                <a:pos x="2" y="2"/>
              </a:cxn>
              <a:cxn ang="0">
                <a:pos x="0" y="0"/>
              </a:cxn>
              <a:cxn ang="0">
                <a:pos x="0" y="6"/>
              </a:cxn>
            </a:cxnLst>
            <a:rect l="0" t="0" r="r" b="b"/>
            <a:pathLst>
              <a:path w="2" h="6">
                <a:moveTo>
                  <a:pt x="0" y="6"/>
                </a:moveTo>
                <a:lnTo>
                  <a:pt x="2" y="2"/>
                </a:lnTo>
                <a:lnTo>
                  <a:pt x="0" y="0"/>
                </a:lnTo>
                <a:lnTo>
                  <a:pt x="0" y="6"/>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97" name="Freeform 196"/>
          <p:cNvSpPr>
            <a:spLocks/>
          </p:cNvSpPr>
          <p:nvPr/>
        </p:nvSpPr>
        <p:spPr bwMode="auto">
          <a:xfrm>
            <a:off x="7498148" y="3838537"/>
            <a:ext cx="509056" cy="601612"/>
          </a:xfrm>
          <a:custGeom>
            <a:avLst/>
            <a:gdLst/>
            <a:ahLst/>
            <a:cxnLst>
              <a:cxn ang="0">
                <a:pos x="282" y="50"/>
              </a:cxn>
              <a:cxn ang="0">
                <a:pos x="234" y="78"/>
              </a:cxn>
              <a:cxn ang="0">
                <a:pos x="206" y="104"/>
              </a:cxn>
              <a:cxn ang="0">
                <a:pos x="142" y="84"/>
              </a:cxn>
              <a:cxn ang="0">
                <a:pos x="0" y="128"/>
              </a:cxn>
              <a:cxn ang="0">
                <a:pos x="66" y="422"/>
              </a:cxn>
              <a:cxn ang="0">
                <a:pos x="172" y="460"/>
              </a:cxn>
              <a:cxn ang="0">
                <a:pos x="264" y="448"/>
              </a:cxn>
              <a:cxn ang="0">
                <a:pos x="298" y="468"/>
              </a:cxn>
              <a:cxn ang="0">
                <a:pos x="354" y="344"/>
              </a:cxn>
              <a:cxn ang="0">
                <a:pos x="386" y="284"/>
              </a:cxn>
              <a:cxn ang="0">
                <a:pos x="396" y="200"/>
              </a:cxn>
              <a:cxn ang="0">
                <a:pos x="332" y="22"/>
              </a:cxn>
              <a:cxn ang="0">
                <a:pos x="324" y="0"/>
              </a:cxn>
              <a:cxn ang="0">
                <a:pos x="282" y="50"/>
              </a:cxn>
            </a:cxnLst>
            <a:rect l="0" t="0" r="r" b="b"/>
            <a:pathLst>
              <a:path w="396" h="468">
                <a:moveTo>
                  <a:pt x="282" y="50"/>
                </a:moveTo>
                <a:lnTo>
                  <a:pt x="234" y="78"/>
                </a:lnTo>
                <a:lnTo>
                  <a:pt x="206" y="104"/>
                </a:lnTo>
                <a:lnTo>
                  <a:pt x="142" y="84"/>
                </a:lnTo>
                <a:lnTo>
                  <a:pt x="0" y="128"/>
                </a:lnTo>
                <a:lnTo>
                  <a:pt x="66" y="422"/>
                </a:lnTo>
                <a:lnTo>
                  <a:pt x="172" y="460"/>
                </a:lnTo>
                <a:lnTo>
                  <a:pt x="264" y="448"/>
                </a:lnTo>
                <a:lnTo>
                  <a:pt x="298" y="468"/>
                </a:lnTo>
                <a:lnTo>
                  <a:pt x="354" y="344"/>
                </a:lnTo>
                <a:lnTo>
                  <a:pt x="386" y="284"/>
                </a:lnTo>
                <a:lnTo>
                  <a:pt x="396" y="200"/>
                </a:lnTo>
                <a:lnTo>
                  <a:pt x="332" y="22"/>
                </a:lnTo>
                <a:lnTo>
                  <a:pt x="324" y="0"/>
                </a:lnTo>
                <a:lnTo>
                  <a:pt x="282" y="5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98" name="Freeform 197"/>
          <p:cNvSpPr>
            <a:spLocks/>
          </p:cNvSpPr>
          <p:nvPr/>
        </p:nvSpPr>
        <p:spPr bwMode="auto">
          <a:xfrm>
            <a:off x="8565110" y="3098093"/>
            <a:ext cx="131121" cy="460207"/>
          </a:xfrm>
          <a:custGeom>
            <a:avLst/>
            <a:gdLst/>
            <a:ahLst/>
            <a:cxnLst>
              <a:cxn ang="0">
                <a:pos x="40" y="132"/>
              </a:cxn>
              <a:cxn ang="0">
                <a:pos x="2" y="0"/>
              </a:cxn>
              <a:cxn ang="0">
                <a:pos x="0" y="0"/>
              </a:cxn>
              <a:cxn ang="0">
                <a:pos x="38" y="132"/>
              </a:cxn>
              <a:cxn ang="0">
                <a:pos x="102" y="358"/>
              </a:cxn>
              <a:cxn ang="0">
                <a:pos x="80" y="276"/>
              </a:cxn>
              <a:cxn ang="0">
                <a:pos x="40" y="132"/>
              </a:cxn>
            </a:cxnLst>
            <a:rect l="0" t="0" r="r" b="b"/>
            <a:pathLst>
              <a:path w="102" h="358">
                <a:moveTo>
                  <a:pt x="40" y="132"/>
                </a:moveTo>
                <a:lnTo>
                  <a:pt x="2" y="0"/>
                </a:lnTo>
                <a:lnTo>
                  <a:pt x="0" y="0"/>
                </a:lnTo>
                <a:lnTo>
                  <a:pt x="38" y="132"/>
                </a:lnTo>
                <a:lnTo>
                  <a:pt x="102" y="358"/>
                </a:lnTo>
                <a:lnTo>
                  <a:pt x="80" y="276"/>
                </a:lnTo>
                <a:lnTo>
                  <a:pt x="40" y="13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99" name="Freeform 198"/>
          <p:cNvSpPr>
            <a:spLocks/>
          </p:cNvSpPr>
          <p:nvPr/>
        </p:nvSpPr>
        <p:spPr bwMode="auto">
          <a:xfrm>
            <a:off x="8696231" y="3558300"/>
            <a:ext cx="79701" cy="174827"/>
          </a:xfrm>
          <a:custGeom>
            <a:avLst/>
            <a:gdLst/>
            <a:ahLst/>
            <a:cxnLst>
              <a:cxn ang="0">
                <a:pos x="0" y="0"/>
              </a:cxn>
              <a:cxn ang="0">
                <a:pos x="10" y="84"/>
              </a:cxn>
              <a:cxn ang="0">
                <a:pos x="62" y="136"/>
              </a:cxn>
              <a:cxn ang="0">
                <a:pos x="12" y="82"/>
              </a:cxn>
              <a:cxn ang="0">
                <a:pos x="0" y="0"/>
              </a:cxn>
            </a:cxnLst>
            <a:rect l="0" t="0" r="r" b="b"/>
            <a:pathLst>
              <a:path w="62" h="136">
                <a:moveTo>
                  <a:pt x="0" y="0"/>
                </a:moveTo>
                <a:lnTo>
                  <a:pt x="10" y="84"/>
                </a:lnTo>
                <a:lnTo>
                  <a:pt x="62" y="136"/>
                </a:lnTo>
                <a:lnTo>
                  <a:pt x="12" y="82"/>
                </a:lnTo>
                <a:lnTo>
                  <a:pt x="0"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200" name="Freeform 199"/>
          <p:cNvSpPr>
            <a:spLocks/>
          </p:cNvSpPr>
          <p:nvPr/>
        </p:nvSpPr>
        <p:spPr bwMode="auto">
          <a:xfrm>
            <a:off x="8027772" y="3645714"/>
            <a:ext cx="606754" cy="334229"/>
          </a:xfrm>
          <a:custGeom>
            <a:avLst/>
            <a:gdLst/>
            <a:ahLst/>
            <a:cxnLst>
              <a:cxn ang="0">
                <a:pos x="472" y="190"/>
              </a:cxn>
              <a:cxn ang="0">
                <a:pos x="434" y="138"/>
              </a:cxn>
              <a:cxn ang="0">
                <a:pos x="444" y="68"/>
              </a:cxn>
              <a:cxn ang="0">
                <a:pos x="364" y="0"/>
              </a:cxn>
              <a:cxn ang="0">
                <a:pos x="0" y="120"/>
              </a:cxn>
              <a:cxn ang="0">
                <a:pos x="364" y="4"/>
              </a:cxn>
              <a:cxn ang="0">
                <a:pos x="440" y="70"/>
              </a:cxn>
              <a:cxn ang="0">
                <a:pos x="430" y="138"/>
              </a:cxn>
              <a:cxn ang="0">
                <a:pos x="470" y="190"/>
              </a:cxn>
              <a:cxn ang="0">
                <a:pos x="442" y="260"/>
              </a:cxn>
              <a:cxn ang="0">
                <a:pos x="444" y="258"/>
              </a:cxn>
              <a:cxn ang="0">
                <a:pos x="472" y="190"/>
              </a:cxn>
            </a:cxnLst>
            <a:rect l="0" t="0" r="r" b="b"/>
            <a:pathLst>
              <a:path w="472" h="260">
                <a:moveTo>
                  <a:pt x="472" y="190"/>
                </a:moveTo>
                <a:lnTo>
                  <a:pt x="434" y="138"/>
                </a:lnTo>
                <a:lnTo>
                  <a:pt x="444" y="68"/>
                </a:lnTo>
                <a:lnTo>
                  <a:pt x="364" y="0"/>
                </a:lnTo>
                <a:lnTo>
                  <a:pt x="0" y="120"/>
                </a:lnTo>
                <a:lnTo>
                  <a:pt x="364" y="4"/>
                </a:lnTo>
                <a:lnTo>
                  <a:pt x="440" y="70"/>
                </a:lnTo>
                <a:lnTo>
                  <a:pt x="430" y="138"/>
                </a:lnTo>
                <a:lnTo>
                  <a:pt x="470" y="190"/>
                </a:lnTo>
                <a:lnTo>
                  <a:pt x="442" y="260"/>
                </a:lnTo>
                <a:lnTo>
                  <a:pt x="444" y="258"/>
                </a:lnTo>
                <a:lnTo>
                  <a:pt x="472" y="19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201" name="Freeform 200"/>
          <p:cNvSpPr>
            <a:spLocks/>
          </p:cNvSpPr>
          <p:nvPr/>
        </p:nvSpPr>
        <p:spPr bwMode="auto">
          <a:xfrm>
            <a:off x="8004634" y="3650856"/>
            <a:ext cx="491059" cy="154259"/>
          </a:xfrm>
          <a:custGeom>
            <a:avLst/>
            <a:gdLst/>
            <a:ahLst/>
            <a:cxnLst>
              <a:cxn ang="0">
                <a:pos x="0" y="72"/>
              </a:cxn>
              <a:cxn ang="0">
                <a:pos x="16" y="120"/>
              </a:cxn>
              <a:cxn ang="0">
                <a:pos x="382" y="0"/>
              </a:cxn>
              <a:cxn ang="0">
                <a:pos x="18" y="116"/>
              </a:cxn>
              <a:cxn ang="0">
                <a:pos x="2" y="70"/>
              </a:cxn>
              <a:cxn ang="0">
                <a:pos x="0" y="72"/>
              </a:cxn>
            </a:cxnLst>
            <a:rect l="0" t="0" r="r" b="b"/>
            <a:pathLst>
              <a:path w="382" h="120">
                <a:moveTo>
                  <a:pt x="0" y="72"/>
                </a:moveTo>
                <a:lnTo>
                  <a:pt x="16" y="120"/>
                </a:lnTo>
                <a:lnTo>
                  <a:pt x="382" y="0"/>
                </a:lnTo>
                <a:lnTo>
                  <a:pt x="18" y="116"/>
                </a:lnTo>
                <a:lnTo>
                  <a:pt x="2" y="70"/>
                </a:lnTo>
                <a:lnTo>
                  <a:pt x="0" y="7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202" name="Freeform 201"/>
          <p:cNvSpPr>
            <a:spLocks/>
          </p:cNvSpPr>
          <p:nvPr/>
        </p:nvSpPr>
        <p:spPr bwMode="auto">
          <a:xfrm>
            <a:off x="8557396" y="3979943"/>
            <a:ext cx="161972" cy="215963"/>
          </a:xfrm>
          <a:custGeom>
            <a:avLst/>
            <a:gdLst/>
            <a:ahLst/>
            <a:cxnLst>
              <a:cxn ang="0">
                <a:pos x="0" y="10"/>
              </a:cxn>
              <a:cxn ang="0">
                <a:pos x="62" y="168"/>
              </a:cxn>
              <a:cxn ang="0">
                <a:pos x="126" y="142"/>
              </a:cxn>
              <a:cxn ang="0">
                <a:pos x="126" y="80"/>
              </a:cxn>
              <a:cxn ang="0">
                <a:pos x="30" y="2"/>
              </a:cxn>
              <a:cxn ang="0">
                <a:pos x="30" y="0"/>
              </a:cxn>
              <a:cxn ang="0">
                <a:pos x="0" y="10"/>
              </a:cxn>
            </a:cxnLst>
            <a:rect l="0" t="0" r="r" b="b"/>
            <a:pathLst>
              <a:path w="126" h="168">
                <a:moveTo>
                  <a:pt x="0" y="10"/>
                </a:moveTo>
                <a:lnTo>
                  <a:pt x="62" y="168"/>
                </a:lnTo>
                <a:lnTo>
                  <a:pt x="126" y="142"/>
                </a:lnTo>
                <a:lnTo>
                  <a:pt x="126" y="80"/>
                </a:lnTo>
                <a:lnTo>
                  <a:pt x="30" y="2"/>
                </a:lnTo>
                <a:lnTo>
                  <a:pt x="30" y="0"/>
                </a:lnTo>
                <a:lnTo>
                  <a:pt x="0" y="1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203" name="Freeform 202"/>
          <p:cNvSpPr>
            <a:spLocks/>
          </p:cNvSpPr>
          <p:nvPr/>
        </p:nvSpPr>
        <p:spPr bwMode="auto">
          <a:xfrm>
            <a:off x="7914650" y="3650856"/>
            <a:ext cx="717307" cy="511627"/>
          </a:xfrm>
          <a:custGeom>
            <a:avLst/>
            <a:gdLst/>
            <a:ahLst/>
            <a:cxnLst>
              <a:cxn ang="0">
                <a:pos x="528" y="66"/>
              </a:cxn>
              <a:cxn ang="0">
                <a:pos x="452" y="0"/>
              </a:cxn>
              <a:cxn ang="0">
                <a:pos x="86" y="120"/>
              </a:cxn>
              <a:cxn ang="0">
                <a:pos x="70" y="72"/>
              </a:cxn>
              <a:cxn ang="0">
                <a:pos x="72" y="70"/>
              </a:cxn>
              <a:cxn ang="0">
                <a:pos x="88" y="116"/>
              </a:cxn>
              <a:cxn ang="0">
                <a:pos x="72" y="64"/>
              </a:cxn>
              <a:cxn ang="0">
                <a:pos x="0" y="146"/>
              </a:cxn>
              <a:cxn ang="0">
                <a:pos x="8" y="168"/>
              </a:cxn>
              <a:cxn ang="0">
                <a:pos x="2" y="150"/>
              </a:cxn>
              <a:cxn ang="0">
                <a:pos x="4" y="144"/>
              </a:cxn>
              <a:cxn ang="0">
                <a:pos x="78" y="344"/>
              </a:cxn>
              <a:cxn ang="0">
                <a:pos x="76" y="346"/>
              </a:cxn>
              <a:cxn ang="0">
                <a:pos x="78" y="348"/>
              </a:cxn>
              <a:cxn ang="0">
                <a:pos x="96" y="398"/>
              </a:cxn>
              <a:cxn ang="0">
                <a:pos x="182" y="372"/>
              </a:cxn>
              <a:cxn ang="0">
                <a:pos x="180" y="372"/>
              </a:cxn>
              <a:cxn ang="0">
                <a:pos x="498" y="262"/>
              </a:cxn>
              <a:cxn ang="0">
                <a:pos x="498" y="262"/>
              </a:cxn>
              <a:cxn ang="0">
                <a:pos x="498" y="262"/>
              </a:cxn>
              <a:cxn ang="0">
                <a:pos x="528" y="252"/>
              </a:cxn>
              <a:cxn ang="0">
                <a:pos x="558" y="186"/>
              </a:cxn>
              <a:cxn ang="0">
                <a:pos x="518" y="134"/>
              </a:cxn>
              <a:cxn ang="0">
                <a:pos x="528" y="66"/>
              </a:cxn>
            </a:cxnLst>
            <a:rect l="0" t="0" r="r" b="b"/>
            <a:pathLst>
              <a:path w="558" h="398">
                <a:moveTo>
                  <a:pt x="528" y="66"/>
                </a:moveTo>
                <a:lnTo>
                  <a:pt x="452" y="0"/>
                </a:lnTo>
                <a:lnTo>
                  <a:pt x="86" y="120"/>
                </a:lnTo>
                <a:lnTo>
                  <a:pt x="70" y="72"/>
                </a:lnTo>
                <a:lnTo>
                  <a:pt x="72" y="70"/>
                </a:lnTo>
                <a:lnTo>
                  <a:pt x="88" y="116"/>
                </a:lnTo>
                <a:lnTo>
                  <a:pt x="72" y="64"/>
                </a:lnTo>
                <a:lnTo>
                  <a:pt x="0" y="146"/>
                </a:lnTo>
                <a:lnTo>
                  <a:pt x="8" y="168"/>
                </a:lnTo>
                <a:lnTo>
                  <a:pt x="2" y="150"/>
                </a:lnTo>
                <a:lnTo>
                  <a:pt x="4" y="144"/>
                </a:lnTo>
                <a:lnTo>
                  <a:pt x="78" y="344"/>
                </a:lnTo>
                <a:lnTo>
                  <a:pt x="76" y="346"/>
                </a:lnTo>
                <a:lnTo>
                  <a:pt x="78" y="348"/>
                </a:lnTo>
                <a:lnTo>
                  <a:pt x="96" y="398"/>
                </a:lnTo>
                <a:lnTo>
                  <a:pt x="182" y="372"/>
                </a:lnTo>
                <a:lnTo>
                  <a:pt x="180" y="372"/>
                </a:lnTo>
                <a:lnTo>
                  <a:pt x="498" y="262"/>
                </a:lnTo>
                <a:lnTo>
                  <a:pt x="498" y="262"/>
                </a:lnTo>
                <a:lnTo>
                  <a:pt x="498" y="262"/>
                </a:lnTo>
                <a:lnTo>
                  <a:pt x="528" y="252"/>
                </a:lnTo>
                <a:lnTo>
                  <a:pt x="558" y="186"/>
                </a:lnTo>
                <a:lnTo>
                  <a:pt x="518" y="134"/>
                </a:lnTo>
                <a:lnTo>
                  <a:pt x="528" y="66"/>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204" name="Freeform 203"/>
          <p:cNvSpPr>
            <a:spLocks/>
          </p:cNvSpPr>
          <p:nvPr/>
        </p:nvSpPr>
        <p:spPr bwMode="auto">
          <a:xfrm>
            <a:off x="8565110" y="3098093"/>
            <a:ext cx="131121" cy="460207"/>
          </a:xfrm>
          <a:custGeom>
            <a:avLst/>
            <a:gdLst/>
            <a:ahLst/>
            <a:cxnLst>
              <a:cxn ang="0">
                <a:pos x="40" y="132"/>
              </a:cxn>
              <a:cxn ang="0">
                <a:pos x="2" y="0"/>
              </a:cxn>
              <a:cxn ang="0">
                <a:pos x="0" y="0"/>
              </a:cxn>
              <a:cxn ang="0">
                <a:pos x="38" y="132"/>
              </a:cxn>
              <a:cxn ang="0">
                <a:pos x="102" y="358"/>
              </a:cxn>
              <a:cxn ang="0">
                <a:pos x="80" y="276"/>
              </a:cxn>
              <a:cxn ang="0">
                <a:pos x="40" y="132"/>
              </a:cxn>
            </a:cxnLst>
            <a:rect l="0" t="0" r="r" b="b"/>
            <a:pathLst>
              <a:path w="102" h="358">
                <a:moveTo>
                  <a:pt x="40" y="132"/>
                </a:moveTo>
                <a:lnTo>
                  <a:pt x="2" y="0"/>
                </a:lnTo>
                <a:lnTo>
                  <a:pt x="0" y="0"/>
                </a:lnTo>
                <a:lnTo>
                  <a:pt x="38" y="132"/>
                </a:lnTo>
                <a:lnTo>
                  <a:pt x="102" y="358"/>
                </a:lnTo>
                <a:lnTo>
                  <a:pt x="80" y="276"/>
                </a:lnTo>
                <a:lnTo>
                  <a:pt x="40" y="13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205" name="Freeform 204"/>
          <p:cNvSpPr>
            <a:spLocks/>
          </p:cNvSpPr>
          <p:nvPr/>
        </p:nvSpPr>
        <p:spPr bwMode="auto">
          <a:xfrm>
            <a:off x="8603675" y="3733128"/>
            <a:ext cx="95127" cy="23139"/>
          </a:xfrm>
          <a:custGeom>
            <a:avLst/>
            <a:gdLst/>
            <a:ahLst/>
            <a:cxnLst>
              <a:cxn ang="0">
                <a:pos x="0" y="2"/>
              </a:cxn>
              <a:cxn ang="0">
                <a:pos x="74" y="18"/>
              </a:cxn>
              <a:cxn ang="0">
                <a:pos x="14" y="4"/>
              </a:cxn>
              <a:cxn ang="0">
                <a:pos x="0" y="0"/>
              </a:cxn>
              <a:cxn ang="0">
                <a:pos x="0" y="2"/>
              </a:cxn>
            </a:cxnLst>
            <a:rect l="0" t="0" r="r" b="b"/>
            <a:pathLst>
              <a:path w="74" h="18">
                <a:moveTo>
                  <a:pt x="0" y="2"/>
                </a:moveTo>
                <a:lnTo>
                  <a:pt x="74" y="18"/>
                </a:lnTo>
                <a:lnTo>
                  <a:pt x="14" y="4"/>
                </a:lnTo>
                <a:lnTo>
                  <a:pt x="0" y="0"/>
                </a:lnTo>
                <a:lnTo>
                  <a:pt x="0" y="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206" name="Freeform 205"/>
          <p:cNvSpPr>
            <a:spLocks/>
          </p:cNvSpPr>
          <p:nvPr/>
        </p:nvSpPr>
        <p:spPr bwMode="auto">
          <a:xfrm>
            <a:off x="8696231" y="3558300"/>
            <a:ext cx="79701" cy="174827"/>
          </a:xfrm>
          <a:custGeom>
            <a:avLst/>
            <a:gdLst/>
            <a:ahLst/>
            <a:cxnLst>
              <a:cxn ang="0">
                <a:pos x="0" y="0"/>
              </a:cxn>
              <a:cxn ang="0">
                <a:pos x="10" y="84"/>
              </a:cxn>
              <a:cxn ang="0">
                <a:pos x="62" y="136"/>
              </a:cxn>
              <a:cxn ang="0">
                <a:pos x="12" y="82"/>
              </a:cxn>
              <a:cxn ang="0">
                <a:pos x="0" y="0"/>
              </a:cxn>
            </a:cxnLst>
            <a:rect l="0" t="0" r="r" b="b"/>
            <a:pathLst>
              <a:path w="62" h="136">
                <a:moveTo>
                  <a:pt x="0" y="0"/>
                </a:moveTo>
                <a:lnTo>
                  <a:pt x="10" y="84"/>
                </a:lnTo>
                <a:lnTo>
                  <a:pt x="62" y="136"/>
                </a:lnTo>
                <a:lnTo>
                  <a:pt x="12" y="82"/>
                </a:lnTo>
                <a:lnTo>
                  <a:pt x="0"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207" name="Freeform 206"/>
          <p:cNvSpPr>
            <a:spLocks/>
          </p:cNvSpPr>
          <p:nvPr/>
        </p:nvSpPr>
        <p:spPr bwMode="auto">
          <a:xfrm>
            <a:off x="8698802" y="3756267"/>
            <a:ext cx="64275" cy="17997"/>
          </a:xfrm>
          <a:custGeom>
            <a:avLst/>
            <a:gdLst/>
            <a:ahLst/>
            <a:cxnLst>
              <a:cxn ang="0">
                <a:pos x="50" y="12"/>
              </a:cxn>
              <a:cxn ang="0">
                <a:pos x="0" y="0"/>
              </a:cxn>
              <a:cxn ang="0">
                <a:pos x="50" y="14"/>
              </a:cxn>
              <a:cxn ang="0">
                <a:pos x="50" y="12"/>
              </a:cxn>
            </a:cxnLst>
            <a:rect l="0" t="0" r="r" b="b"/>
            <a:pathLst>
              <a:path w="50" h="14">
                <a:moveTo>
                  <a:pt x="50" y="12"/>
                </a:moveTo>
                <a:lnTo>
                  <a:pt x="0" y="0"/>
                </a:lnTo>
                <a:lnTo>
                  <a:pt x="50" y="14"/>
                </a:lnTo>
                <a:lnTo>
                  <a:pt x="50" y="1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208" name="Freeform 207"/>
          <p:cNvSpPr>
            <a:spLocks/>
          </p:cNvSpPr>
          <p:nvPr/>
        </p:nvSpPr>
        <p:spPr bwMode="auto">
          <a:xfrm>
            <a:off x="8585677" y="3730557"/>
            <a:ext cx="177398" cy="344513"/>
          </a:xfrm>
          <a:custGeom>
            <a:avLst/>
            <a:gdLst/>
            <a:ahLst/>
            <a:cxnLst>
              <a:cxn ang="0">
                <a:pos x="10" y="2"/>
              </a:cxn>
              <a:cxn ang="0">
                <a:pos x="0" y="72"/>
              </a:cxn>
              <a:cxn ang="0">
                <a:pos x="38" y="124"/>
              </a:cxn>
              <a:cxn ang="0">
                <a:pos x="10" y="192"/>
              </a:cxn>
              <a:cxn ang="0">
                <a:pos x="8" y="194"/>
              </a:cxn>
              <a:cxn ang="0">
                <a:pos x="8" y="196"/>
              </a:cxn>
              <a:cxn ang="0">
                <a:pos x="10" y="194"/>
              </a:cxn>
              <a:cxn ang="0">
                <a:pos x="104" y="268"/>
              </a:cxn>
              <a:cxn ang="0">
                <a:pos x="104" y="226"/>
              </a:cxn>
              <a:cxn ang="0">
                <a:pos x="134" y="80"/>
              </a:cxn>
              <a:cxn ang="0">
                <a:pos x="104" y="56"/>
              </a:cxn>
              <a:cxn ang="0">
                <a:pos x="136" y="40"/>
              </a:cxn>
              <a:cxn ang="0">
                <a:pos x="138" y="34"/>
              </a:cxn>
              <a:cxn ang="0">
                <a:pos x="88" y="20"/>
              </a:cxn>
              <a:cxn ang="0">
                <a:pos x="14" y="4"/>
              </a:cxn>
              <a:cxn ang="0">
                <a:pos x="14" y="2"/>
              </a:cxn>
              <a:cxn ang="0">
                <a:pos x="28" y="6"/>
              </a:cxn>
              <a:cxn ang="0">
                <a:pos x="6" y="0"/>
              </a:cxn>
              <a:cxn ang="0">
                <a:pos x="10" y="2"/>
              </a:cxn>
            </a:cxnLst>
            <a:rect l="0" t="0" r="r" b="b"/>
            <a:pathLst>
              <a:path w="138" h="268">
                <a:moveTo>
                  <a:pt x="10" y="2"/>
                </a:moveTo>
                <a:lnTo>
                  <a:pt x="0" y="72"/>
                </a:lnTo>
                <a:lnTo>
                  <a:pt x="38" y="124"/>
                </a:lnTo>
                <a:lnTo>
                  <a:pt x="10" y="192"/>
                </a:lnTo>
                <a:lnTo>
                  <a:pt x="8" y="194"/>
                </a:lnTo>
                <a:lnTo>
                  <a:pt x="8" y="196"/>
                </a:lnTo>
                <a:lnTo>
                  <a:pt x="10" y="194"/>
                </a:lnTo>
                <a:lnTo>
                  <a:pt x="104" y="268"/>
                </a:lnTo>
                <a:lnTo>
                  <a:pt x="104" y="226"/>
                </a:lnTo>
                <a:lnTo>
                  <a:pt x="134" y="80"/>
                </a:lnTo>
                <a:lnTo>
                  <a:pt x="104" y="56"/>
                </a:lnTo>
                <a:lnTo>
                  <a:pt x="136" y="40"/>
                </a:lnTo>
                <a:lnTo>
                  <a:pt x="138" y="34"/>
                </a:lnTo>
                <a:lnTo>
                  <a:pt x="88" y="20"/>
                </a:lnTo>
                <a:lnTo>
                  <a:pt x="14" y="4"/>
                </a:lnTo>
                <a:lnTo>
                  <a:pt x="14" y="2"/>
                </a:lnTo>
                <a:lnTo>
                  <a:pt x="28" y="6"/>
                </a:lnTo>
                <a:lnTo>
                  <a:pt x="6" y="0"/>
                </a:lnTo>
                <a:lnTo>
                  <a:pt x="10" y="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209" name="Freeform 208"/>
          <p:cNvSpPr>
            <a:spLocks/>
          </p:cNvSpPr>
          <p:nvPr/>
        </p:nvSpPr>
        <p:spPr bwMode="auto">
          <a:xfrm>
            <a:off x="8696230" y="3558300"/>
            <a:ext cx="15426" cy="105411"/>
          </a:xfrm>
          <a:custGeom>
            <a:avLst/>
            <a:gdLst/>
            <a:ahLst/>
            <a:cxnLst>
              <a:cxn ang="0">
                <a:pos x="12" y="82"/>
              </a:cxn>
              <a:cxn ang="0">
                <a:pos x="0" y="0"/>
              </a:cxn>
              <a:cxn ang="0">
                <a:pos x="6" y="58"/>
              </a:cxn>
              <a:cxn ang="0">
                <a:pos x="12" y="82"/>
              </a:cxn>
            </a:cxnLst>
            <a:rect l="0" t="0" r="r" b="b"/>
            <a:pathLst>
              <a:path w="12" h="82">
                <a:moveTo>
                  <a:pt x="12" y="82"/>
                </a:moveTo>
                <a:lnTo>
                  <a:pt x="0" y="0"/>
                </a:lnTo>
                <a:lnTo>
                  <a:pt x="6" y="58"/>
                </a:lnTo>
                <a:lnTo>
                  <a:pt x="12" y="8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210" name="Freeform 209"/>
          <p:cNvSpPr>
            <a:spLocks/>
          </p:cNvSpPr>
          <p:nvPr/>
        </p:nvSpPr>
        <p:spPr bwMode="auto">
          <a:xfrm>
            <a:off x="8565110" y="3098093"/>
            <a:ext cx="131121" cy="460207"/>
          </a:xfrm>
          <a:custGeom>
            <a:avLst/>
            <a:gdLst/>
            <a:ahLst/>
            <a:cxnLst>
              <a:cxn ang="0">
                <a:pos x="38" y="132"/>
              </a:cxn>
              <a:cxn ang="0">
                <a:pos x="102" y="358"/>
              </a:cxn>
              <a:cxn ang="0">
                <a:pos x="80" y="276"/>
              </a:cxn>
              <a:cxn ang="0">
                <a:pos x="40" y="132"/>
              </a:cxn>
              <a:cxn ang="0">
                <a:pos x="2" y="0"/>
              </a:cxn>
              <a:cxn ang="0">
                <a:pos x="0" y="0"/>
              </a:cxn>
              <a:cxn ang="0">
                <a:pos x="8" y="34"/>
              </a:cxn>
              <a:cxn ang="0">
                <a:pos x="38" y="132"/>
              </a:cxn>
            </a:cxnLst>
            <a:rect l="0" t="0" r="r" b="b"/>
            <a:pathLst>
              <a:path w="102" h="358">
                <a:moveTo>
                  <a:pt x="38" y="132"/>
                </a:moveTo>
                <a:lnTo>
                  <a:pt x="102" y="358"/>
                </a:lnTo>
                <a:lnTo>
                  <a:pt x="80" y="276"/>
                </a:lnTo>
                <a:lnTo>
                  <a:pt x="40" y="132"/>
                </a:lnTo>
                <a:lnTo>
                  <a:pt x="2" y="0"/>
                </a:lnTo>
                <a:lnTo>
                  <a:pt x="0" y="0"/>
                </a:lnTo>
                <a:lnTo>
                  <a:pt x="8" y="34"/>
                </a:lnTo>
                <a:lnTo>
                  <a:pt x="38" y="13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211" name="Freeform 210"/>
          <p:cNvSpPr>
            <a:spLocks/>
          </p:cNvSpPr>
          <p:nvPr/>
        </p:nvSpPr>
        <p:spPr bwMode="auto">
          <a:xfrm>
            <a:off x="8565109" y="3098093"/>
            <a:ext cx="10284" cy="43707"/>
          </a:xfrm>
          <a:custGeom>
            <a:avLst/>
            <a:gdLst/>
            <a:ahLst/>
            <a:cxnLst>
              <a:cxn ang="0">
                <a:pos x="8" y="34"/>
              </a:cxn>
              <a:cxn ang="0">
                <a:pos x="0" y="0"/>
              </a:cxn>
              <a:cxn ang="0">
                <a:pos x="0" y="0"/>
              </a:cxn>
              <a:cxn ang="0">
                <a:pos x="8" y="34"/>
              </a:cxn>
            </a:cxnLst>
            <a:rect l="0" t="0" r="r" b="b"/>
            <a:pathLst>
              <a:path w="8" h="34">
                <a:moveTo>
                  <a:pt x="8" y="34"/>
                </a:moveTo>
                <a:lnTo>
                  <a:pt x="0" y="0"/>
                </a:lnTo>
                <a:lnTo>
                  <a:pt x="0" y="0"/>
                </a:lnTo>
                <a:lnTo>
                  <a:pt x="8" y="3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212" name="Freeform 211"/>
          <p:cNvSpPr>
            <a:spLocks/>
          </p:cNvSpPr>
          <p:nvPr/>
        </p:nvSpPr>
        <p:spPr bwMode="auto">
          <a:xfrm>
            <a:off x="8711657" y="3663711"/>
            <a:ext cx="64275" cy="69417"/>
          </a:xfrm>
          <a:custGeom>
            <a:avLst/>
            <a:gdLst/>
            <a:ahLst/>
            <a:cxnLst>
              <a:cxn ang="0">
                <a:pos x="50" y="54"/>
              </a:cxn>
              <a:cxn ang="0">
                <a:pos x="0" y="0"/>
              </a:cxn>
              <a:cxn ang="0">
                <a:pos x="46" y="50"/>
              </a:cxn>
              <a:cxn ang="0">
                <a:pos x="50" y="54"/>
              </a:cxn>
            </a:cxnLst>
            <a:rect l="0" t="0" r="r" b="b"/>
            <a:pathLst>
              <a:path w="50" h="54">
                <a:moveTo>
                  <a:pt x="50" y="54"/>
                </a:moveTo>
                <a:lnTo>
                  <a:pt x="0" y="0"/>
                </a:lnTo>
                <a:lnTo>
                  <a:pt x="46" y="50"/>
                </a:lnTo>
                <a:lnTo>
                  <a:pt x="50" y="5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213" name="Freeform 212"/>
          <p:cNvSpPr>
            <a:spLocks/>
          </p:cNvSpPr>
          <p:nvPr/>
        </p:nvSpPr>
        <p:spPr bwMode="auto">
          <a:xfrm>
            <a:off x="8703943" y="3632859"/>
            <a:ext cx="66846" cy="95127"/>
          </a:xfrm>
          <a:custGeom>
            <a:avLst/>
            <a:gdLst/>
            <a:ahLst/>
            <a:cxnLst>
              <a:cxn ang="0">
                <a:pos x="4" y="26"/>
              </a:cxn>
              <a:cxn ang="0">
                <a:pos x="52" y="74"/>
              </a:cxn>
              <a:cxn ang="0">
                <a:pos x="6" y="24"/>
              </a:cxn>
              <a:cxn ang="0">
                <a:pos x="0" y="0"/>
              </a:cxn>
              <a:cxn ang="0">
                <a:pos x="4" y="26"/>
              </a:cxn>
            </a:cxnLst>
            <a:rect l="0" t="0" r="r" b="b"/>
            <a:pathLst>
              <a:path w="52" h="74">
                <a:moveTo>
                  <a:pt x="4" y="26"/>
                </a:moveTo>
                <a:lnTo>
                  <a:pt x="52" y="74"/>
                </a:lnTo>
                <a:lnTo>
                  <a:pt x="6" y="24"/>
                </a:lnTo>
                <a:lnTo>
                  <a:pt x="0" y="0"/>
                </a:lnTo>
                <a:lnTo>
                  <a:pt x="4" y="26"/>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214" name="Line 3080"/>
          <p:cNvSpPr>
            <a:spLocks noChangeShapeType="1"/>
          </p:cNvSpPr>
          <p:nvPr/>
        </p:nvSpPr>
        <p:spPr bwMode="auto">
          <a:xfrm>
            <a:off x="5604104" y="6776240"/>
            <a:ext cx="1286" cy="1286"/>
          </a:xfrm>
          <a:prstGeom prst="line">
            <a:avLst/>
          </a:pr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215" name="Line 3117"/>
          <p:cNvSpPr>
            <a:spLocks noChangeShapeType="1"/>
          </p:cNvSpPr>
          <p:nvPr/>
        </p:nvSpPr>
        <p:spPr bwMode="auto">
          <a:xfrm>
            <a:off x="8693203" y="3075591"/>
            <a:ext cx="1286" cy="1286"/>
          </a:xfrm>
          <a:prstGeom prst="line">
            <a:avLst/>
          </a:pr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216" name="Line 3118"/>
          <p:cNvSpPr>
            <a:spLocks noChangeShapeType="1"/>
          </p:cNvSpPr>
          <p:nvPr/>
        </p:nvSpPr>
        <p:spPr bwMode="auto">
          <a:xfrm>
            <a:off x="8693203" y="3075591"/>
            <a:ext cx="1286" cy="1286"/>
          </a:xfrm>
          <a:prstGeom prst="line">
            <a:avLst/>
          </a:pr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217" name="Line 3119"/>
          <p:cNvSpPr>
            <a:spLocks noChangeShapeType="1"/>
          </p:cNvSpPr>
          <p:nvPr/>
        </p:nvSpPr>
        <p:spPr bwMode="auto">
          <a:xfrm>
            <a:off x="8631495" y="3821236"/>
            <a:ext cx="1286" cy="1286"/>
          </a:xfrm>
          <a:prstGeom prst="line">
            <a:avLst/>
          </a:pr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218" name="Line 3120"/>
          <p:cNvSpPr>
            <a:spLocks noChangeShapeType="1"/>
          </p:cNvSpPr>
          <p:nvPr/>
        </p:nvSpPr>
        <p:spPr bwMode="auto">
          <a:xfrm>
            <a:off x="8945180" y="3638681"/>
            <a:ext cx="1286" cy="1286"/>
          </a:xfrm>
          <a:prstGeom prst="line">
            <a:avLst/>
          </a:pr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pic>
        <p:nvPicPr>
          <p:cNvPr id="230" name="Picture 4" descr="C:\Users\Sripras\AppData\Local\Microsoft\Windows\Temporary Internet Files\Content.IE5\A6V9TX1G\MC900434845[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02977" y="3134086"/>
            <a:ext cx="423378" cy="423378"/>
          </a:xfrm>
          <a:prstGeom prst="rect">
            <a:avLst/>
          </a:prstGeom>
          <a:noFill/>
          <a:extLst>
            <a:ext uri="{909E8E84-426E-40dd-AFC4-6F175D3DCCD1}">
              <a14:hiddenFill xmlns:a14="http://schemas.microsoft.com/office/drawing/2010/main">
                <a:solidFill>
                  <a:srgbClr val="FFFFFF"/>
                </a:solidFill>
              </a14:hiddenFill>
            </a:ext>
          </a:extLst>
        </p:spPr>
      </p:pic>
      <p:pic>
        <p:nvPicPr>
          <p:cNvPr id="233" name="Picture 4" descr="C:\Users\Sripras\AppData\Local\Microsoft\Windows\Temporary Internet Files\Content.IE5\A6V9TX1G\MC900434845[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92964" y="3535160"/>
            <a:ext cx="423378" cy="423378"/>
          </a:xfrm>
          <a:prstGeom prst="rect">
            <a:avLst/>
          </a:prstGeom>
          <a:noFill/>
          <a:extLst>
            <a:ext uri="{909E8E84-426E-40dd-AFC4-6F175D3DCCD1}">
              <a14:hiddenFill xmlns:a14="http://schemas.microsoft.com/office/drawing/2010/main">
                <a:solidFill>
                  <a:srgbClr val="FFFFFF"/>
                </a:solidFill>
              </a14:hiddenFill>
            </a:ext>
          </a:extLst>
        </p:spPr>
      </p:pic>
      <p:pic>
        <p:nvPicPr>
          <p:cNvPr id="238" name="Picture 4" descr="C:\Users\Sripras\AppData\Local\Microsoft\Windows\Temporary Internet Files\Content.IE5\A6V9TX1G\MC900434845[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67522" y="4949914"/>
            <a:ext cx="423378" cy="423378"/>
          </a:xfrm>
          <a:prstGeom prst="rect">
            <a:avLst/>
          </a:prstGeom>
          <a:noFill/>
          <a:extLst>
            <a:ext uri="{909E8E84-426E-40dd-AFC4-6F175D3DCCD1}">
              <a14:hiddenFill xmlns:a14="http://schemas.microsoft.com/office/drawing/2010/main">
                <a:solidFill>
                  <a:srgbClr val="FFFFFF"/>
                </a:solidFill>
              </a14:hiddenFill>
            </a:ext>
          </a:extLst>
        </p:spPr>
      </p:pic>
      <p:pic>
        <p:nvPicPr>
          <p:cNvPr id="242" name="Picture 4" descr="C:\Users\Sripras\AppData\Local\Microsoft\Windows\Temporary Internet Files\Content.IE5\A6V9TX1G\MC900434845[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14946" y="5343852"/>
            <a:ext cx="423378" cy="423378"/>
          </a:xfrm>
          <a:prstGeom prst="rect">
            <a:avLst/>
          </a:prstGeom>
          <a:noFill/>
          <a:extLst>
            <a:ext uri="{909E8E84-426E-40dd-AFC4-6F175D3DCCD1}">
              <a14:hiddenFill xmlns:a14="http://schemas.microsoft.com/office/drawing/2010/main">
                <a:solidFill>
                  <a:srgbClr val="FFFFFF"/>
                </a:solidFill>
              </a14:hiddenFill>
            </a:ext>
          </a:extLst>
        </p:spPr>
      </p:pic>
      <p:sp>
        <p:nvSpPr>
          <p:cNvPr id="7" name="Flowchart: Connector 6"/>
          <p:cNvSpPr/>
          <p:nvPr/>
        </p:nvSpPr>
        <p:spPr>
          <a:xfrm>
            <a:off x="7008001" y="4067397"/>
            <a:ext cx="131867" cy="13894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5" name="Straight Arrow Connector 1024"/>
          <p:cNvCxnSpPr>
            <a:stCxn id="7" idx="6"/>
            <a:endCxn id="233" idx="1"/>
          </p:cNvCxnSpPr>
          <p:nvPr/>
        </p:nvCxnSpPr>
        <p:spPr>
          <a:xfrm flipV="1">
            <a:off x="7139868" y="3746850"/>
            <a:ext cx="1253097" cy="390021"/>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1" name="Straight Arrow Connector 250"/>
          <p:cNvCxnSpPr>
            <a:stCxn id="242" idx="3"/>
            <a:endCxn id="233" idx="2"/>
          </p:cNvCxnSpPr>
          <p:nvPr/>
        </p:nvCxnSpPr>
        <p:spPr>
          <a:xfrm flipV="1">
            <a:off x="8138325" y="3958539"/>
            <a:ext cx="466329" cy="1597003"/>
          </a:xfrm>
          <a:prstGeom prst="straightConnector1">
            <a:avLst/>
          </a:prstGeom>
          <a:ln w="12700">
            <a:solidFill>
              <a:srgbClr val="FFC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8" name="Straight Arrow Connector 257"/>
          <p:cNvCxnSpPr>
            <a:stCxn id="238" idx="3"/>
            <a:endCxn id="233" idx="2"/>
          </p:cNvCxnSpPr>
          <p:nvPr/>
        </p:nvCxnSpPr>
        <p:spPr>
          <a:xfrm flipV="1">
            <a:off x="3990901" y="3958539"/>
            <a:ext cx="4613753" cy="1203065"/>
          </a:xfrm>
          <a:prstGeom prst="straightConnector1">
            <a:avLst/>
          </a:prstGeom>
          <a:ln w="12700">
            <a:solidFill>
              <a:srgbClr val="FFC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1" name="Straight Arrow Connector 260"/>
          <p:cNvCxnSpPr>
            <a:stCxn id="230" idx="3"/>
            <a:endCxn id="233" idx="0"/>
          </p:cNvCxnSpPr>
          <p:nvPr/>
        </p:nvCxnSpPr>
        <p:spPr>
          <a:xfrm>
            <a:off x="3826355" y="3345776"/>
            <a:ext cx="4778298" cy="189385"/>
          </a:xfrm>
          <a:prstGeom prst="straightConnector1">
            <a:avLst/>
          </a:prstGeom>
          <a:ln w="12700">
            <a:solidFill>
              <a:srgbClr val="FFC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71" name="Flowchart: Connector 270"/>
          <p:cNvSpPr/>
          <p:nvPr/>
        </p:nvSpPr>
        <p:spPr>
          <a:xfrm>
            <a:off x="3501589" y="4702391"/>
            <a:ext cx="131867" cy="138947"/>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1" name="Straight Arrow Connector 1050"/>
          <p:cNvCxnSpPr>
            <a:stCxn id="271" idx="7"/>
            <a:endCxn id="233" idx="1"/>
          </p:cNvCxnSpPr>
          <p:nvPr/>
        </p:nvCxnSpPr>
        <p:spPr>
          <a:xfrm flipV="1">
            <a:off x="3614144" y="3746850"/>
            <a:ext cx="4778820" cy="975889"/>
          </a:xfrm>
          <a:prstGeom prst="straightConnector1">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53" name="Curved Connector 1052"/>
          <p:cNvCxnSpPr>
            <a:stCxn id="271" idx="6"/>
            <a:endCxn id="238" idx="3"/>
          </p:cNvCxnSpPr>
          <p:nvPr/>
        </p:nvCxnSpPr>
        <p:spPr>
          <a:xfrm>
            <a:off x="3633456" y="4771865"/>
            <a:ext cx="357445" cy="389739"/>
          </a:xfrm>
          <a:prstGeom prst="curvedConnector3">
            <a:avLst>
              <a:gd name="adj1" fmla="val 163954"/>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0" name="Oval 1059"/>
          <p:cNvSpPr/>
          <p:nvPr/>
        </p:nvSpPr>
        <p:spPr>
          <a:xfrm>
            <a:off x="8279655" y="3452423"/>
            <a:ext cx="585367" cy="585367"/>
          </a:xfrm>
          <a:prstGeom prst="ellipse">
            <a:avLst/>
          </a:prstGeom>
          <a:noFill/>
          <a:ln w="63500">
            <a:solidFill>
              <a:srgbClr val="C00000">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2" name="Straight Connector 1061"/>
          <p:cNvCxnSpPr>
            <a:stCxn id="1060" idx="1"/>
            <a:endCxn id="1060" idx="5"/>
          </p:cNvCxnSpPr>
          <p:nvPr/>
        </p:nvCxnSpPr>
        <p:spPr>
          <a:xfrm>
            <a:off x="8365380" y="3538148"/>
            <a:ext cx="413917" cy="413917"/>
          </a:xfrm>
          <a:prstGeom prst="line">
            <a:avLst/>
          </a:prstGeom>
          <a:ln w="63500">
            <a:solidFill>
              <a:srgbClr val="C00000">
                <a:alpha val="75000"/>
              </a:srgbClr>
            </a:solidFill>
          </a:ln>
        </p:spPr>
        <p:style>
          <a:lnRef idx="1">
            <a:schemeClr val="accent1"/>
          </a:lnRef>
          <a:fillRef idx="0">
            <a:schemeClr val="accent1"/>
          </a:fillRef>
          <a:effectRef idx="0">
            <a:schemeClr val="accent1"/>
          </a:effectRef>
          <a:fontRef idx="minor">
            <a:schemeClr val="tx1"/>
          </a:fontRef>
        </p:style>
      </p:cxnSp>
      <p:cxnSp>
        <p:nvCxnSpPr>
          <p:cNvPr id="1064" name="Curved Connector 1063"/>
          <p:cNvCxnSpPr>
            <a:stCxn id="7" idx="6"/>
            <a:endCxn id="242" idx="0"/>
          </p:cNvCxnSpPr>
          <p:nvPr/>
        </p:nvCxnSpPr>
        <p:spPr>
          <a:xfrm>
            <a:off x="7139867" y="4136870"/>
            <a:ext cx="786768" cy="1206982"/>
          </a:xfrm>
          <a:prstGeom prst="curvedConnector2">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068" name="TextBox 1067"/>
          <p:cNvSpPr txBox="1"/>
          <p:nvPr/>
        </p:nvSpPr>
        <p:spPr>
          <a:xfrm>
            <a:off x="6882373" y="3772453"/>
            <a:ext cx="388248" cy="369332"/>
          </a:xfrm>
          <a:prstGeom prst="rect">
            <a:avLst/>
          </a:prstGeom>
          <a:noFill/>
        </p:spPr>
        <p:txBody>
          <a:bodyPr wrap="none" rtlCol="0">
            <a:spAutoFit/>
          </a:bodyPr>
          <a:lstStyle/>
          <a:p>
            <a:r>
              <a:rPr lang="en-US" dirty="0">
                <a:solidFill>
                  <a:schemeClr val="bg1"/>
                </a:solidFill>
              </a:rPr>
              <a:t>?!</a:t>
            </a:r>
          </a:p>
        </p:txBody>
      </p:sp>
      <p:pic>
        <p:nvPicPr>
          <p:cNvPr id="291" name="Picture 3" descr="C:\Users\Sripras\AppData\Local\Microsoft\Windows\Temporary Internet Files\Content.IE5\CYK3BX0Z\MC900439608[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83002" y="3381235"/>
            <a:ext cx="221479" cy="29018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275398173"/>
      </p:ext>
    </p:extLst>
  </p:cSld>
  <p:clrMapOvr>
    <a:masterClrMapping/>
  </p:clrMapOvr>
  <mc:AlternateContent xmlns:mc="http://schemas.openxmlformats.org/markup-compatibility/2006" xmlns:p14="http://schemas.microsoft.com/office/powerpoint/2010/main">
    <mc:Choice Requires="p14">
      <p:transition spd="slow" p14:dur="2000" advTm="94769"/>
    </mc:Choice>
    <mc:Fallback xmlns="">
      <p:transition spd="slow" advTm="94769"/>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025"/>
                                        </p:tgtEl>
                                        <p:attrNameLst>
                                          <p:attrName>style.visibility</p:attrName>
                                        </p:attrNameLst>
                                      </p:cBhvr>
                                      <p:to>
                                        <p:strVal val="visible"/>
                                      </p:to>
                                    </p:set>
                                    <p:animEffect transition="in" filter="wipe(down)">
                                      <p:cBhvr>
                                        <p:cTn id="15" dur="500"/>
                                        <p:tgtEl>
                                          <p:spTgt spid="102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060"/>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06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6" presetClass="emph" presetSubtype="0" fill="hold" grpId="1" nodeType="clickEffect">
                                  <p:stCondLst>
                                    <p:cond delay="0"/>
                                  </p:stCondLst>
                                  <p:childTnLst>
                                    <p:animEffect transition="out" filter="fade">
                                      <p:cBhvr>
                                        <p:cTn id="25" dur="500" tmFilter="0, 0; .2, .5; .8, .5; 1, 0"/>
                                        <p:tgtEl>
                                          <p:spTgt spid="1060"/>
                                        </p:tgtEl>
                                      </p:cBhvr>
                                    </p:animEffect>
                                    <p:animScale>
                                      <p:cBhvr>
                                        <p:cTn id="26" dur="250" autoRev="1" fill="hold"/>
                                        <p:tgtEl>
                                          <p:spTgt spid="1060"/>
                                        </p:tgtEl>
                                      </p:cBhvr>
                                      <p:by x="105000" y="105000"/>
                                    </p:animScale>
                                  </p:childTnLst>
                                </p:cTn>
                              </p:par>
                              <p:par>
                                <p:cTn id="27" presetID="26" presetClass="emph" presetSubtype="0" fill="hold" nodeType="withEffect">
                                  <p:stCondLst>
                                    <p:cond delay="0"/>
                                  </p:stCondLst>
                                  <p:childTnLst>
                                    <p:animEffect transition="out" filter="fade">
                                      <p:cBhvr>
                                        <p:cTn id="28" dur="500" tmFilter="0, 0; .2, .5; .8, .5; 1, 0"/>
                                        <p:tgtEl>
                                          <p:spTgt spid="1062"/>
                                        </p:tgtEl>
                                      </p:cBhvr>
                                    </p:animEffect>
                                    <p:animScale>
                                      <p:cBhvr>
                                        <p:cTn id="29" dur="250" autoRev="1" fill="hold"/>
                                        <p:tgtEl>
                                          <p:spTgt spid="1062"/>
                                        </p:tgtEl>
                                      </p:cBhvr>
                                      <p:by x="105000" y="105000"/>
                                    </p:animScale>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06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30"/>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38"/>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4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91"/>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261"/>
                                        </p:tgtEl>
                                        <p:attrNameLst>
                                          <p:attrName>style.visibility</p:attrName>
                                        </p:attrNameLst>
                                      </p:cBhvr>
                                      <p:to>
                                        <p:strVal val="visible"/>
                                      </p:to>
                                    </p:set>
                                    <p:animEffect transition="in" filter="wipe(down)">
                                      <p:cBhvr>
                                        <p:cTn id="50" dur="500"/>
                                        <p:tgtEl>
                                          <p:spTgt spid="261"/>
                                        </p:tgtEl>
                                      </p:cBhvr>
                                    </p:animEffect>
                                  </p:childTnLst>
                                </p:cTn>
                              </p:par>
                              <p:par>
                                <p:cTn id="51" presetID="22" presetClass="entr" presetSubtype="4" fill="hold" nodeType="withEffect">
                                  <p:stCondLst>
                                    <p:cond delay="0"/>
                                  </p:stCondLst>
                                  <p:childTnLst>
                                    <p:set>
                                      <p:cBhvr>
                                        <p:cTn id="52" dur="1" fill="hold">
                                          <p:stCondLst>
                                            <p:cond delay="0"/>
                                          </p:stCondLst>
                                        </p:cTn>
                                        <p:tgtEl>
                                          <p:spTgt spid="258"/>
                                        </p:tgtEl>
                                        <p:attrNameLst>
                                          <p:attrName>style.visibility</p:attrName>
                                        </p:attrNameLst>
                                      </p:cBhvr>
                                      <p:to>
                                        <p:strVal val="visible"/>
                                      </p:to>
                                    </p:set>
                                    <p:animEffect transition="in" filter="wipe(down)">
                                      <p:cBhvr>
                                        <p:cTn id="53" dur="500"/>
                                        <p:tgtEl>
                                          <p:spTgt spid="258"/>
                                        </p:tgtEl>
                                      </p:cBhvr>
                                    </p:animEffect>
                                  </p:childTnLst>
                                </p:cTn>
                              </p:par>
                              <p:par>
                                <p:cTn id="54" presetID="22" presetClass="entr" presetSubtype="4" fill="hold" nodeType="withEffect">
                                  <p:stCondLst>
                                    <p:cond delay="0"/>
                                  </p:stCondLst>
                                  <p:childTnLst>
                                    <p:set>
                                      <p:cBhvr>
                                        <p:cTn id="55" dur="1" fill="hold">
                                          <p:stCondLst>
                                            <p:cond delay="0"/>
                                          </p:stCondLst>
                                        </p:cTn>
                                        <p:tgtEl>
                                          <p:spTgt spid="251"/>
                                        </p:tgtEl>
                                        <p:attrNameLst>
                                          <p:attrName>style.visibility</p:attrName>
                                        </p:attrNameLst>
                                      </p:cBhvr>
                                      <p:to>
                                        <p:strVal val="visible"/>
                                      </p:to>
                                    </p:set>
                                    <p:animEffect transition="in" filter="wipe(down)">
                                      <p:cBhvr>
                                        <p:cTn id="56" dur="500"/>
                                        <p:tgtEl>
                                          <p:spTgt spid="251"/>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1064"/>
                                        </p:tgtEl>
                                        <p:attrNameLst>
                                          <p:attrName>style.visibility</p:attrName>
                                        </p:attrNameLst>
                                      </p:cBhvr>
                                      <p:to>
                                        <p:strVal val="visible"/>
                                      </p:to>
                                    </p:set>
                                    <p:animEffect transition="in" filter="wipe(down)">
                                      <p:cBhvr>
                                        <p:cTn id="61" dur="500"/>
                                        <p:tgtEl>
                                          <p:spTgt spid="1064"/>
                                        </p:tgtEl>
                                      </p:cBhvr>
                                    </p:animEffect>
                                  </p:childTnLst>
                                </p:cTn>
                              </p:par>
                              <p:par>
                                <p:cTn id="62" presetID="1" presetClass="exit" presetSubtype="0" fill="hold" grpId="1" nodeType="withEffect">
                                  <p:stCondLst>
                                    <p:cond delay="0"/>
                                  </p:stCondLst>
                                  <p:childTnLst>
                                    <p:set>
                                      <p:cBhvr>
                                        <p:cTn id="63" dur="1" fill="hold">
                                          <p:stCondLst>
                                            <p:cond delay="0"/>
                                          </p:stCondLst>
                                        </p:cTn>
                                        <p:tgtEl>
                                          <p:spTgt spid="1068"/>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271"/>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1051"/>
                                        </p:tgtEl>
                                        <p:attrNameLst>
                                          <p:attrName>style.visibility</p:attrName>
                                        </p:attrNameLst>
                                      </p:cBhvr>
                                      <p:to>
                                        <p:strVal val="visible"/>
                                      </p:to>
                                    </p:set>
                                    <p:animEffect transition="in" filter="wipe(down)">
                                      <p:cBhvr>
                                        <p:cTn id="72" dur="500"/>
                                        <p:tgtEl>
                                          <p:spTgt spid="1051"/>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1053"/>
                                        </p:tgtEl>
                                        <p:attrNameLst>
                                          <p:attrName>style.visibility</p:attrName>
                                        </p:attrNameLst>
                                      </p:cBhvr>
                                      <p:to>
                                        <p:strVal val="visible"/>
                                      </p:to>
                                    </p:set>
                                    <p:animEffect transition="in" filter="wipe(down)">
                                      <p:cBhvr>
                                        <p:cTn id="77" dur="500"/>
                                        <p:tgtEl>
                                          <p:spTgt spid="1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71" grpId="0" animBg="1"/>
      <p:bldP spid="1060" grpId="0" animBg="1"/>
      <p:bldP spid="1060" grpId="1" animBg="1"/>
      <p:bldP spid="1068" grpId="0"/>
      <p:bldP spid="1068"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7" name="Elbow Connector 226"/>
          <p:cNvCxnSpPr>
            <a:stCxn id="218" idx="3"/>
            <a:endCxn id="324" idx="1"/>
          </p:cNvCxnSpPr>
          <p:nvPr/>
        </p:nvCxnSpPr>
        <p:spPr>
          <a:xfrm>
            <a:off x="7840761" y="2974625"/>
            <a:ext cx="207601" cy="2570793"/>
          </a:xfrm>
          <a:prstGeom prst="bentConnector3">
            <a:avLst/>
          </a:prstGeom>
          <a:ln w="127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79" name="Elbow Connector 278"/>
          <p:cNvCxnSpPr>
            <a:stCxn id="219" idx="3"/>
            <a:endCxn id="324" idx="1"/>
          </p:cNvCxnSpPr>
          <p:nvPr/>
        </p:nvCxnSpPr>
        <p:spPr>
          <a:xfrm>
            <a:off x="7413423" y="4505393"/>
            <a:ext cx="634938" cy="1040025"/>
          </a:xfrm>
          <a:prstGeom prst="bentConnector3">
            <a:avLst>
              <a:gd name="adj1" fmla="val 50000"/>
            </a:avLst>
          </a:prstGeom>
          <a:ln w="12700">
            <a:solidFill>
              <a:schemeClr val="accent6">
                <a:lumMod val="60000"/>
                <a:lumOff val="4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59" name="Rectangle 258"/>
          <p:cNvSpPr/>
          <p:nvPr/>
        </p:nvSpPr>
        <p:spPr>
          <a:xfrm>
            <a:off x="8048363" y="4753431"/>
            <a:ext cx="2526213" cy="1433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Family of</a:t>
            </a:r>
            <a:br>
              <a:rPr lang="en-US" dirty="0"/>
            </a:br>
            <a:r>
              <a:rPr lang="en-US" dirty="0"/>
              <a:t>                   Hash                               </a:t>
            </a:r>
          </a:p>
          <a:p>
            <a:pPr algn="ctr"/>
            <a:r>
              <a:rPr lang="en-US" dirty="0"/>
              <a:t>                   Functions</a:t>
            </a:r>
          </a:p>
        </p:txBody>
      </p:sp>
      <p:sp>
        <p:nvSpPr>
          <p:cNvPr id="4" name="Freeform 3"/>
          <p:cNvSpPr>
            <a:spLocks/>
          </p:cNvSpPr>
          <p:nvPr/>
        </p:nvSpPr>
        <p:spPr bwMode="auto">
          <a:xfrm>
            <a:off x="6142342" y="3565767"/>
            <a:ext cx="876663" cy="485892"/>
          </a:xfrm>
          <a:custGeom>
            <a:avLst/>
            <a:gdLst/>
            <a:ahLst/>
            <a:cxnLst>
              <a:cxn ang="0">
                <a:pos x="630" y="82"/>
              </a:cxn>
              <a:cxn ang="0">
                <a:pos x="616" y="40"/>
              </a:cxn>
              <a:cxn ang="0">
                <a:pos x="592" y="24"/>
              </a:cxn>
              <a:cxn ang="0">
                <a:pos x="502" y="36"/>
              </a:cxn>
              <a:cxn ang="0">
                <a:pos x="396" y="0"/>
              </a:cxn>
              <a:cxn ang="0">
                <a:pos x="400" y="12"/>
              </a:cxn>
              <a:cxn ang="0">
                <a:pos x="360" y="52"/>
              </a:cxn>
              <a:cxn ang="0">
                <a:pos x="310" y="162"/>
              </a:cxn>
              <a:cxn ang="0">
                <a:pos x="280" y="148"/>
              </a:cxn>
              <a:cxn ang="0">
                <a:pos x="200" y="204"/>
              </a:cxn>
              <a:cxn ang="0">
                <a:pos x="176" y="188"/>
              </a:cxn>
              <a:cxn ang="0">
                <a:pos x="122" y="232"/>
              </a:cxn>
              <a:cxn ang="0">
                <a:pos x="122" y="228"/>
              </a:cxn>
              <a:cxn ang="0">
                <a:pos x="176" y="184"/>
              </a:cxn>
              <a:cxn ang="0">
                <a:pos x="122" y="224"/>
              </a:cxn>
              <a:cxn ang="0">
                <a:pos x="118" y="256"/>
              </a:cxn>
              <a:cxn ang="0">
                <a:pos x="76" y="312"/>
              </a:cxn>
              <a:cxn ang="0">
                <a:pos x="26" y="286"/>
              </a:cxn>
              <a:cxn ang="0">
                <a:pos x="4" y="330"/>
              </a:cxn>
              <a:cxn ang="0">
                <a:pos x="0" y="322"/>
              </a:cxn>
              <a:cxn ang="0">
                <a:pos x="6" y="378"/>
              </a:cxn>
              <a:cxn ang="0">
                <a:pos x="26" y="376"/>
              </a:cxn>
              <a:cxn ang="0">
                <a:pos x="306" y="330"/>
              </a:cxn>
              <a:cxn ang="0">
                <a:pos x="568" y="276"/>
              </a:cxn>
              <a:cxn ang="0">
                <a:pos x="632" y="202"/>
              </a:cxn>
              <a:cxn ang="0">
                <a:pos x="682" y="104"/>
              </a:cxn>
              <a:cxn ang="0">
                <a:pos x="630" y="82"/>
              </a:cxn>
            </a:cxnLst>
            <a:rect l="0" t="0" r="r" b="b"/>
            <a:pathLst>
              <a:path w="682" h="378">
                <a:moveTo>
                  <a:pt x="630" y="82"/>
                </a:moveTo>
                <a:lnTo>
                  <a:pt x="616" y="40"/>
                </a:lnTo>
                <a:lnTo>
                  <a:pt x="592" y="24"/>
                </a:lnTo>
                <a:lnTo>
                  <a:pt x="502" y="36"/>
                </a:lnTo>
                <a:lnTo>
                  <a:pt x="396" y="0"/>
                </a:lnTo>
                <a:lnTo>
                  <a:pt x="400" y="12"/>
                </a:lnTo>
                <a:lnTo>
                  <a:pt x="360" y="52"/>
                </a:lnTo>
                <a:lnTo>
                  <a:pt x="310" y="162"/>
                </a:lnTo>
                <a:lnTo>
                  <a:pt x="280" y="148"/>
                </a:lnTo>
                <a:lnTo>
                  <a:pt x="200" y="204"/>
                </a:lnTo>
                <a:lnTo>
                  <a:pt x="176" y="188"/>
                </a:lnTo>
                <a:lnTo>
                  <a:pt x="122" y="232"/>
                </a:lnTo>
                <a:lnTo>
                  <a:pt x="122" y="228"/>
                </a:lnTo>
                <a:lnTo>
                  <a:pt x="176" y="184"/>
                </a:lnTo>
                <a:lnTo>
                  <a:pt x="122" y="224"/>
                </a:lnTo>
                <a:lnTo>
                  <a:pt x="118" y="256"/>
                </a:lnTo>
                <a:lnTo>
                  <a:pt x="76" y="312"/>
                </a:lnTo>
                <a:lnTo>
                  <a:pt x="26" y="286"/>
                </a:lnTo>
                <a:lnTo>
                  <a:pt x="4" y="330"/>
                </a:lnTo>
                <a:lnTo>
                  <a:pt x="0" y="322"/>
                </a:lnTo>
                <a:lnTo>
                  <a:pt x="6" y="378"/>
                </a:lnTo>
                <a:lnTo>
                  <a:pt x="26" y="376"/>
                </a:lnTo>
                <a:lnTo>
                  <a:pt x="306" y="330"/>
                </a:lnTo>
                <a:lnTo>
                  <a:pt x="568" y="276"/>
                </a:lnTo>
                <a:lnTo>
                  <a:pt x="632" y="202"/>
                </a:lnTo>
                <a:lnTo>
                  <a:pt x="682" y="104"/>
                </a:lnTo>
                <a:lnTo>
                  <a:pt x="630" y="8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dirty="0">
              <a:solidFill>
                <a:schemeClr val="bg1"/>
              </a:solidFill>
              <a:ea typeface="ＭＳ Ｐゴシック" pitchFamily="-97" charset="-128"/>
            </a:endParaRPr>
          </a:p>
        </p:txBody>
      </p:sp>
      <p:sp>
        <p:nvSpPr>
          <p:cNvPr id="5" name="Freeform 4"/>
          <p:cNvSpPr>
            <a:spLocks/>
          </p:cNvSpPr>
          <p:nvPr/>
        </p:nvSpPr>
        <p:spPr bwMode="auto">
          <a:xfrm>
            <a:off x="5403598" y="3517829"/>
            <a:ext cx="755833" cy="655569"/>
          </a:xfrm>
          <a:custGeom>
            <a:avLst/>
            <a:gdLst/>
            <a:ahLst/>
            <a:cxnLst>
              <a:cxn ang="0">
                <a:pos x="556" y="278"/>
              </a:cxn>
              <a:cxn ang="0">
                <a:pos x="476" y="220"/>
              </a:cxn>
              <a:cxn ang="0">
                <a:pos x="476" y="140"/>
              </a:cxn>
              <a:cxn ang="0">
                <a:pos x="444" y="140"/>
              </a:cxn>
              <a:cxn ang="0">
                <a:pos x="346" y="14"/>
              </a:cxn>
              <a:cxn ang="0">
                <a:pos x="346" y="0"/>
              </a:cxn>
              <a:cxn ang="0">
                <a:pos x="0" y="8"/>
              </a:cxn>
              <a:cxn ang="0">
                <a:pos x="22" y="70"/>
              </a:cxn>
              <a:cxn ang="0">
                <a:pos x="68" y="70"/>
              </a:cxn>
              <a:cxn ang="0">
                <a:pos x="50" y="136"/>
              </a:cxn>
              <a:cxn ang="0">
                <a:pos x="104" y="160"/>
              </a:cxn>
              <a:cxn ang="0">
                <a:pos x="132" y="470"/>
              </a:cxn>
              <a:cxn ang="0">
                <a:pos x="522" y="462"/>
              </a:cxn>
              <a:cxn ang="0">
                <a:pos x="506" y="510"/>
              </a:cxn>
              <a:cxn ang="0">
                <a:pos x="586" y="504"/>
              </a:cxn>
              <a:cxn ang="0">
                <a:pos x="586" y="410"/>
              </a:cxn>
              <a:cxn ang="0">
                <a:pos x="588" y="408"/>
              </a:cxn>
              <a:cxn ang="0">
                <a:pos x="582" y="352"/>
              </a:cxn>
              <a:cxn ang="0">
                <a:pos x="556" y="278"/>
              </a:cxn>
            </a:cxnLst>
            <a:rect l="0" t="0" r="r" b="b"/>
            <a:pathLst>
              <a:path w="588" h="510">
                <a:moveTo>
                  <a:pt x="556" y="278"/>
                </a:moveTo>
                <a:lnTo>
                  <a:pt x="476" y="220"/>
                </a:lnTo>
                <a:lnTo>
                  <a:pt x="476" y="140"/>
                </a:lnTo>
                <a:lnTo>
                  <a:pt x="444" y="140"/>
                </a:lnTo>
                <a:lnTo>
                  <a:pt x="346" y="14"/>
                </a:lnTo>
                <a:lnTo>
                  <a:pt x="346" y="0"/>
                </a:lnTo>
                <a:lnTo>
                  <a:pt x="0" y="8"/>
                </a:lnTo>
                <a:lnTo>
                  <a:pt x="22" y="70"/>
                </a:lnTo>
                <a:lnTo>
                  <a:pt x="68" y="70"/>
                </a:lnTo>
                <a:lnTo>
                  <a:pt x="50" y="136"/>
                </a:lnTo>
                <a:lnTo>
                  <a:pt x="104" y="160"/>
                </a:lnTo>
                <a:lnTo>
                  <a:pt x="132" y="470"/>
                </a:lnTo>
                <a:lnTo>
                  <a:pt x="522" y="462"/>
                </a:lnTo>
                <a:lnTo>
                  <a:pt x="506" y="510"/>
                </a:lnTo>
                <a:lnTo>
                  <a:pt x="586" y="504"/>
                </a:lnTo>
                <a:lnTo>
                  <a:pt x="586" y="410"/>
                </a:lnTo>
                <a:lnTo>
                  <a:pt x="588" y="408"/>
                </a:lnTo>
                <a:lnTo>
                  <a:pt x="582" y="352"/>
                </a:lnTo>
                <a:lnTo>
                  <a:pt x="556" y="278"/>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6" name="Freeform 5"/>
          <p:cNvSpPr>
            <a:spLocks/>
          </p:cNvSpPr>
          <p:nvPr/>
        </p:nvSpPr>
        <p:spPr bwMode="auto">
          <a:xfrm>
            <a:off x="5592330" y="2426892"/>
            <a:ext cx="646996" cy="751772"/>
          </a:xfrm>
          <a:custGeom>
            <a:avLst/>
            <a:gdLst/>
            <a:ahLst/>
            <a:cxnLst>
              <a:cxn ang="0">
                <a:pos x="404" y="538"/>
              </a:cxn>
              <a:cxn ang="0">
                <a:pos x="490" y="542"/>
              </a:cxn>
              <a:cxn ang="0">
                <a:pos x="464" y="400"/>
              </a:cxn>
              <a:cxn ang="0">
                <a:pos x="494" y="172"/>
              </a:cxn>
              <a:cxn ang="0">
                <a:pos x="446" y="160"/>
              </a:cxn>
              <a:cxn ang="0">
                <a:pos x="414" y="160"/>
              </a:cxn>
              <a:cxn ang="0">
                <a:pos x="404" y="122"/>
              </a:cxn>
              <a:cxn ang="0">
                <a:pos x="196" y="96"/>
              </a:cxn>
              <a:cxn ang="0">
                <a:pos x="174" y="38"/>
              </a:cxn>
              <a:cxn ang="0">
                <a:pos x="146" y="38"/>
              </a:cxn>
              <a:cxn ang="0">
                <a:pos x="146" y="0"/>
              </a:cxn>
              <a:cxn ang="0">
                <a:pos x="78" y="24"/>
              </a:cxn>
              <a:cxn ang="0">
                <a:pos x="36" y="116"/>
              </a:cxn>
              <a:cxn ang="0">
                <a:pos x="0" y="158"/>
              </a:cxn>
              <a:cxn ang="0">
                <a:pos x="28" y="292"/>
              </a:cxn>
              <a:cxn ang="0">
                <a:pos x="166" y="374"/>
              </a:cxn>
              <a:cxn ang="0">
                <a:pos x="194" y="508"/>
              </a:cxn>
              <a:cxn ang="0">
                <a:pos x="264" y="574"/>
              </a:cxn>
              <a:cxn ang="0">
                <a:pos x="352" y="568"/>
              </a:cxn>
              <a:cxn ang="0">
                <a:pos x="404" y="538"/>
              </a:cxn>
            </a:cxnLst>
            <a:rect l="0" t="0" r="r" b="b"/>
            <a:pathLst>
              <a:path w="494" h="574">
                <a:moveTo>
                  <a:pt x="404" y="538"/>
                </a:moveTo>
                <a:lnTo>
                  <a:pt x="490" y="542"/>
                </a:lnTo>
                <a:lnTo>
                  <a:pt x="464" y="400"/>
                </a:lnTo>
                <a:lnTo>
                  <a:pt x="494" y="172"/>
                </a:lnTo>
                <a:lnTo>
                  <a:pt x="446" y="160"/>
                </a:lnTo>
                <a:lnTo>
                  <a:pt x="414" y="160"/>
                </a:lnTo>
                <a:lnTo>
                  <a:pt x="404" y="122"/>
                </a:lnTo>
                <a:lnTo>
                  <a:pt x="196" y="96"/>
                </a:lnTo>
                <a:lnTo>
                  <a:pt x="174" y="38"/>
                </a:lnTo>
                <a:lnTo>
                  <a:pt x="146" y="38"/>
                </a:lnTo>
                <a:lnTo>
                  <a:pt x="146" y="0"/>
                </a:lnTo>
                <a:lnTo>
                  <a:pt x="78" y="24"/>
                </a:lnTo>
                <a:lnTo>
                  <a:pt x="36" y="116"/>
                </a:lnTo>
                <a:lnTo>
                  <a:pt x="0" y="158"/>
                </a:lnTo>
                <a:lnTo>
                  <a:pt x="28" y="292"/>
                </a:lnTo>
                <a:lnTo>
                  <a:pt x="166" y="374"/>
                </a:lnTo>
                <a:lnTo>
                  <a:pt x="194" y="508"/>
                </a:lnTo>
                <a:lnTo>
                  <a:pt x="264" y="574"/>
                </a:lnTo>
                <a:lnTo>
                  <a:pt x="352" y="568"/>
                </a:lnTo>
                <a:lnTo>
                  <a:pt x="404" y="538"/>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7" name="Freeform 6"/>
          <p:cNvSpPr>
            <a:spLocks/>
          </p:cNvSpPr>
          <p:nvPr/>
        </p:nvSpPr>
        <p:spPr bwMode="auto">
          <a:xfrm>
            <a:off x="5846413" y="3131514"/>
            <a:ext cx="492450" cy="861788"/>
          </a:xfrm>
          <a:custGeom>
            <a:avLst/>
            <a:gdLst/>
            <a:ahLst/>
            <a:cxnLst>
              <a:cxn ang="0">
                <a:pos x="336" y="64"/>
              </a:cxn>
              <a:cxn ang="0">
                <a:pos x="300" y="26"/>
              </a:cxn>
              <a:cxn ang="0">
                <a:pos x="296" y="4"/>
              </a:cxn>
              <a:cxn ang="0">
                <a:pos x="210" y="0"/>
              </a:cxn>
              <a:cxn ang="0">
                <a:pos x="158" y="30"/>
              </a:cxn>
              <a:cxn ang="0">
                <a:pos x="70" y="36"/>
              </a:cxn>
              <a:cxn ang="0">
                <a:pos x="78" y="96"/>
              </a:cxn>
              <a:cxn ang="0">
                <a:pos x="22" y="162"/>
              </a:cxn>
              <a:cxn ang="0">
                <a:pos x="42" y="202"/>
              </a:cxn>
              <a:cxn ang="0">
                <a:pos x="0" y="272"/>
              </a:cxn>
              <a:cxn ang="0">
                <a:pos x="0" y="320"/>
              </a:cxn>
              <a:cxn ang="0">
                <a:pos x="96" y="442"/>
              </a:cxn>
              <a:cxn ang="0">
                <a:pos x="130" y="442"/>
              </a:cxn>
              <a:cxn ang="0">
                <a:pos x="130" y="526"/>
              </a:cxn>
              <a:cxn ang="0">
                <a:pos x="208" y="580"/>
              </a:cxn>
              <a:cxn ang="0">
                <a:pos x="236" y="658"/>
              </a:cxn>
              <a:cxn ang="0">
                <a:pos x="258" y="616"/>
              </a:cxn>
              <a:cxn ang="0">
                <a:pos x="308" y="644"/>
              </a:cxn>
              <a:cxn ang="0">
                <a:pos x="348" y="592"/>
              </a:cxn>
              <a:cxn ang="0">
                <a:pos x="356" y="510"/>
              </a:cxn>
              <a:cxn ang="0">
                <a:pos x="376" y="428"/>
              </a:cxn>
              <a:cxn ang="0">
                <a:pos x="336" y="64"/>
              </a:cxn>
            </a:cxnLst>
            <a:rect l="0" t="0" r="r" b="b"/>
            <a:pathLst>
              <a:path w="376" h="658">
                <a:moveTo>
                  <a:pt x="336" y="64"/>
                </a:moveTo>
                <a:lnTo>
                  <a:pt x="300" y="26"/>
                </a:lnTo>
                <a:lnTo>
                  <a:pt x="296" y="4"/>
                </a:lnTo>
                <a:lnTo>
                  <a:pt x="210" y="0"/>
                </a:lnTo>
                <a:lnTo>
                  <a:pt x="158" y="30"/>
                </a:lnTo>
                <a:lnTo>
                  <a:pt x="70" y="36"/>
                </a:lnTo>
                <a:lnTo>
                  <a:pt x="78" y="96"/>
                </a:lnTo>
                <a:lnTo>
                  <a:pt x="22" y="162"/>
                </a:lnTo>
                <a:lnTo>
                  <a:pt x="42" y="202"/>
                </a:lnTo>
                <a:lnTo>
                  <a:pt x="0" y="272"/>
                </a:lnTo>
                <a:lnTo>
                  <a:pt x="0" y="320"/>
                </a:lnTo>
                <a:lnTo>
                  <a:pt x="96" y="442"/>
                </a:lnTo>
                <a:lnTo>
                  <a:pt x="130" y="442"/>
                </a:lnTo>
                <a:lnTo>
                  <a:pt x="130" y="526"/>
                </a:lnTo>
                <a:lnTo>
                  <a:pt x="208" y="580"/>
                </a:lnTo>
                <a:lnTo>
                  <a:pt x="236" y="658"/>
                </a:lnTo>
                <a:lnTo>
                  <a:pt x="258" y="616"/>
                </a:lnTo>
                <a:lnTo>
                  <a:pt x="308" y="644"/>
                </a:lnTo>
                <a:lnTo>
                  <a:pt x="348" y="592"/>
                </a:lnTo>
                <a:lnTo>
                  <a:pt x="356" y="510"/>
                </a:lnTo>
                <a:lnTo>
                  <a:pt x="376" y="428"/>
                </a:lnTo>
                <a:lnTo>
                  <a:pt x="336" y="6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8" name="Freeform 7"/>
          <p:cNvSpPr>
            <a:spLocks/>
          </p:cNvSpPr>
          <p:nvPr/>
        </p:nvSpPr>
        <p:spPr bwMode="auto">
          <a:xfrm>
            <a:off x="7648623" y="2311695"/>
            <a:ext cx="128559" cy="491097"/>
          </a:xfrm>
          <a:custGeom>
            <a:avLst/>
            <a:gdLst/>
            <a:ahLst/>
            <a:cxnLst>
              <a:cxn ang="0">
                <a:pos x="0" y="0"/>
              </a:cxn>
              <a:cxn ang="0">
                <a:pos x="86" y="312"/>
              </a:cxn>
              <a:cxn ang="0">
                <a:pos x="100" y="382"/>
              </a:cxn>
              <a:cxn ang="0">
                <a:pos x="94" y="324"/>
              </a:cxn>
              <a:cxn ang="0">
                <a:pos x="30" y="98"/>
              </a:cxn>
              <a:cxn ang="0">
                <a:pos x="0" y="0"/>
              </a:cxn>
            </a:cxnLst>
            <a:rect l="0" t="0" r="r" b="b"/>
            <a:pathLst>
              <a:path w="100" h="382">
                <a:moveTo>
                  <a:pt x="0" y="0"/>
                </a:moveTo>
                <a:lnTo>
                  <a:pt x="86" y="312"/>
                </a:lnTo>
                <a:lnTo>
                  <a:pt x="100" y="382"/>
                </a:lnTo>
                <a:lnTo>
                  <a:pt x="94" y="324"/>
                </a:lnTo>
                <a:lnTo>
                  <a:pt x="30" y="98"/>
                </a:lnTo>
                <a:lnTo>
                  <a:pt x="0"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9" name="Freeform 8"/>
          <p:cNvSpPr>
            <a:spLocks/>
          </p:cNvSpPr>
          <p:nvPr/>
        </p:nvSpPr>
        <p:spPr bwMode="auto">
          <a:xfrm>
            <a:off x="7080390" y="2267985"/>
            <a:ext cx="771357" cy="701935"/>
          </a:xfrm>
          <a:custGeom>
            <a:avLst/>
            <a:gdLst/>
            <a:ahLst/>
            <a:cxnLst>
              <a:cxn ang="0">
                <a:pos x="546" y="442"/>
              </a:cxn>
              <a:cxn ang="0">
                <a:pos x="542" y="416"/>
              </a:cxn>
              <a:cxn ang="0">
                <a:pos x="528" y="346"/>
              </a:cxn>
              <a:cxn ang="0">
                <a:pos x="442" y="34"/>
              </a:cxn>
              <a:cxn ang="0">
                <a:pos x="434" y="0"/>
              </a:cxn>
              <a:cxn ang="0">
                <a:pos x="434" y="0"/>
              </a:cxn>
              <a:cxn ang="0">
                <a:pos x="434" y="0"/>
              </a:cxn>
              <a:cxn ang="0">
                <a:pos x="308" y="48"/>
              </a:cxn>
              <a:cxn ang="0">
                <a:pos x="238" y="208"/>
              </a:cxn>
              <a:cxn ang="0">
                <a:pos x="246" y="234"/>
              </a:cxn>
              <a:cxn ang="0">
                <a:pos x="216" y="290"/>
              </a:cxn>
              <a:cxn ang="0">
                <a:pos x="84" y="318"/>
              </a:cxn>
              <a:cxn ang="0">
                <a:pos x="46" y="398"/>
              </a:cxn>
              <a:cxn ang="0">
                <a:pos x="58" y="426"/>
              </a:cxn>
              <a:cxn ang="0">
                <a:pos x="0" y="494"/>
              </a:cxn>
              <a:cxn ang="0">
                <a:pos x="16" y="546"/>
              </a:cxn>
              <a:cxn ang="0">
                <a:pos x="380" y="426"/>
              </a:cxn>
              <a:cxn ang="0">
                <a:pos x="456" y="492"/>
              </a:cxn>
              <a:cxn ang="0">
                <a:pos x="478" y="498"/>
              </a:cxn>
              <a:cxn ang="0">
                <a:pos x="588" y="522"/>
              </a:cxn>
              <a:cxn ang="0">
                <a:pos x="600" y="496"/>
              </a:cxn>
              <a:cxn ang="0">
                <a:pos x="594" y="490"/>
              </a:cxn>
              <a:cxn ang="0">
                <a:pos x="546" y="442"/>
              </a:cxn>
            </a:cxnLst>
            <a:rect l="0" t="0" r="r" b="b"/>
            <a:pathLst>
              <a:path w="600" h="546">
                <a:moveTo>
                  <a:pt x="546" y="442"/>
                </a:moveTo>
                <a:lnTo>
                  <a:pt x="542" y="416"/>
                </a:lnTo>
                <a:lnTo>
                  <a:pt x="528" y="346"/>
                </a:lnTo>
                <a:lnTo>
                  <a:pt x="442" y="34"/>
                </a:lnTo>
                <a:lnTo>
                  <a:pt x="434" y="0"/>
                </a:lnTo>
                <a:lnTo>
                  <a:pt x="434" y="0"/>
                </a:lnTo>
                <a:lnTo>
                  <a:pt x="434" y="0"/>
                </a:lnTo>
                <a:lnTo>
                  <a:pt x="308" y="48"/>
                </a:lnTo>
                <a:lnTo>
                  <a:pt x="238" y="208"/>
                </a:lnTo>
                <a:lnTo>
                  <a:pt x="246" y="234"/>
                </a:lnTo>
                <a:lnTo>
                  <a:pt x="216" y="290"/>
                </a:lnTo>
                <a:lnTo>
                  <a:pt x="84" y="318"/>
                </a:lnTo>
                <a:lnTo>
                  <a:pt x="46" y="398"/>
                </a:lnTo>
                <a:lnTo>
                  <a:pt x="58" y="426"/>
                </a:lnTo>
                <a:lnTo>
                  <a:pt x="0" y="494"/>
                </a:lnTo>
                <a:lnTo>
                  <a:pt x="16" y="546"/>
                </a:lnTo>
                <a:lnTo>
                  <a:pt x="380" y="426"/>
                </a:lnTo>
                <a:lnTo>
                  <a:pt x="456" y="492"/>
                </a:lnTo>
                <a:lnTo>
                  <a:pt x="478" y="498"/>
                </a:lnTo>
                <a:lnTo>
                  <a:pt x="588" y="522"/>
                </a:lnTo>
                <a:lnTo>
                  <a:pt x="600" y="496"/>
                </a:lnTo>
                <a:lnTo>
                  <a:pt x="594" y="490"/>
                </a:lnTo>
                <a:lnTo>
                  <a:pt x="546" y="44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0" name="Freeform 9"/>
          <p:cNvSpPr>
            <a:spLocks/>
          </p:cNvSpPr>
          <p:nvPr/>
        </p:nvSpPr>
        <p:spPr bwMode="auto">
          <a:xfrm>
            <a:off x="7972592" y="2445396"/>
            <a:ext cx="51424" cy="35996"/>
          </a:xfrm>
          <a:custGeom>
            <a:avLst/>
            <a:gdLst/>
            <a:ahLst/>
            <a:cxnLst>
              <a:cxn ang="0">
                <a:pos x="40" y="28"/>
              </a:cxn>
              <a:cxn ang="0">
                <a:pos x="40" y="24"/>
              </a:cxn>
              <a:cxn ang="0">
                <a:pos x="0" y="0"/>
              </a:cxn>
              <a:cxn ang="0">
                <a:pos x="40" y="28"/>
              </a:cxn>
            </a:cxnLst>
            <a:rect l="0" t="0" r="r" b="b"/>
            <a:pathLst>
              <a:path w="40" h="28">
                <a:moveTo>
                  <a:pt x="40" y="28"/>
                </a:moveTo>
                <a:lnTo>
                  <a:pt x="40" y="24"/>
                </a:lnTo>
                <a:lnTo>
                  <a:pt x="0" y="0"/>
                </a:lnTo>
                <a:lnTo>
                  <a:pt x="40" y="28"/>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1" name="Freeform 10"/>
          <p:cNvSpPr>
            <a:spLocks/>
          </p:cNvSpPr>
          <p:nvPr/>
        </p:nvSpPr>
        <p:spPr bwMode="auto">
          <a:xfrm>
            <a:off x="7810607" y="1704895"/>
            <a:ext cx="480812" cy="771357"/>
          </a:xfrm>
          <a:custGeom>
            <a:avLst/>
            <a:gdLst/>
            <a:ahLst/>
            <a:cxnLst>
              <a:cxn ang="0">
                <a:pos x="284" y="228"/>
              </a:cxn>
              <a:cxn ang="0">
                <a:pos x="244" y="202"/>
              </a:cxn>
              <a:cxn ang="0">
                <a:pos x="136" y="0"/>
              </a:cxn>
              <a:cxn ang="0">
                <a:pos x="84" y="68"/>
              </a:cxn>
              <a:cxn ang="0">
                <a:pos x="46" y="54"/>
              </a:cxn>
              <a:cxn ang="0">
                <a:pos x="46" y="228"/>
              </a:cxn>
              <a:cxn ang="0">
                <a:pos x="0" y="356"/>
              </a:cxn>
              <a:cxn ang="0">
                <a:pos x="126" y="576"/>
              </a:cxn>
              <a:cxn ang="0">
                <a:pos x="166" y="600"/>
              </a:cxn>
              <a:cxn ang="0">
                <a:pos x="166" y="540"/>
              </a:cxn>
              <a:cxn ang="0">
                <a:pos x="244" y="404"/>
              </a:cxn>
              <a:cxn ang="0">
                <a:pos x="294" y="378"/>
              </a:cxn>
              <a:cxn ang="0">
                <a:pos x="294" y="336"/>
              </a:cxn>
              <a:cxn ang="0">
                <a:pos x="374" y="202"/>
              </a:cxn>
              <a:cxn ang="0">
                <a:pos x="284" y="228"/>
              </a:cxn>
            </a:cxnLst>
            <a:rect l="0" t="0" r="r" b="b"/>
            <a:pathLst>
              <a:path w="374" h="600">
                <a:moveTo>
                  <a:pt x="284" y="228"/>
                </a:moveTo>
                <a:lnTo>
                  <a:pt x="244" y="202"/>
                </a:lnTo>
                <a:lnTo>
                  <a:pt x="136" y="0"/>
                </a:lnTo>
                <a:lnTo>
                  <a:pt x="84" y="68"/>
                </a:lnTo>
                <a:lnTo>
                  <a:pt x="46" y="54"/>
                </a:lnTo>
                <a:lnTo>
                  <a:pt x="46" y="228"/>
                </a:lnTo>
                <a:lnTo>
                  <a:pt x="0" y="356"/>
                </a:lnTo>
                <a:lnTo>
                  <a:pt x="126" y="576"/>
                </a:lnTo>
                <a:lnTo>
                  <a:pt x="166" y="600"/>
                </a:lnTo>
                <a:lnTo>
                  <a:pt x="166" y="540"/>
                </a:lnTo>
                <a:lnTo>
                  <a:pt x="244" y="404"/>
                </a:lnTo>
                <a:lnTo>
                  <a:pt x="294" y="378"/>
                </a:lnTo>
                <a:lnTo>
                  <a:pt x="294" y="336"/>
                </a:lnTo>
                <a:lnTo>
                  <a:pt x="374" y="202"/>
                </a:lnTo>
                <a:lnTo>
                  <a:pt x="284" y="228"/>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2" name="Freeform 11"/>
          <p:cNvSpPr>
            <a:spLocks/>
          </p:cNvSpPr>
          <p:nvPr/>
        </p:nvSpPr>
        <p:spPr bwMode="auto">
          <a:xfrm>
            <a:off x="7640909" y="2213990"/>
            <a:ext cx="151701" cy="434531"/>
          </a:xfrm>
          <a:custGeom>
            <a:avLst/>
            <a:gdLst/>
            <a:ahLst/>
            <a:cxnLst>
              <a:cxn ang="0">
                <a:pos x="110" y="84"/>
              </a:cxn>
              <a:cxn ang="0">
                <a:pos x="110" y="84"/>
              </a:cxn>
              <a:cxn ang="0">
                <a:pos x="112" y="64"/>
              </a:cxn>
              <a:cxn ang="0">
                <a:pos x="112" y="42"/>
              </a:cxn>
              <a:cxn ang="0">
                <a:pos x="110" y="20"/>
              </a:cxn>
              <a:cxn ang="0">
                <a:pos x="106" y="0"/>
              </a:cxn>
              <a:cxn ang="0">
                <a:pos x="0" y="40"/>
              </a:cxn>
              <a:cxn ang="0">
                <a:pos x="0" y="42"/>
              </a:cxn>
              <a:cxn ang="0">
                <a:pos x="2" y="42"/>
              </a:cxn>
              <a:cxn ang="0">
                <a:pos x="40" y="174"/>
              </a:cxn>
              <a:cxn ang="0">
                <a:pos x="80" y="318"/>
              </a:cxn>
              <a:cxn ang="0">
                <a:pos x="86" y="338"/>
              </a:cxn>
              <a:cxn ang="0">
                <a:pos x="86" y="338"/>
              </a:cxn>
              <a:cxn ang="0">
                <a:pos x="118" y="330"/>
              </a:cxn>
              <a:cxn ang="0">
                <a:pos x="118" y="330"/>
              </a:cxn>
              <a:cxn ang="0">
                <a:pos x="110" y="302"/>
              </a:cxn>
              <a:cxn ang="0">
                <a:pos x="106" y="270"/>
              </a:cxn>
              <a:cxn ang="0">
                <a:pos x="104" y="234"/>
              </a:cxn>
              <a:cxn ang="0">
                <a:pos x="104" y="198"/>
              </a:cxn>
              <a:cxn ang="0">
                <a:pos x="106" y="132"/>
              </a:cxn>
              <a:cxn ang="0">
                <a:pos x="108" y="104"/>
              </a:cxn>
              <a:cxn ang="0">
                <a:pos x="110" y="84"/>
              </a:cxn>
              <a:cxn ang="0">
                <a:pos x="110" y="84"/>
              </a:cxn>
            </a:cxnLst>
            <a:rect l="0" t="0" r="r" b="b"/>
            <a:pathLst>
              <a:path w="118" h="338">
                <a:moveTo>
                  <a:pt x="110" y="84"/>
                </a:moveTo>
                <a:lnTo>
                  <a:pt x="110" y="84"/>
                </a:lnTo>
                <a:lnTo>
                  <a:pt x="112" y="64"/>
                </a:lnTo>
                <a:lnTo>
                  <a:pt x="112" y="42"/>
                </a:lnTo>
                <a:lnTo>
                  <a:pt x="110" y="20"/>
                </a:lnTo>
                <a:lnTo>
                  <a:pt x="106" y="0"/>
                </a:lnTo>
                <a:lnTo>
                  <a:pt x="0" y="40"/>
                </a:lnTo>
                <a:lnTo>
                  <a:pt x="0" y="42"/>
                </a:lnTo>
                <a:lnTo>
                  <a:pt x="2" y="42"/>
                </a:lnTo>
                <a:lnTo>
                  <a:pt x="40" y="174"/>
                </a:lnTo>
                <a:lnTo>
                  <a:pt x="80" y="318"/>
                </a:lnTo>
                <a:lnTo>
                  <a:pt x="86" y="338"/>
                </a:lnTo>
                <a:lnTo>
                  <a:pt x="86" y="338"/>
                </a:lnTo>
                <a:lnTo>
                  <a:pt x="118" y="330"/>
                </a:lnTo>
                <a:lnTo>
                  <a:pt x="118" y="330"/>
                </a:lnTo>
                <a:lnTo>
                  <a:pt x="110" y="302"/>
                </a:lnTo>
                <a:lnTo>
                  <a:pt x="106" y="270"/>
                </a:lnTo>
                <a:lnTo>
                  <a:pt x="104" y="234"/>
                </a:lnTo>
                <a:lnTo>
                  <a:pt x="104" y="198"/>
                </a:lnTo>
                <a:lnTo>
                  <a:pt x="106" y="132"/>
                </a:lnTo>
                <a:lnTo>
                  <a:pt x="108" y="104"/>
                </a:lnTo>
                <a:lnTo>
                  <a:pt x="110" y="84"/>
                </a:lnTo>
                <a:lnTo>
                  <a:pt x="110" y="8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3" name="Freeform 12"/>
          <p:cNvSpPr>
            <a:spLocks/>
          </p:cNvSpPr>
          <p:nvPr/>
        </p:nvSpPr>
        <p:spPr bwMode="auto">
          <a:xfrm>
            <a:off x="7774610" y="2159996"/>
            <a:ext cx="251976" cy="478241"/>
          </a:xfrm>
          <a:custGeom>
            <a:avLst/>
            <a:gdLst/>
            <a:ahLst/>
            <a:cxnLst>
              <a:cxn ang="0">
                <a:pos x="156" y="224"/>
              </a:cxn>
              <a:cxn ang="0">
                <a:pos x="30" y="6"/>
              </a:cxn>
              <a:cxn ang="0">
                <a:pos x="30" y="4"/>
              </a:cxn>
              <a:cxn ang="0">
                <a:pos x="156" y="222"/>
              </a:cxn>
              <a:cxn ang="0">
                <a:pos x="30" y="0"/>
              </a:cxn>
              <a:cxn ang="0">
                <a:pos x="16" y="36"/>
              </a:cxn>
              <a:cxn ang="0">
                <a:pos x="2" y="42"/>
              </a:cxn>
              <a:cxn ang="0">
                <a:pos x="2" y="42"/>
              </a:cxn>
              <a:cxn ang="0">
                <a:pos x="6" y="62"/>
              </a:cxn>
              <a:cxn ang="0">
                <a:pos x="8" y="84"/>
              </a:cxn>
              <a:cxn ang="0">
                <a:pos x="8" y="106"/>
              </a:cxn>
              <a:cxn ang="0">
                <a:pos x="6" y="126"/>
              </a:cxn>
              <a:cxn ang="0">
                <a:pos x="6" y="126"/>
              </a:cxn>
              <a:cxn ang="0">
                <a:pos x="4" y="146"/>
              </a:cxn>
              <a:cxn ang="0">
                <a:pos x="2" y="174"/>
              </a:cxn>
              <a:cxn ang="0">
                <a:pos x="0" y="240"/>
              </a:cxn>
              <a:cxn ang="0">
                <a:pos x="0" y="276"/>
              </a:cxn>
              <a:cxn ang="0">
                <a:pos x="2" y="312"/>
              </a:cxn>
              <a:cxn ang="0">
                <a:pos x="6" y="344"/>
              </a:cxn>
              <a:cxn ang="0">
                <a:pos x="14" y="372"/>
              </a:cxn>
              <a:cxn ang="0">
                <a:pos x="14" y="372"/>
              </a:cxn>
              <a:cxn ang="0">
                <a:pos x="44" y="362"/>
              </a:cxn>
              <a:cxn ang="0">
                <a:pos x="74" y="350"/>
              </a:cxn>
              <a:cxn ang="0">
                <a:pos x="100" y="334"/>
              </a:cxn>
              <a:cxn ang="0">
                <a:pos x="114" y="326"/>
              </a:cxn>
              <a:cxn ang="0">
                <a:pos x="124" y="316"/>
              </a:cxn>
              <a:cxn ang="0">
                <a:pos x="124" y="316"/>
              </a:cxn>
              <a:cxn ang="0">
                <a:pos x="134" y="308"/>
              </a:cxn>
              <a:cxn ang="0">
                <a:pos x="144" y="300"/>
              </a:cxn>
              <a:cxn ang="0">
                <a:pos x="154" y="296"/>
              </a:cxn>
              <a:cxn ang="0">
                <a:pos x="164" y="292"/>
              </a:cxn>
              <a:cxn ang="0">
                <a:pos x="182" y="288"/>
              </a:cxn>
              <a:cxn ang="0">
                <a:pos x="196" y="288"/>
              </a:cxn>
              <a:cxn ang="0">
                <a:pos x="196" y="250"/>
              </a:cxn>
              <a:cxn ang="0">
                <a:pos x="156" y="224"/>
              </a:cxn>
            </a:cxnLst>
            <a:rect l="0" t="0" r="r" b="b"/>
            <a:pathLst>
              <a:path w="196" h="372">
                <a:moveTo>
                  <a:pt x="156" y="224"/>
                </a:moveTo>
                <a:lnTo>
                  <a:pt x="30" y="6"/>
                </a:lnTo>
                <a:lnTo>
                  <a:pt x="30" y="4"/>
                </a:lnTo>
                <a:lnTo>
                  <a:pt x="156" y="222"/>
                </a:lnTo>
                <a:lnTo>
                  <a:pt x="30" y="0"/>
                </a:lnTo>
                <a:lnTo>
                  <a:pt x="16" y="36"/>
                </a:lnTo>
                <a:lnTo>
                  <a:pt x="2" y="42"/>
                </a:lnTo>
                <a:lnTo>
                  <a:pt x="2" y="42"/>
                </a:lnTo>
                <a:lnTo>
                  <a:pt x="6" y="62"/>
                </a:lnTo>
                <a:lnTo>
                  <a:pt x="8" y="84"/>
                </a:lnTo>
                <a:lnTo>
                  <a:pt x="8" y="106"/>
                </a:lnTo>
                <a:lnTo>
                  <a:pt x="6" y="126"/>
                </a:lnTo>
                <a:lnTo>
                  <a:pt x="6" y="126"/>
                </a:lnTo>
                <a:lnTo>
                  <a:pt x="4" y="146"/>
                </a:lnTo>
                <a:lnTo>
                  <a:pt x="2" y="174"/>
                </a:lnTo>
                <a:lnTo>
                  <a:pt x="0" y="240"/>
                </a:lnTo>
                <a:lnTo>
                  <a:pt x="0" y="276"/>
                </a:lnTo>
                <a:lnTo>
                  <a:pt x="2" y="312"/>
                </a:lnTo>
                <a:lnTo>
                  <a:pt x="6" y="344"/>
                </a:lnTo>
                <a:lnTo>
                  <a:pt x="14" y="372"/>
                </a:lnTo>
                <a:lnTo>
                  <a:pt x="14" y="372"/>
                </a:lnTo>
                <a:lnTo>
                  <a:pt x="44" y="362"/>
                </a:lnTo>
                <a:lnTo>
                  <a:pt x="74" y="350"/>
                </a:lnTo>
                <a:lnTo>
                  <a:pt x="100" y="334"/>
                </a:lnTo>
                <a:lnTo>
                  <a:pt x="114" y="326"/>
                </a:lnTo>
                <a:lnTo>
                  <a:pt x="124" y="316"/>
                </a:lnTo>
                <a:lnTo>
                  <a:pt x="124" y="316"/>
                </a:lnTo>
                <a:lnTo>
                  <a:pt x="134" y="308"/>
                </a:lnTo>
                <a:lnTo>
                  <a:pt x="144" y="300"/>
                </a:lnTo>
                <a:lnTo>
                  <a:pt x="154" y="296"/>
                </a:lnTo>
                <a:lnTo>
                  <a:pt x="164" y="292"/>
                </a:lnTo>
                <a:lnTo>
                  <a:pt x="182" y="288"/>
                </a:lnTo>
                <a:lnTo>
                  <a:pt x="196" y="288"/>
                </a:lnTo>
                <a:lnTo>
                  <a:pt x="196" y="250"/>
                </a:lnTo>
                <a:lnTo>
                  <a:pt x="156" y="22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4" name="Freeform 13"/>
          <p:cNvSpPr>
            <a:spLocks/>
          </p:cNvSpPr>
          <p:nvPr/>
        </p:nvSpPr>
        <p:spPr bwMode="auto">
          <a:xfrm>
            <a:off x="7769468" y="2669090"/>
            <a:ext cx="213409" cy="233978"/>
          </a:xfrm>
          <a:custGeom>
            <a:avLst/>
            <a:gdLst/>
            <a:ahLst/>
            <a:cxnLst>
              <a:cxn ang="0">
                <a:pos x="2" y="46"/>
              </a:cxn>
              <a:cxn ang="0">
                <a:pos x="12" y="128"/>
              </a:cxn>
              <a:cxn ang="0">
                <a:pos x="64" y="182"/>
              </a:cxn>
              <a:cxn ang="0">
                <a:pos x="60" y="178"/>
              </a:cxn>
              <a:cxn ang="0">
                <a:pos x="64" y="182"/>
              </a:cxn>
              <a:cxn ang="0">
                <a:pos x="66" y="178"/>
              </a:cxn>
              <a:cxn ang="0">
                <a:pos x="150" y="138"/>
              </a:cxn>
              <a:cxn ang="0">
                <a:pos x="164" y="138"/>
              </a:cxn>
              <a:cxn ang="0">
                <a:pos x="166" y="138"/>
              </a:cxn>
              <a:cxn ang="0">
                <a:pos x="138" y="0"/>
              </a:cxn>
              <a:cxn ang="0">
                <a:pos x="0" y="44"/>
              </a:cxn>
              <a:cxn ang="0">
                <a:pos x="2" y="46"/>
              </a:cxn>
            </a:cxnLst>
            <a:rect l="0" t="0" r="r" b="b"/>
            <a:pathLst>
              <a:path w="166" h="182">
                <a:moveTo>
                  <a:pt x="2" y="46"/>
                </a:moveTo>
                <a:lnTo>
                  <a:pt x="12" y="128"/>
                </a:lnTo>
                <a:lnTo>
                  <a:pt x="64" y="182"/>
                </a:lnTo>
                <a:lnTo>
                  <a:pt x="60" y="178"/>
                </a:lnTo>
                <a:lnTo>
                  <a:pt x="64" y="182"/>
                </a:lnTo>
                <a:lnTo>
                  <a:pt x="66" y="178"/>
                </a:lnTo>
                <a:lnTo>
                  <a:pt x="150" y="138"/>
                </a:lnTo>
                <a:lnTo>
                  <a:pt x="164" y="138"/>
                </a:lnTo>
                <a:lnTo>
                  <a:pt x="166" y="138"/>
                </a:lnTo>
                <a:lnTo>
                  <a:pt x="138" y="0"/>
                </a:lnTo>
                <a:lnTo>
                  <a:pt x="0" y="44"/>
                </a:lnTo>
                <a:lnTo>
                  <a:pt x="2" y="46"/>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5" name="Freeform 14"/>
          <p:cNvSpPr>
            <a:spLocks/>
          </p:cNvSpPr>
          <p:nvPr/>
        </p:nvSpPr>
        <p:spPr bwMode="auto">
          <a:xfrm>
            <a:off x="7748899" y="2532817"/>
            <a:ext cx="429388" cy="195410"/>
          </a:xfrm>
          <a:custGeom>
            <a:avLst/>
            <a:gdLst/>
            <a:ahLst/>
            <a:cxnLst>
              <a:cxn ang="0">
                <a:pos x="292" y="16"/>
              </a:cxn>
              <a:cxn ang="0">
                <a:pos x="264" y="68"/>
              </a:cxn>
              <a:cxn ang="0">
                <a:pos x="214" y="2"/>
              </a:cxn>
              <a:cxn ang="0">
                <a:pos x="214" y="0"/>
              </a:cxn>
              <a:cxn ang="0">
                <a:pos x="214" y="0"/>
              </a:cxn>
              <a:cxn ang="0">
                <a:pos x="202" y="0"/>
              </a:cxn>
              <a:cxn ang="0">
                <a:pos x="184" y="2"/>
              </a:cxn>
              <a:cxn ang="0">
                <a:pos x="174" y="6"/>
              </a:cxn>
              <a:cxn ang="0">
                <a:pos x="162" y="12"/>
              </a:cxn>
              <a:cxn ang="0">
                <a:pos x="152" y="18"/>
              </a:cxn>
              <a:cxn ang="0">
                <a:pos x="142" y="26"/>
              </a:cxn>
              <a:cxn ang="0">
                <a:pos x="142" y="26"/>
              </a:cxn>
              <a:cxn ang="0">
                <a:pos x="128" y="38"/>
              </a:cxn>
              <a:cxn ang="0">
                <a:pos x="112" y="50"/>
              </a:cxn>
              <a:cxn ang="0">
                <a:pos x="96" y="60"/>
              </a:cxn>
              <a:cxn ang="0">
                <a:pos x="76" y="68"/>
              </a:cxn>
              <a:cxn ang="0">
                <a:pos x="38" y="82"/>
              </a:cxn>
              <a:cxn ang="0">
                <a:pos x="0" y="90"/>
              </a:cxn>
              <a:cxn ang="0">
                <a:pos x="16" y="150"/>
              </a:cxn>
              <a:cxn ang="0">
                <a:pos x="154" y="106"/>
              </a:cxn>
              <a:cxn ang="0">
                <a:pos x="154" y="102"/>
              </a:cxn>
              <a:cxn ang="0">
                <a:pos x="170" y="96"/>
              </a:cxn>
              <a:cxn ang="0">
                <a:pos x="206" y="82"/>
              </a:cxn>
              <a:cxn ang="0">
                <a:pos x="242" y="122"/>
              </a:cxn>
              <a:cxn ang="0">
                <a:pos x="244" y="122"/>
              </a:cxn>
              <a:cxn ang="0">
                <a:pos x="254" y="152"/>
              </a:cxn>
              <a:cxn ang="0">
                <a:pos x="334" y="152"/>
              </a:cxn>
              <a:cxn ang="0">
                <a:pos x="334" y="84"/>
              </a:cxn>
              <a:cxn ang="0">
                <a:pos x="292" y="16"/>
              </a:cxn>
            </a:cxnLst>
            <a:rect l="0" t="0" r="r" b="b"/>
            <a:pathLst>
              <a:path w="334" h="152">
                <a:moveTo>
                  <a:pt x="292" y="16"/>
                </a:moveTo>
                <a:lnTo>
                  <a:pt x="264" y="68"/>
                </a:lnTo>
                <a:lnTo>
                  <a:pt x="214" y="2"/>
                </a:lnTo>
                <a:lnTo>
                  <a:pt x="214" y="0"/>
                </a:lnTo>
                <a:lnTo>
                  <a:pt x="214" y="0"/>
                </a:lnTo>
                <a:lnTo>
                  <a:pt x="202" y="0"/>
                </a:lnTo>
                <a:lnTo>
                  <a:pt x="184" y="2"/>
                </a:lnTo>
                <a:lnTo>
                  <a:pt x="174" y="6"/>
                </a:lnTo>
                <a:lnTo>
                  <a:pt x="162" y="12"/>
                </a:lnTo>
                <a:lnTo>
                  <a:pt x="152" y="18"/>
                </a:lnTo>
                <a:lnTo>
                  <a:pt x="142" y="26"/>
                </a:lnTo>
                <a:lnTo>
                  <a:pt x="142" y="26"/>
                </a:lnTo>
                <a:lnTo>
                  <a:pt x="128" y="38"/>
                </a:lnTo>
                <a:lnTo>
                  <a:pt x="112" y="50"/>
                </a:lnTo>
                <a:lnTo>
                  <a:pt x="96" y="60"/>
                </a:lnTo>
                <a:lnTo>
                  <a:pt x="76" y="68"/>
                </a:lnTo>
                <a:lnTo>
                  <a:pt x="38" y="82"/>
                </a:lnTo>
                <a:lnTo>
                  <a:pt x="0" y="90"/>
                </a:lnTo>
                <a:lnTo>
                  <a:pt x="16" y="150"/>
                </a:lnTo>
                <a:lnTo>
                  <a:pt x="154" y="106"/>
                </a:lnTo>
                <a:lnTo>
                  <a:pt x="154" y="102"/>
                </a:lnTo>
                <a:lnTo>
                  <a:pt x="170" y="96"/>
                </a:lnTo>
                <a:lnTo>
                  <a:pt x="206" y="82"/>
                </a:lnTo>
                <a:lnTo>
                  <a:pt x="242" y="122"/>
                </a:lnTo>
                <a:lnTo>
                  <a:pt x="244" y="122"/>
                </a:lnTo>
                <a:lnTo>
                  <a:pt x="254" y="152"/>
                </a:lnTo>
                <a:lnTo>
                  <a:pt x="334" y="152"/>
                </a:lnTo>
                <a:lnTo>
                  <a:pt x="334" y="84"/>
                </a:lnTo>
                <a:lnTo>
                  <a:pt x="292" y="16"/>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6" name="Freeform 15"/>
          <p:cNvSpPr>
            <a:spLocks/>
          </p:cNvSpPr>
          <p:nvPr/>
        </p:nvSpPr>
        <p:spPr bwMode="auto">
          <a:xfrm>
            <a:off x="7983316" y="2850961"/>
            <a:ext cx="2571" cy="2571"/>
          </a:xfrm>
          <a:custGeom>
            <a:avLst/>
            <a:gdLst/>
            <a:ahLst/>
            <a:cxnLst>
              <a:cxn ang="0">
                <a:pos x="0" y="0"/>
              </a:cxn>
              <a:cxn ang="0">
                <a:pos x="0" y="2"/>
              </a:cxn>
              <a:cxn ang="0">
                <a:pos x="2" y="2"/>
              </a:cxn>
              <a:cxn ang="0">
                <a:pos x="0" y="0"/>
              </a:cxn>
            </a:cxnLst>
            <a:rect l="0" t="0" r="r" b="b"/>
            <a:pathLst>
              <a:path w="2" h="2">
                <a:moveTo>
                  <a:pt x="0" y="0"/>
                </a:moveTo>
                <a:lnTo>
                  <a:pt x="0" y="2"/>
                </a:lnTo>
                <a:lnTo>
                  <a:pt x="2" y="2"/>
                </a:lnTo>
                <a:lnTo>
                  <a:pt x="0"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7" name="Freeform 16"/>
          <p:cNvSpPr>
            <a:spLocks/>
          </p:cNvSpPr>
          <p:nvPr/>
        </p:nvSpPr>
        <p:spPr bwMode="auto">
          <a:xfrm>
            <a:off x="3039300" y="3979625"/>
            <a:ext cx="745587" cy="1007828"/>
          </a:xfrm>
          <a:custGeom>
            <a:avLst/>
            <a:gdLst/>
            <a:ahLst/>
            <a:cxnLst>
              <a:cxn ang="0">
                <a:pos x="128" y="0"/>
              </a:cxn>
              <a:cxn ang="0">
                <a:pos x="112" y="120"/>
              </a:cxn>
              <a:cxn ang="0">
                <a:pos x="72" y="106"/>
              </a:cxn>
              <a:cxn ang="0">
                <a:pos x="42" y="254"/>
              </a:cxn>
              <a:cxn ang="0">
                <a:pos x="74" y="350"/>
              </a:cxn>
              <a:cxn ang="0">
                <a:pos x="62" y="364"/>
              </a:cxn>
              <a:cxn ang="0">
                <a:pos x="12" y="472"/>
              </a:cxn>
              <a:cxn ang="0">
                <a:pos x="24" y="526"/>
              </a:cxn>
              <a:cxn ang="0">
                <a:pos x="0" y="568"/>
              </a:cxn>
              <a:cxn ang="0">
                <a:pos x="362" y="768"/>
              </a:cxn>
              <a:cxn ang="0">
                <a:pos x="538" y="784"/>
              </a:cxn>
              <a:cxn ang="0">
                <a:pos x="580" y="80"/>
              </a:cxn>
              <a:cxn ang="0">
                <a:pos x="128" y="0"/>
              </a:cxn>
            </a:cxnLst>
            <a:rect l="0" t="0" r="r" b="b"/>
            <a:pathLst>
              <a:path w="580" h="784">
                <a:moveTo>
                  <a:pt x="128" y="0"/>
                </a:moveTo>
                <a:lnTo>
                  <a:pt x="112" y="120"/>
                </a:lnTo>
                <a:lnTo>
                  <a:pt x="72" y="106"/>
                </a:lnTo>
                <a:lnTo>
                  <a:pt x="42" y="254"/>
                </a:lnTo>
                <a:lnTo>
                  <a:pt x="74" y="350"/>
                </a:lnTo>
                <a:lnTo>
                  <a:pt x="62" y="364"/>
                </a:lnTo>
                <a:lnTo>
                  <a:pt x="12" y="472"/>
                </a:lnTo>
                <a:lnTo>
                  <a:pt x="24" y="526"/>
                </a:lnTo>
                <a:lnTo>
                  <a:pt x="0" y="568"/>
                </a:lnTo>
                <a:lnTo>
                  <a:pt x="362" y="768"/>
                </a:lnTo>
                <a:lnTo>
                  <a:pt x="538" y="784"/>
                </a:lnTo>
                <a:lnTo>
                  <a:pt x="580" y="80"/>
                </a:lnTo>
                <a:lnTo>
                  <a:pt x="128"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8" name="Freeform 17"/>
          <p:cNvSpPr>
            <a:spLocks/>
          </p:cNvSpPr>
          <p:nvPr/>
        </p:nvSpPr>
        <p:spPr bwMode="auto">
          <a:xfrm>
            <a:off x="5669423" y="4642941"/>
            <a:ext cx="719878" cy="601612"/>
          </a:xfrm>
          <a:custGeom>
            <a:avLst/>
            <a:gdLst/>
            <a:ahLst/>
            <a:cxnLst>
              <a:cxn ang="0">
                <a:pos x="276" y="240"/>
              </a:cxn>
              <a:cxn ang="0">
                <a:pos x="310" y="90"/>
              </a:cxn>
              <a:cxn ang="0">
                <a:pos x="280" y="0"/>
              </a:cxn>
              <a:cxn ang="0">
                <a:pos x="0" y="20"/>
              </a:cxn>
              <a:cxn ang="0">
                <a:pos x="16" y="154"/>
              </a:cxn>
              <a:cxn ang="0">
                <a:pos x="84" y="274"/>
              </a:cxn>
              <a:cxn ang="0">
                <a:pos x="76" y="372"/>
              </a:cxn>
              <a:cxn ang="0">
                <a:pos x="62" y="416"/>
              </a:cxn>
              <a:cxn ang="0">
                <a:pos x="174" y="440"/>
              </a:cxn>
              <a:cxn ang="0">
                <a:pos x="282" y="426"/>
              </a:cxn>
              <a:cxn ang="0">
                <a:pos x="264" y="468"/>
              </a:cxn>
              <a:cxn ang="0">
                <a:pos x="354" y="468"/>
              </a:cxn>
              <a:cxn ang="0">
                <a:pos x="390" y="426"/>
              </a:cxn>
              <a:cxn ang="0">
                <a:pos x="412" y="454"/>
              </a:cxn>
              <a:cxn ang="0">
                <a:pos x="480" y="400"/>
              </a:cxn>
              <a:cxn ang="0">
                <a:pos x="502" y="454"/>
              </a:cxn>
              <a:cxn ang="0">
                <a:pos x="540" y="454"/>
              </a:cxn>
              <a:cxn ang="0">
                <a:pos x="560" y="412"/>
              </a:cxn>
              <a:cxn ang="0">
                <a:pos x="512" y="344"/>
              </a:cxn>
              <a:cxn ang="0">
                <a:pos x="480" y="304"/>
              </a:cxn>
              <a:cxn ang="0">
                <a:pos x="486" y="302"/>
              </a:cxn>
              <a:cxn ang="0">
                <a:pos x="448" y="230"/>
              </a:cxn>
              <a:cxn ang="0">
                <a:pos x="276" y="240"/>
              </a:cxn>
            </a:cxnLst>
            <a:rect l="0" t="0" r="r" b="b"/>
            <a:pathLst>
              <a:path w="560" h="468">
                <a:moveTo>
                  <a:pt x="276" y="240"/>
                </a:moveTo>
                <a:lnTo>
                  <a:pt x="310" y="90"/>
                </a:lnTo>
                <a:lnTo>
                  <a:pt x="280" y="0"/>
                </a:lnTo>
                <a:lnTo>
                  <a:pt x="0" y="20"/>
                </a:lnTo>
                <a:lnTo>
                  <a:pt x="16" y="154"/>
                </a:lnTo>
                <a:lnTo>
                  <a:pt x="84" y="274"/>
                </a:lnTo>
                <a:lnTo>
                  <a:pt x="76" y="372"/>
                </a:lnTo>
                <a:lnTo>
                  <a:pt x="62" y="416"/>
                </a:lnTo>
                <a:lnTo>
                  <a:pt x="174" y="440"/>
                </a:lnTo>
                <a:lnTo>
                  <a:pt x="282" y="426"/>
                </a:lnTo>
                <a:lnTo>
                  <a:pt x="264" y="468"/>
                </a:lnTo>
                <a:lnTo>
                  <a:pt x="354" y="468"/>
                </a:lnTo>
                <a:lnTo>
                  <a:pt x="390" y="426"/>
                </a:lnTo>
                <a:lnTo>
                  <a:pt x="412" y="454"/>
                </a:lnTo>
                <a:lnTo>
                  <a:pt x="480" y="400"/>
                </a:lnTo>
                <a:lnTo>
                  <a:pt x="502" y="454"/>
                </a:lnTo>
                <a:lnTo>
                  <a:pt x="540" y="454"/>
                </a:lnTo>
                <a:lnTo>
                  <a:pt x="560" y="412"/>
                </a:lnTo>
                <a:lnTo>
                  <a:pt x="512" y="344"/>
                </a:lnTo>
                <a:lnTo>
                  <a:pt x="480" y="304"/>
                </a:lnTo>
                <a:lnTo>
                  <a:pt x="486" y="302"/>
                </a:lnTo>
                <a:lnTo>
                  <a:pt x="448" y="230"/>
                </a:lnTo>
                <a:lnTo>
                  <a:pt x="276" y="24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9" name="Freeform 18"/>
          <p:cNvSpPr>
            <a:spLocks/>
          </p:cNvSpPr>
          <p:nvPr/>
        </p:nvSpPr>
        <p:spPr bwMode="auto">
          <a:xfrm>
            <a:off x="3741181" y="4082466"/>
            <a:ext cx="812433" cy="915273"/>
          </a:xfrm>
          <a:custGeom>
            <a:avLst/>
            <a:gdLst/>
            <a:ahLst/>
            <a:cxnLst>
              <a:cxn ang="0">
                <a:pos x="254" y="634"/>
              </a:cxn>
              <a:cxn ang="0">
                <a:pos x="620" y="642"/>
              </a:cxn>
              <a:cxn ang="0">
                <a:pos x="612" y="82"/>
              </a:cxn>
              <a:cxn ang="0">
                <a:pos x="632" y="82"/>
              </a:cxn>
              <a:cxn ang="0">
                <a:pos x="632" y="14"/>
              </a:cxn>
              <a:cxn ang="0">
                <a:pos x="40" y="0"/>
              </a:cxn>
              <a:cxn ang="0">
                <a:pos x="0" y="704"/>
              </a:cxn>
              <a:cxn ang="0">
                <a:pos x="104" y="712"/>
              </a:cxn>
              <a:cxn ang="0">
                <a:pos x="104" y="660"/>
              </a:cxn>
              <a:cxn ang="0">
                <a:pos x="252" y="676"/>
              </a:cxn>
              <a:cxn ang="0">
                <a:pos x="256" y="678"/>
              </a:cxn>
              <a:cxn ang="0">
                <a:pos x="252" y="674"/>
              </a:cxn>
              <a:cxn ang="0">
                <a:pos x="254" y="634"/>
              </a:cxn>
            </a:cxnLst>
            <a:rect l="0" t="0" r="r" b="b"/>
            <a:pathLst>
              <a:path w="632" h="712">
                <a:moveTo>
                  <a:pt x="254" y="634"/>
                </a:moveTo>
                <a:lnTo>
                  <a:pt x="620" y="642"/>
                </a:lnTo>
                <a:lnTo>
                  <a:pt x="612" y="82"/>
                </a:lnTo>
                <a:lnTo>
                  <a:pt x="632" y="82"/>
                </a:lnTo>
                <a:lnTo>
                  <a:pt x="632" y="14"/>
                </a:lnTo>
                <a:lnTo>
                  <a:pt x="40" y="0"/>
                </a:lnTo>
                <a:lnTo>
                  <a:pt x="0" y="704"/>
                </a:lnTo>
                <a:lnTo>
                  <a:pt x="104" y="712"/>
                </a:lnTo>
                <a:lnTo>
                  <a:pt x="104" y="660"/>
                </a:lnTo>
                <a:lnTo>
                  <a:pt x="252" y="676"/>
                </a:lnTo>
                <a:lnTo>
                  <a:pt x="256" y="678"/>
                </a:lnTo>
                <a:lnTo>
                  <a:pt x="252" y="674"/>
                </a:lnTo>
                <a:lnTo>
                  <a:pt x="254" y="63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20" name="Freeform 19"/>
          <p:cNvSpPr>
            <a:spLocks/>
          </p:cNvSpPr>
          <p:nvPr/>
        </p:nvSpPr>
        <p:spPr bwMode="auto">
          <a:xfrm>
            <a:off x="4072839" y="4185305"/>
            <a:ext cx="1699425" cy="1699425"/>
          </a:xfrm>
          <a:custGeom>
            <a:avLst/>
            <a:gdLst/>
            <a:ahLst/>
            <a:cxnLst>
              <a:cxn ang="0">
                <a:pos x="1312" y="726"/>
              </a:cxn>
              <a:cxn ang="0">
                <a:pos x="1322" y="630"/>
              </a:cxn>
              <a:cxn ang="0">
                <a:pos x="1252" y="512"/>
              </a:cxn>
              <a:cxn ang="0">
                <a:pos x="1234" y="376"/>
              </a:cxn>
              <a:cxn ang="0">
                <a:pos x="1234" y="376"/>
              </a:cxn>
              <a:cxn ang="0">
                <a:pos x="1234" y="376"/>
              </a:cxn>
              <a:cxn ang="0">
                <a:pos x="1230" y="338"/>
              </a:cxn>
              <a:cxn ang="0">
                <a:pos x="1120" y="292"/>
              </a:cxn>
              <a:cxn ang="0">
                <a:pos x="852" y="304"/>
              </a:cxn>
              <a:cxn ang="0">
                <a:pos x="644" y="236"/>
              </a:cxn>
              <a:cxn ang="0">
                <a:pos x="632" y="0"/>
              </a:cxn>
              <a:cxn ang="0">
                <a:pos x="362" y="10"/>
              </a:cxn>
              <a:cxn ang="0">
                <a:pos x="370" y="572"/>
              </a:cxn>
              <a:cxn ang="0">
                <a:pos x="0" y="562"/>
              </a:cxn>
              <a:cxn ang="0">
                <a:pos x="0" y="600"/>
              </a:cxn>
              <a:cxn ang="0">
                <a:pos x="174" y="756"/>
              </a:cxn>
              <a:cxn ang="0">
                <a:pos x="212" y="878"/>
              </a:cxn>
              <a:cxn ang="0">
                <a:pos x="372" y="958"/>
              </a:cxn>
              <a:cxn ang="0">
                <a:pos x="442" y="850"/>
              </a:cxn>
              <a:cxn ang="0">
                <a:pos x="562" y="864"/>
              </a:cxn>
              <a:cxn ang="0">
                <a:pos x="770" y="1254"/>
              </a:cxn>
              <a:cxn ang="0">
                <a:pos x="978" y="1322"/>
              </a:cxn>
              <a:cxn ang="0">
                <a:pos x="1008" y="1268"/>
              </a:cxn>
              <a:cxn ang="0">
                <a:pos x="968" y="1146"/>
              </a:cxn>
              <a:cxn ang="0">
                <a:pos x="968" y="1014"/>
              </a:cxn>
              <a:cxn ang="0">
                <a:pos x="1286" y="768"/>
              </a:cxn>
              <a:cxn ang="0">
                <a:pos x="1300" y="772"/>
              </a:cxn>
              <a:cxn ang="0">
                <a:pos x="1298" y="770"/>
              </a:cxn>
              <a:cxn ang="0">
                <a:pos x="1312" y="726"/>
              </a:cxn>
            </a:cxnLst>
            <a:rect l="0" t="0" r="r" b="b"/>
            <a:pathLst>
              <a:path w="1322" h="1322">
                <a:moveTo>
                  <a:pt x="1312" y="726"/>
                </a:moveTo>
                <a:lnTo>
                  <a:pt x="1322" y="630"/>
                </a:lnTo>
                <a:lnTo>
                  <a:pt x="1252" y="512"/>
                </a:lnTo>
                <a:lnTo>
                  <a:pt x="1234" y="376"/>
                </a:lnTo>
                <a:lnTo>
                  <a:pt x="1234" y="376"/>
                </a:lnTo>
                <a:lnTo>
                  <a:pt x="1234" y="376"/>
                </a:lnTo>
                <a:lnTo>
                  <a:pt x="1230" y="338"/>
                </a:lnTo>
                <a:lnTo>
                  <a:pt x="1120" y="292"/>
                </a:lnTo>
                <a:lnTo>
                  <a:pt x="852" y="304"/>
                </a:lnTo>
                <a:lnTo>
                  <a:pt x="644" y="236"/>
                </a:lnTo>
                <a:lnTo>
                  <a:pt x="632" y="0"/>
                </a:lnTo>
                <a:lnTo>
                  <a:pt x="362" y="10"/>
                </a:lnTo>
                <a:lnTo>
                  <a:pt x="370" y="572"/>
                </a:lnTo>
                <a:lnTo>
                  <a:pt x="0" y="562"/>
                </a:lnTo>
                <a:lnTo>
                  <a:pt x="0" y="600"/>
                </a:lnTo>
                <a:lnTo>
                  <a:pt x="174" y="756"/>
                </a:lnTo>
                <a:lnTo>
                  <a:pt x="212" y="878"/>
                </a:lnTo>
                <a:lnTo>
                  <a:pt x="372" y="958"/>
                </a:lnTo>
                <a:lnTo>
                  <a:pt x="442" y="850"/>
                </a:lnTo>
                <a:lnTo>
                  <a:pt x="562" y="864"/>
                </a:lnTo>
                <a:lnTo>
                  <a:pt x="770" y="1254"/>
                </a:lnTo>
                <a:lnTo>
                  <a:pt x="978" y="1322"/>
                </a:lnTo>
                <a:lnTo>
                  <a:pt x="1008" y="1268"/>
                </a:lnTo>
                <a:lnTo>
                  <a:pt x="968" y="1146"/>
                </a:lnTo>
                <a:lnTo>
                  <a:pt x="968" y="1014"/>
                </a:lnTo>
                <a:lnTo>
                  <a:pt x="1286" y="768"/>
                </a:lnTo>
                <a:lnTo>
                  <a:pt x="1300" y="772"/>
                </a:lnTo>
                <a:lnTo>
                  <a:pt x="1298" y="770"/>
                </a:lnTo>
                <a:lnTo>
                  <a:pt x="1312" y="726"/>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21" name="Freeform 20"/>
          <p:cNvSpPr>
            <a:spLocks/>
          </p:cNvSpPr>
          <p:nvPr/>
        </p:nvSpPr>
        <p:spPr bwMode="auto">
          <a:xfrm>
            <a:off x="5571726" y="4123601"/>
            <a:ext cx="578473" cy="539908"/>
          </a:xfrm>
          <a:custGeom>
            <a:avLst/>
            <a:gdLst/>
            <a:ahLst/>
            <a:cxnLst>
              <a:cxn ang="0">
                <a:pos x="72" y="382"/>
              </a:cxn>
              <a:cxn ang="0">
                <a:pos x="76" y="420"/>
              </a:cxn>
              <a:cxn ang="0">
                <a:pos x="356" y="400"/>
              </a:cxn>
              <a:cxn ang="0">
                <a:pos x="346" y="360"/>
              </a:cxn>
              <a:cxn ang="0">
                <a:pos x="450" y="42"/>
              </a:cxn>
              <a:cxn ang="0">
                <a:pos x="366" y="48"/>
              </a:cxn>
              <a:cxn ang="0">
                <a:pos x="384" y="0"/>
              </a:cxn>
              <a:cxn ang="0">
                <a:pos x="0" y="8"/>
              </a:cxn>
              <a:cxn ang="0">
                <a:pos x="32" y="366"/>
              </a:cxn>
              <a:cxn ang="0">
                <a:pos x="72" y="382"/>
              </a:cxn>
            </a:cxnLst>
            <a:rect l="0" t="0" r="r" b="b"/>
            <a:pathLst>
              <a:path w="450" h="420">
                <a:moveTo>
                  <a:pt x="72" y="382"/>
                </a:moveTo>
                <a:lnTo>
                  <a:pt x="76" y="420"/>
                </a:lnTo>
                <a:lnTo>
                  <a:pt x="356" y="400"/>
                </a:lnTo>
                <a:lnTo>
                  <a:pt x="346" y="360"/>
                </a:lnTo>
                <a:lnTo>
                  <a:pt x="450" y="42"/>
                </a:lnTo>
                <a:lnTo>
                  <a:pt x="366" y="48"/>
                </a:lnTo>
                <a:lnTo>
                  <a:pt x="384" y="0"/>
                </a:lnTo>
                <a:lnTo>
                  <a:pt x="0" y="8"/>
                </a:lnTo>
                <a:lnTo>
                  <a:pt x="32" y="366"/>
                </a:lnTo>
                <a:lnTo>
                  <a:pt x="72" y="38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22" name="Freeform 21"/>
          <p:cNvSpPr>
            <a:spLocks/>
          </p:cNvSpPr>
          <p:nvPr/>
        </p:nvSpPr>
        <p:spPr bwMode="auto">
          <a:xfrm>
            <a:off x="4561326" y="4064468"/>
            <a:ext cx="1038680" cy="524482"/>
          </a:xfrm>
          <a:custGeom>
            <a:avLst/>
            <a:gdLst/>
            <a:ahLst/>
            <a:cxnLst>
              <a:cxn ang="0">
                <a:pos x="0" y="28"/>
              </a:cxn>
              <a:cxn ang="0">
                <a:pos x="2" y="96"/>
              </a:cxn>
              <a:cxn ang="0">
                <a:pos x="256" y="88"/>
              </a:cxn>
              <a:cxn ang="0">
                <a:pos x="270" y="326"/>
              </a:cxn>
              <a:cxn ang="0">
                <a:pos x="472" y="394"/>
              </a:cxn>
              <a:cxn ang="0">
                <a:pos x="742" y="380"/>
              </a:cxn>
              <a:cxn ang="0">
                <a:pos x="808" y="408"/>
              </a:cxn>
              <a:cxn ang="0">
                <a:pos x="774" y="0"/>
              </a:cxn>
              <a:cxn ang="0">
                <a:pos x="0" y="28"/>
              </a:cxn>
            </a:cxnLst>
            <a:rect l="0" t="0" r="r" b="b"/>
            <a:pathLst>
              <a:path w="808" h="408">
                <a:moveTo>
                  <a:pt x="0" y="28"/>
                </a:moveTo>
                <a:lnTo>
                  <a:pt x="2" y="96"/>
                </a:lnTo>
                <a:lnTo>
                  <a:pt x="256" y="88"/>
                </a:lnTo>
                <a:lnTo>
                  <a:pt x="270" y="326"/>
                </a:lnTo>
                <a:lnTo>
                  <a:pt x="472" y="394"/>
                </a:lnTo>
                <a:lnTo>
                  <a:pt x="742" y="380"/>
                </a:lnTo>
                <a:lnTo>
                  <a:pt x="808" y="408"/>
                </a:lnTo>
                <a:lnTo>
                  <a:pt x="774" y="0"/>
                </a:lnTo>
                <a:lnTo>
                  <a:pt x="0" y="28"/>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23" name="Freeform 22"/>
          <p:cNvSpPr>
            <a:spLocks/>
          </p:cNvSpPr>
          <p:nvPr/>
        </p:nvSpPr>
        <p:spPr bwMode="auto">
          <a:xfrm>
            <a:off x="3203843" y="3218613"/>
            <a:ext cx="642748" cy="858711"/>
          </a:xfrm>
          <a:custGeom>
            <a:avLst/>
            <a:gdLst/>
            <a:ahLst/>
            <a:cxnLst>
              <a:cxn ang="0">
                <a:pos x="0" y="588"/>
              </a:cxn>
              <a:cxn ang="0">
                <a:pos x="452" y="668"/>
              </a:cxn>
              <a:cxn ang="0">
                <a:pos x="500" y="202"/>
              </a:cxn>
              <a:cxn ang="0">
                <a:pos x="312" y="176"/>
              </a:cxn>
              <a:cxn ang="0">
                <a:pos x="336" y="54"/>
              </a:cxn>
              <a:cxn ang="0">
                <a:pos x="76" y="0"/>
              </a:cxn>
              <a:cxn ang="0">
                <a:pos x="0" y="588"/>
              </a:cxn>
            </a:cxnLst>
            <a:rect l="0" t="0" r="r" b="b"/>
            <a:pathLst>
              <a:path w="500" h="668">
                <a:moveTo>
                  <a:pt x="0" y="588"/>
                </a:moveTo>
                <a:lnTo>
                  <a:pt x="452" y="668"/>
                </a:lnTo>
                <a:lnTo>
                  <a:pt x="500" y="202"/>
                </a:lnTo>
                <a:lnTo>
                  <a:pt x="312" y="176"/>
                </a:lnTo>
                <a:lnTo>
                  <a:pt x="336" y="54"/>
                </a:lnTo>
                <a:lnTo>
                  <a:pt x="76" y="0"/>
                </a:lnTo>
                <a:lnTo>
                  <a:pt x="0" y="588"/>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24" name="Freeform 23"/>
          <p:cNvSpPr>
            <a:spLocks/>
          </p:cNvSpPr>
          <p:nvPr/>
        </p:nvSpPr>
        <p:spPr bwMode="auto">
          <a:xfrm>
            <a:off x="5833967" y="2316195"/>
            <a:ext cx="683884" cy="323945"/>
          </a:xfrm>
          <a:custGeom>
            <a:avLst/>
            <a:gdLst/>
            <a:ahLst/>
            <a:cxnLst>
              <a:cxn ang="0">
                <a:pos x="230" y="214"/>
              </a:cxn>
              <a:cxn ang="0">
                <a:pos x="236" y="252"/>
              </a:cxn>
              <a:cxn ang="0">
                <a:pos x="262" y="252"/>
              </a:cxn>
              <a:cxn ang="0">
                <a:pos x="284" y="200"/>
              </a:cxn>
              <a:cxn ang="0">
                <a:pos x="362" y="160"/>
              </a:cxn>
              <a:cxn ang="0">
                <a:pos x="444" y="122"/>
              </a:cxn>
              <a:cxn ang="0">
                <a:pos x="532" y="122"/>
              </a:cxn>
              <a:cxn ang="0">
                <a:pos x="444" y="14"/>
              </a:cxn>
              <a:cxn ang="0">
                <a:pos x="306" y="96"/>
              </a:cxn>
              <a:cxn ang="0">
                <a:pos x="244" y="106"/>
              </a:cxn>
              <a:cxn ang="0">
                <a:pos x="206" y="70"/>
              </a:cxn>
              <a:cxn ang="0">
                <a:pos x="154" y="80"/>
              </a:cxn>
              <a:cxn ang="0">
                <a:pos x="174" y="0"/>
              </a:cxn>
              <a:cxn ang="0">
                <a:pos x="4" y="134"/>
              </a:cxn>
              <a:cxn ang="0">
                <a:pos x="0" y="134"/>
              </a:cxn>
              <a:cxn ang="0">
                <a:pos x="18" y="186"/>
              </a:cxn>
              <a:cxn ang="0">
                <a:pos x="230" y="214"/>
              </a:cxn>
            </a:cxnLst>
            <a:rect l="0" t="0" r="r" b="b"/>
            <a:pathLst>
              <a:path w="532" h="252">
                <a:moveTo>
                  <a:pt x="230" y="214"/>
                </a:moveTo>
                <a:lnTo>
                  <a:pt x="236" y="252"/>
                </a:lnTo>
                <a:lnTo>
                  <a:pt x="262" y="252"/>
                </a:lnTo>
                <a:lnTo>
                  <a:pt x="284" y="200"/>
                </a:lnTo>
                <a:lnTo>
                  <a:pt x="362" y="160"/>
                </a:lnTo>
                <a:lnTo>
                  <a:pt x="444" y="122"/>
                </a:lnTo>
                <a:lnTo>
                  <a:pt x="532" y="122"/>
                </a:lnTo>
                <a:lnTo>
                  <a:pt x="444" y="14"/>
                </a:lnTo>
                <a:lnTo>
                  <a:pt x="306" y="96"/>
                </a:lnTo>
                <a:lnTo>
                  <a:pt x="244" y="106"/>
                </a:lnTo>
                <a:lnTo>
                  <a:pt x="206" y="70"/>
                </a:lnTo>
                <a:lnTo>
                  <a:pt x="154" y="80"/>
                </a:lnTo>
                <a:lnTo>
                  <a:pt x="174" y="0"/>
                </a:lnTo>
                <a:lnTo>
                  <a:pt x="4" y="134"/>
                </a:lnTo>
                <a:lnTo>
                  <a:pt x="0" y="134"/>
                </a:lnTo>
                <a:lnTo>
                  <a:pt x="18" y="186"/>
                </a:lnTo>
                <a:lnTo>
                  <a:pt x="230" y="21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25" name="Freeform 24"/>
          <p:cNvSpPr>
            <a:spLocks/>
          </p:cNvSpPr>
          <p:nvPr/>
        </p:nvSpPr>
        <p:spPr bwMode="auto">
          <a:xfrm>
            <a:off x="3792601" y="3478282"/>
            <a:ext cx="868995" cy="611896"/>
          </a:xfrm>
          <a:custGeom>
            <a:avLst/>
            <a:gdLst/>
            <a:ahLst/>
            <a:cxnLst>
              <a:cxn ang="0">
                <a:pos x="670" y="118"/>
              </a:cxn>
              <a:cxn ang="0">
                <a:pos x="662" y="26"/>
              </a:cxn>
              <a:cxn ang="0">
                <a:pos x="50" y="0"/>
              </a:cxn>
              <a:cxn ang="0">
                <a:pos x="0" y="466"/>
              </a:cxn>
              <a:cxn ang="0">
                <a:pos x="594" y="476"/>
              </a:cxn>
              <a:cxn ang="0">
                <a:pos x="676" y="474"/>
              </a:cxn>
              <a:cxn ang="0">
                <a:pos x="668" y="118"/>
              </a:cxn>
              <a:cxn ang="0">
                <a:pos x="670" y="118"/>
              </a:cxn>
            </a:cxnLst>
            <a:rect l="0" t="0" r="r" b="b"/>
            <a:pathLst>
              <a:path w="676" h="476">
                <a:moveTo>
                  <a:pt x="670" y="118"/>
                </a:moveTo>
                <a:lnTo>
                  <a:pt x="662" y="26"/>
                </a:lnTo>
                <a:lnTo>
                  <a:pt x="50" y="0"/>
                </a:lnTo>
                <a:lnTo>
                  <a:pt x="0" y="466"/>
                </a:lnTo>
                <a:lnTo>
                  <a:pt x="594" y="476"/>
                </a:lnTo>
                <a:lnTo>
                  <a:pt x="676" y="474"/>
                </a:lnTo>
                <a:lnTo>
                  <a:pt x="668" y="118"/>
                </a:lnTo>
                <a:lnTo>
                  <a:pt x="670" y="118"/>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26" name="Freeform 25"/>
          <p:cNvSpPr>
            <a:spLocks/>
          </p:cNvSpPr>
          <p:nvPr/>
        </p:nvSpPr>
        <p:spPr bwMode="auto">
          <a:xfrm>
            <a:off x="2172875" y="2964085"/>
            <a:ext cx="953838" cy="1745703"/>
          </a:xfrm>
          <a:custGeom>
            <a:avLst/>
            <a:gdLst/>
            <a:ahLst/>
            <a:cxnLst>
              <a:cxn ang="0">
                <a:pos x="694" y="1314"/>
              </a:cxn>
              <a:cxn ang="0">
                <a:pos x="682" y="1260"/>
              </a:cxn>
              <a:cxn ang="0">
                <a:pos x="732" y="1150"/>
              </a:cxn>
              <a:cxn ang="0">
                <a:pos x="742" y="1140"/>
              </a:cxn>
              <a:cxn ang="0">
                <a:pos x="712" y="1044"/>
              </a:cxn>
              <a:cxn ang="0">
                <a:pos x="324" y="482"/>
              </a:cxn>
              <a:cxn ang="0">
                <a:pos x="334" y="454"/>
              </a:cxn>
              <a:cxn ang="0">
                <a:pos x="324" y="426"/>
              </a:cxn>
              <a:cxn ang="0">
                <a:pos x="402" y="98"/>
              </a:cxn>
              <a:cxn ang="0">
                <a:pos x="70" y="8"/>
              </a:cxn>
              <a:cxn ang="0">
                <a:pos x="68" y="0"/>
              </a:cxn>
              <a:cxn ang="0">
                <a:pos x="70" y="34"/>
              </a:cxn>
              <a:cxn ang="0">
                <a:pos x="0" y="156"/>
              </a:cxn>
              <a:cxn ang="0">
                <a:pos x="42" y="278"/>
              </a:cxn>
              <a:cxn ang="0">
                <a:pos x="32" y="384"/>
              </a:cxn>
              <a:cxn ang="0">
                <a:pos x="102" y="534"/>
              </a:cxn>
              <a:cxn ang="0">
                <a:pos x="102" y="614"/>
              </a:cxn>
              <a:cxn ang="0">
                <a:pos x="122" y="682"/>
              </a:cxn>
              <a:cxn ang="0">
                <a:pos x="90" y="734"/>
              </a:cxn>
              <a:cxn ang="0">
                <a:pos x="190" y="870"/>
              </a:cxn>
              <a:cxn ang="0">
                <a:pos x="190" y="1006"/>
              </a:cxn>
              <a:cxn ang="0">
                <a:pos x="360" y="1114"/>
              </a:cxn>
              <a:cxn ang="0">
                <a:pos x="360" y="1178"/>
              </a:cxn>
              <a:cxn ang="0">
                <a:pos x="450" y="1236"/>
              </a:cxn>
              <a:cxn ang="0">
                <a:pos x="450" y="1342"/>
              </a:cxn>
              <a:cxn ang="0">
                <a:pos x="668" y="1354"/>
              </a:cxn>
              <a:cxn ang="0">
                <a:pos x="672" y="1358"/>
              </a:cxn>
              <a:cxn ang="0">
                <a:pos x="668" y="1354"/>
              </a:cxn>
              <a:cxn ang="0">
                <a:pos x="694" y="1314"/>
              </a:cxn>
            </a:cxnLst>
            <a:rect l="0" t="0" r="r" b="b"/>
            <a:pathLst>
              <a:path w="742" h="1358">
                <a:moveTo>
                  <a:pt x="694" y="1314"/>
                </a:moveTo>
                <a:lnTo>
                  <a:pt x="682" y="1260"/>
                </a:lnTo>
                <a:lnTo>
                  <a:pt x="732" y="1150"/>
                </a:lnTo>
                <a:lnTo>
                  <a:pt x="742" y="1140"/>
                </a:lnTo>
                <a:lnTo>
                  <a:pt x="712" y="1044"/>
                </a:lnTo>
                <a:lnTo>
                  <a:pt x="324" y="482"/>
                </a:lnTo>
                <a:lnTo>
                  <a:pt x="334" y="454"/>
                </a:lnTo>
                <a:lnTo>
                  <a:pt x="324" y="426"/>
                </a:lnTo>
                <a:lnTo>
                  <a:pt x="402" y="98"/>
                </a:lnTo>
                <a:lnTo>
                  <a:pt x="70" y="8"/>
                </a:lnTo>
                <a:lnTo>
                  <a:pt x="68" y="0"/>
                </a:lnTo>
                <a:lnTo>
                  <a:pt x="70" y="34"/>
                </a:lnTo>
                <a:lnTo>
                  <a:pt x="0" y="156"/>
                </a:lnTo>
                <a:lnTo>
                  <a:pt x="42" y="278"/>
                </a:lnTo>
                <a:lnTo>
                  <a:pt x="32" y="384"/>
                </a:lnTo>
                <a:lnTo>
                  <a:pt x="102" y="534"/>
                </a:lnTo>
                <a:lnTo>
                  <a:pt x="102" y="614"/>
                </a:lnTo>
                <a:lnTo>
                  <a:pt x="122" y="682"/>
                </a:lnTo>
                <a:lnTo>
                  <a:pt x="90" y="734"/>
                </a:lnTo>
                <a:lnTo>
                  <a:pt x="190" y="870"/>
                </a:lnTo>
                <a:lnTo>
                  <a:pt x="190" y="1006"/>
                </a:lnTo>
                <a:lnTo>
                  <a:pt x="360" y="1114"/>
                </a:lnTo>
                <a:lnTo>
                  <a:pt x="360" y="1178"/>
                </a:lnTo>
                <a:lnTo>
                  <a:pt x="450" y="1236"/>
                </a:lnTo>
                <a:lnTo>
                  <a:pt x="450" y="1342"/>
                </a:lnTo>
                <a:lnTo>
                  <a:pt x="668" y="1354"/>
                </a:lnTo>
                <a:lnTo>
                  <a:pt x="672" y="1358"/>
                </a:lnTo>
                <a:lnTo>
                  <a:pt x="668" y="1354"/>
                </a:lnTo>
                <a:lnTo>
                  <a:pt x="694" y="131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27" name="Freeform 26"/>
          <p:cNvSpPr>
            <a:spLocks/>
          </p:cNvSpPr>
          <p:nvPr/>
        </p:nvSpPr>
        <p:spPr bwMode="auto">
          <a:xfrm>
            <a:off x="3610060" y="2786686"/>
            <a:ext cx="843285" cy="707023"/>
          </a:xfrm>
          <a:custGeom>
            <a:avLst/>
            <a:gdLst/>
            <a:ahLst/>
            <a:cxnLst>
              <a:cxn ang="0">
                <a:pos x="26" y="388"/>
              </a:cxn>
              <a:cxn ang="0">
                <a:pos x="28" y="388"/>
              </a:cxn>
              <a:cxn ang="0">
                <a:pos x="0" y="508"/>
              </a:cxn>
              <a:cxn ang="0">
                <a:pos x="192" y="536"/>
              </a:cxn>
              <a:cxn ang="0">
                <a:pos x="650" y="550"/>
              </a:cxn>
              <a:cxn ang="0">
                <a:pos x="656" y="40"/>
              </a:cxn>
              <a:cxn ang="0">
                <a:pos x="64" y="0"/>
              </a:cxn>
              <a:cxn ang="0">
                <a:pos x="26" y="388"/>
              </a:cxn>
            </a:cxnLst>
            <a:rect l="0" t="0" r="r" b="b"/>
            <a:pathLst>
              <a:path w="656" h="550">
                <a:moveTo>
                  <a:pt x="26" y="388"/>
                </a:moveTo>
                <a:lnTo>
                  <a:pt x="28" y="388"/>
                </a:lnTo>
                <a:lnTo>
                  <a:pt x="0" y="508"/>
                </a:lnTo>
                <a:lnTo>
                  <a:pt x="192" y="536"/>
                </a:lnTo>
                <a:lnTo>
                  <a:pt x="650" y="550"/>
                </a:lnTo>
                <a:lnTo>
                  <a:pt x="656" y="40"/>
                </a:lnTo>
                <a:lnTo>
                  <a:pt x="64" y="0"/>
                </a:lnTo>
                <a:lnTo>
                  <a:pt x="26" y="388"/>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28" name="Freeform 27"/>
          <p:cNvSpPr>
            <a:spLocks/>
          </p:cNvSpPr>
          <p:nvPr/>
        </p:nvSpPr>
        <p:spPr bwMode="auto">
          <a:xfrm>
            <a:off x="6116776" y="3881928"/>
            <a:ext cx="979548" cy="416501"/>
          </a:xfrm>
          <a:custGeom>
            <a:avLst/>
            <a:gdLst/>
            <a:ahLst/>
            <a:cxnLst>
              <a:cxn ang="0">
                <a:pos x="206" y="304"/>
              </a:cxn>
              <a:cxn ang="0">
                <a:pos x="554" y="246"/>
              </a:cxn>
              <a:cxn ang="0">
                <a:pos x="580" y="154"/>
              </a:cxn>
              <a:cxn ang="0">
                <a:pos x="752" y="30"/>
              </a:cxn>
              <a:cxn ang="0">
                <a:pos x="762" y="0"/>
              </a:cxn>
              <a:cxn ang="0">
                <a:pos x="762" y="0"/>
              </a:cxn>
              <a:cxn ang="0">
                <a:pos x="332" y="88"/>
              </a:cxn>
              <a:cxn ang="0">
                <a:pos x="54" y="134"/>
              </a:cxn>
              <a:cxn ang="0">
                <a:pos x="32" y="134"/>
              </a:cxn>
              <a:cxn ang="0">
                <a:pos x="32" y="230"/>
              </a:cxn>
              <a:cxn ang="0">
                <a:pos x="30" y="230"/>
              </a:cxn>
              <a:cxn ang="0">
                <a:pos x="0" y="324"/>
              </a:cxn>
              <a:cxn ang="0">
                <a:pos x="206" y="304"/>
              </a:cxn>
            </a:cxnLst>
            <a:rect l="0" t="0" r="r" b="b"/>
            <a:pathLst>
              <a:path w="762" h="324">
                <a:moveTo>
                  <a:pt x="206" y="304"/>
                </a:moveTo>
                <a:lnTo>
                  <a:pt x="554" y="246"/>
                </a:lnTo>
                <a:lnTo>
                  <a:pt x="580" y="154"/>
                </a:lnTo>
                <a:lnTo>
                  <a:pt x="752" y="30"/>
                </a:lnTo>
                <a:lnTo>
                  <a:pt x="762" y="0"/>
                </a:lnTo>
                <a:lnTo>
                  <a:pt x="762" y="0"/>
                </a:lnTo>
                <a:lnTo>
                  <a:pt x="332" y="88"/>
                </a:lnTo>
                <a:lnTo>
                  <a:pt x="54" y="134"/>
                </a:lnTo>
                <a:lnTo>
                  <a:pt x="32" y="134"/>
                </a:lnTo>
                <a:lnTo>
                  <a:pt x="32" y="230"/>
                </a:lnTo>
                <a:lnTo>
                  <a:pt x="30" y="230"/>
                </a:lnTo>
                <a:lnTo>
                  <a:pt x="0" y="324"/>
                </a:lnTo>
                <a:lnTo>
                  <a:pt x="206" y="30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29" name="Freeform 28"/>
          <p:cNvSpPr>
            <a:spLocks/>
          </p:cNvSpPr>
          <p:nvPr/>
        </p:nvSpPr>
        <p:spPr bwMode="auto">
          <a:xfrm>
            <a:off x="6834083" y="3660823"/>
            <a:ext cx="1012971" cy="537337"/>
          </a:xfrm>
          <a:custGeom>
            <a:avLst/>
            <a:gdLst/>
            <a:ahLst/>
            <a:cxnLst>
              <a:cxn ang="0">
                <a:pos x="196" y="202"/>
              </a:cxn>
              <a:cxn ang="0">
                <a:pos x="26" y="326"/>
              </a:cxn>
              <a:cxn ang="0">
                <a:pos x="0" y="418"/>
              </a:cxn>
              <a:cxn ang="0">
                <a:pos x="62" y="408"/>
              </a:cxn>
              <a:cxn ang="0">
                <a:pos x="312" y="310"/>
              </a:cxn>
              <a:cxn ang="0">
                <a:pos x="344" y="344"/>
              </a:cxn>
              <a:cxn ang="0">
                <a:pos x="424" y="326"/>
              </a:cxn>
              <a:cxn ang="0">
                <a:pos x="558" y="414"/>
              </a:cxn>
              <a:cxn ang="0">
                <a:pos x="560" y="408"/>
              </a:cxn>
              <a:cxn ang="0">
                <a:pos x="628" y="368"/>
              </a:cxn>
              <a:cxn ang="0">
                <a:pos x="628" y="328"/>
              </a:cxn>
              <a:cxn ang="0">
                <a:pos x="678" y="248"/>
              </a:cxn>
              <a:cxn ang="0">
                <a:pos x="738" y="248"/>
              </a:cxn>
              <a:cxn ang="0">
                <a:pos x="788" y="128"/>
              </a:cxn>
              <a:cxn ang="0">
                <a:pos x="788" y="46"/>
              </a:cxn>
              <a:cxn ang="0">
                <a:pos x="754" y="0"/>
              </a:cxn>
              <a:cxn ang="0">
                <a:pos x="208" y="170"/>
              </a:cxn>
              <a:cxn ang="0">
                <a:pos x="196" y="202"/>
              </a:cxn>
            </a:cxnLst>
            <a:rect l="0" t="0" r="r" b="b"/>
            <a:pathLst>
              <a:path w="788" h="418">
                <a:moveTo>
                  <a:pt x="196" y="202"/>
                </a:moveTo>
                <a:lnTo>
                  <a:pt x="26" y="326"/>
                </a:lnTo>
                <a:lnTo>
                  <a:pt x="0" y="418"/>
                </a:lnTo>
                <a:lnTo>
                  <a:pt x="62" y="408"/>
                </a:lnTo>
                <a:lnTo>
                  <a:pt x="312" y="310"/>
                </a:lnTo>
                <a:lnTo>
                  <a:pt x="344" y="344"/>
                </a:lnTo>
                <a:lnTo>
                  <a:pt x="424" y="326"/>
                </a:lnTo>
                <a:lnTo>
                  <a:pt x="558" y="414"/>
                </a:lnTo>
                <a:lnTo>
                  <a:pt x="560" y="408"/>
                </a:lnTo>
                <a:lnTo>
                  <a:pt x="628" y="368"/>
                </a:lnTo>
                <a:lnTo>
                  <a:pt x="628" y="328"/>
                </a:lnTo>
                <a:lnTo>
                  <a:pt x="678" y="248"/>
                </a:lnTo>
                <a:lnTo>
                  <a:pt x="738" y="248"/>
                </a:lnTo>
                <a:lnTo>
                  <a:pt x="788" y="128"/>
                </a:lnTo>
                <a:lnTo>
                  <a:pt x="788" y="46"/>
                </a:lnTo>
                <a:lnTo>
                  <a:pt x="754" y="0"/>
                </a:lnTo>
                <a:lnTo>
                  <a:pt x="208" y="170"/>
                </a:lnTo>
                <a:lnTo>
                  <a:pt x="196" y="20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30" name="Freeform 29"/>
          <p:cNvSpPr>
            <a:spLocks/>
          </p:cNvSpPr>
          <p:nvPr/>
        </p:nvSpPr>
        <p:spPr bwMode="auto">
          <a:xfrm>
            <a:off x="7839341" y="2856102"/>
            <a:ext cx="141405" cy="97698"/>
          </a:xfrm>
          <a:custGeom>
            <a:avLst/>
            <a:gdLst/>
            <a:ahLst/>
            <a:cxnLst>
              <a:cxn ang="0">
                <a:pos x="14" y="38"/>
              </a:cxn>
              <a:cxn ang="0">
                <a:pos x="0" y="76"/>
              </a:cxn>
              <a:cxn ang="0">
                <a:pos x="46" y="52"/>
              </a:cxn>
              <a:cxn ang="0">
                <a:pos x="106" y="12"/>
              </a:cxn>
              <a:cxn ang="0">
                <a:pos x="110" y="0"/>
              </a:cxn>
              <a:cxn ang="0">
                <a:pos x="98" y="0"/>
              </a:cxn>
              <a:cxn ang="0">
                <a:pos x="14" y="38"/>
              </a:cxn>
            </a:cxnLst>
            <a:rect l="0" t="0" r="r" b="b"/>
            <a:pathLst>
              <a:path w="110" h="76">
                <a:moveTo>
                  <a:pt x="14" y="38"/>
                </a:moveTo>
                <a:lnTo>
                  <a:pt x="0" y="76"/>
                </a:lnTo>
                <a:lnTo>
                  <a:pt x="46" y="52"/>
                </a:lnTo>
                <a:lnTo>
                  <a:pt x="106" y="12"/>
                </a:lnTo>
                <a:lnTo>
                  <a:pt x="110" y="0"/>
                </a:lnTo>
                <a:lnTo>
                  <a:pt x="98" y="0"/>
                </a:lnTo>
                <a:lnTo>
                  <a:pt x="14" y="38"/>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31" name="Freeform 30"/>
          <p:cNvSpPr>
            <a:spLocks/>
          </p:cNvSpPr>
          <p:nvPr/>
        </p:nvSpPr>
        <p:spPr bwMode="auto">
          <a:xfrm>
            <a:off x="4653883" y="3622258"/>
            <a:ext cx="899847" cy="465349"/>
          </a:xfrm>
          <a:custGeom>
            <a:avLst/>
            <a:gdLst/>
            <a:ahLst/>
            <a:cxnLst>
              <a:cxn ang="0">
                <a:pos x="626" y="62"/>
              </a:cxn>
              <a:cxn ang="0">
                <a:pos x="642" y="0"/>
              </a:cxn>
              <a:cxn ang="0">
                <a:pos x="606" y="0"/>
              </a:cxn>
              <a:cxn ang="0">
                <a:pos x="608" y="0"/>
              </a:cxn>
              <a:cxn ang="0">
                <a:pos x="0" y="8"/>
              </a:cxn>
              <a:cxn ang="0">
                <a:pos x="10" y="362"/>
              </a:cxn>
              <a:cxn ang="0">
                <a:pos x="700" y="338"/>
              </a:cxn>
              <a:cxn ang="0">
                <a:pos x="680" y="90"/>
              </a:cxn>
              <a:cxn ang="0">
                <a:pos x="626" y="62"/>
              </a:cxn>
            </a:cxnLst>
            <a:rect l="0" t="0" r="r" b="b"/>
            <a:pathLst>
              <a:path w="700" h="362">
                <a:moveTo>
                  <a:pt x="626" y="62"/>
                </a:moveTo>
                <a:lnTo>
                  <a:pt x="642" y="0"/>
                </a:lnTo>
                <a:lnTo>
                  <a:pt x="606" y="0"/>
                </a:lnTo>
                <a:lnTo>
                  <a:pt x="608" y="0"/>
                </a:lnTo>
                <a:lnTo>
                  <a:pt x="0" y="8"/>
                </a:lnTo>
                <a:lnTo>
                  <a:pt x="10" y="362"/>
                </a:lnTo>
                <a:lnTo>
                  <a:pt x="700" y="338"/>
                </a:lnTo>
                <a:lnTo>
                  <a:pt x="680" y="90"/>
                </a:lnTo>
                <a:lnTo>
                  <a:pt x="626" y="6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32" name="Freeform 31"/>
          <p:cNvSpPr>
            <a:spLocks/>
          </p:cNvSpPr>
          <p:nvPr/>
        </p:nvSpPr>
        <p:spPr bwMode="auto">
          <a:xfrm>
            <a:off x="6299317" y="2521874"/>
            <a:ext cx="501343" cy="655603"/>
          </a:xfrm>
          <a:custGeom>
            <a:avLst/>
            <a:gdLst/>
            <a:ahLst/>
            <a:cxnLst>
              <a:cxn ang="0">
                <a:pos x="350" y="464"/>
              </a:cxn>
              <a:cxn ang="0">
                <a:pos x="338" y="460"/>
              </a:cxn>
              <a:cxn ang="0">
                <a:pos x="390" y="284"/>
              </a:cxn>
              <a:cxn ang="0">
                <a:pos x="320" y="164"/>
              </a:cxn>
              <a:cxn ang="0">
                <a:pos x="280" y="190"/>
              </a:cxn>
              <a:cxn ang="0">
                <a:pos x="250" y="14"/>
              </a:cxn>
              <a:cxn ang="0">
                <a:pos x="100" y="0"/>
              </a:cxn>
              <a:cxn ang="0">
                <a:pos x="100" y="28"/>
              </a:cxn>
              <a:cxn ang="0">
                <a:pos x="22" y="124"/>
              </a:cxn>
              <a:cxn ang="0">
                <a:pos x="0" y="232"/>
              </a:cxn>
              <a:cxn ang="0">
                <a:pos x="12" y="272"/>
              </a:cxn>
              <a:cxn ang="0">
                <a:pos x="50" y="378"/>
              </a:cxn>
              <a:cxn ang="0">
                <a:pos x="50" y="486"/>
              </a:cxn>
              <a:cxn ang="0">
                <a:pos x="24" y="510"/>
              </a:cxn>
              <a:cxn ang="0">
                <a:pos x="212" y="506"/>
              </a:cxn>
              <a:cxn ang="0">
                <a:pos x="350" y="464"/>
              </a:cxn>
            </a:cxnLst>
            <a:rect l="0" t="0" r="r" b="b"/>
            <a:pathLst>
              <a:path w="390" h="510">
                <a:moveTo>
                  <a:pt x="350" y="464"/>
                </a:moveTo>
                <a:lnTo>
                  <a:pt x="338" y="460"/>
                </a:lnTo>
                <a:lnTo>
                  <a:pt x="390" y="284"/>
                </a:lnTo>
                <a:lnTo>
                  <a:pt x="320" y="164"/>
                </a:lnTo>
                <a:lnTo>
                  <a:pt x="280" y="190"/>
                </a:lnTo>
                <a:lnTo>
                  <a:pt x="250" y="14"/>
                </a:lnTo>
                <a:lnTo>
                  <a:pt x="100" y="0"/>
                </a:lnTo>
                <a:lnTo>
                  <a:pt x="100" y="28"/>
                </a:lnTo>
                <a:lnTo>
                  <a:pt x="22" y="124"/>
                </a:lnTo>
                <a:lnTo>
                  <a:pt x="0" y="232"/>
                </a:lnTo>
                <a:lnTo>
                  <a:pt x="12" y="272"/>
                </a:lnTo>
                <a:lnTo>
                  <a:pt x="50" y="378"/>
                </a:lnTo>
                <a:lnTo>
                  <a:pt x="50" y="486"/>
                </a:lnTo>
                <a:lnTo>
                  <a:pt x="24" y="510"/>
                </a:lnTo>
                <a:lnTo>
                  <a:pt x="212" y="506"/>
                </a:lnTo>
                <a:lnTo>
                  <a:pt x="350" y="46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33" name="Freeform 32"/>
          <p:cNvSpPr>
            <a:spLocks/>
          </p:cNvSpPr>
          <p:nvPr/>
        </p:nvSpPr>
        <p:spPr bwMode="auto">
          <a:xfrm>
            <a:off x="2597089" y="3090063"/>
            <a:ext cx="694168" cy="1210937"/>
          </a:xfrm>
          <a:custGeom>
            <a:avLst/>
            <a:gdLst/>
            <a:ahLst/>
            <a:cxnLst>
              <a:cxn ang="0">
                <a:pos x="468" y="688"/>
              </a:cxn>
              <a:cxn ang="0">
                <a:pos x="540" y="98"/>
              </a:cxn>
              <a:cxn ang="0">
                <a:pos x="302" y="50"/>
              </a:cxn>
              <a:cxn ang="0">
                <a:pos x="302" y="46"/>
              </a:cxn>
              <a:cxn ang="0">
                <a:pos x="76" y="0"/>
              </a:cxn>
              <a:cxn ang="0">
                <a:pos x="0" y="328"/>
              </a:cxn>
              <a:cxn ang="0">
                <a:pos x="10" y="356"/>
              </a:cxn>
              <a:cxn ang="0">
                <a:pos x="0" y="384"/>
              </a:cxn>
              <a:cxn ang="0">
                <a:pos x="384" y="942"/>
              </a:cxn>
              <a:cxn ang="0">
                <a:pos x="414" y="794"/>
              </a:cxn>
              <a:cxn ang="0">
                <a:pos x="454" y="806"/>
              </a:cxn>
              <a:cxn ang="0">
                <a:pos x="468" y="688"/>
              </a:cxn>
              <a:cxn ang="0">
                <a:pos x="468" y="688"/>
              </a:cxn>
              <a:cxn ang="0">
                <a:pos x="468" y="688"/>
              </a:cxn>
            </a:cxnLst>
            <a:rect l="0" t="0" r="r" b="b"/>
            <a:pathLst>
              <a:path w="540" h="942">
                <a:moveTo>
                  <a:pt x="468" y="688"/>
                </a:moveTo>
                <a:lnTo>
                  <a:pt x="540" y="98"/>
                </a:lnTo>
                <a:lnTo>
                  <a:pt x="302" y="50"/>
                </a:lnTo>
                <a:lnTo>
                  <a:pt x="302" y="46"/>
                </a:lnTo>
                <a:lnTo>
                  <a:pt x="76" y="0"/>
                </a:lnTo>
                <a:lnTo>
                  <a:pt x="0" y="328"/>
                </a:lnTo>
                <a:lnTo>
                  <a:pt x="10" y="356"/>
                </a:lnTo>
                <a:lnTo>
                  <a:pt x="0" y="384"/>
                </a:lnTo>
                <a:lnTo>
                  <a:pt x="384" y="942"/>
                </a:lnTo>
                <a:lnTo>
                  <a:pt x="414" y="794"/>
                </a:lnTo>
                <a:lnTo>
                  <a:pt x="454" y="806"/>
                </a:lnTo>
                <a:lnTo>
                  <a:pt x="468" y="688"/>
                </a:lnTo>
                <a:lnTo>
                  <a:pt x="468" y="688"/>
                </a:lnTo>
                <a:lnTo>
                  <a:pt x="468" y="688"/>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34" name="Freeform 33"/>
          <p:cNvSpPr>
            <a:spLocks/>
          </p:cNvSpPr>
          <p:nvPr/>
        </p:nvSpPr>
        <p:spPr bwMode="auto">
          <a:xfrm>
            <a:off x="7952464" y="2645282"/>
            <a:ext cx="110553" cy="200537"/>
          </a:xfrm>
          <a:custGeom>
            <a:avLst/>
            <a:gdLst/>
            <a:ahLst/>
            <a:cxnLst>
              <a:cxn ang="0">
                <a:pos x="0" y="18"/>
              </a:cxn>
              <a:cxn ang="0">
                <a:pos x="26" y="156"/>
              </a:cxn>
              <a:cxn ang="0">
                <a:pos x="48" y="108"/>
              </a:cxn>
              <a:cxn ang="0">
                <a:pos x="86" y="40"/>
              </a:cxn>
              <a:cxn ang="0">
                <a:pos x="50" y="0"/>
              </a:cxn>
              <a:cxn ang="0">
                <a:pos x="0" y="18"/>
              </a:cxn>
            </a:cxnLst>
            <a:rect l="0" t="0" r="r" b="b"/>
            <a:pathLst>
              <a:path w="86" h="156">
                <a:moveTo>
                  <a:pt x="0" y="18"/>
                </a:moveTo>
                <a:lnTo>
                  <a:pt x="26" y="156"/>
                </a:lnTo>
                <a:lnTo>
                  <a:pt x="48" y="108"/>
                </a:lnTo>
                <a:lnTo>
                  <a:pt x="86" y="40"/>
                </a:lnTo>
                <a:lnTo>
                  <a:pt x="50" y="0"/>
                </a:lnTo>
                <a:lnTo>
                  <a:pt x="0" y="18"/>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35" name="Freeform 34"/>
          <p:cNvSpPr>
            <a:spLocks/>
          </p:cNvSpPr>
          <p:nvPr/>
        </p:nvSpPr>
        <p:spPr bwMode="auto">
          <a:xfrm>
            <a:off x="6888073" y="3306026"/>
            <a:ext cx="912702" cy="609325"/>
          </a:xfrm>
          <a:custGeom>
            <a:avLst/>
            <a:gdLst/>
            <a:ahLst/>
            <a:cxnLst>
              <a:cxn ang="0">
                <a:pos x="492" y="106"/>
              </a:cxn>
              <a:cxn ang="0">
                <a:pos x="502" y="26"/>
              </a:cxn>
              <a:cxn ang="0">
                <a:pos x="442" y="0"/>
              </a:cxn>
              <a:cxn ang="0">
                <a:pos x="424" y="26"/>
              </a:cxn>
              <a:cxn ang="0">
                <a:pos x="386" y="26"/>
              </a:cxn>
              <a:cxn ang="0">
                <a:pos x="344" y="84"/>
              </a:cxn>
              <a:cxn ang="0">
                <a:pos x="314" y="158"/>
              </a:cxn>
              <a:cxn ang="0">
                <a:pos x="286" y="132"/>
              </a:cxn>
              <a:cxn ang="0">
                <a:pos x="256" y="296"/>
              </a:cxn>
              <a:cxn ang="0">
                <a:pos x="184" y="340"/>
              </a:cxn>
              <a:cxn ang="0">
                <a:pos x="112" y="306"/>
              </a:cxn>
              <a:cxn ang="0">
                <a:pos x="60" y="402"/>
              </a:cxn>
              <a:cxn ang="0">
                <a:pos x="0" y="474"/>
              </a:cxn>
              <a:cxn ang="0">
                <a:pos x="164" y="444"/>
              </a:cxn>
              <a:cxn ang="0">
                <a:pos x="710" y="272"/>
              </a:cxn>
              <a:cxn ang="0">
                <a:pos x="666" y="214"/>
              </a:cxn>
              <a:cxn ang="0">
                <a:pos x="698" y="96"/>
              </a:cxn>
              <a:cxn ang="0">
                <a:pos x="614" y="116"/>
              </a:cxn>
              <a:cxn ang="0">
                <a:pos x="492" y="106"/>
              </a:cxn>
            </a:cxnLst>
            <a:rect l="0" t="0" r="r" b="b"/>
            <a:pathLst>
              <a:path w="710" h="474">
                <a:moveTo>
                  <a:pt x="492" y="106"/>
                </a:moveTo>
                <a:lnTo>
                  <a:pt x="502" y="26"/>
                </a:lnTo>
                <a:lnTo>
                  <a:pt x="442" y="0"/>
                </a:lnTo>
                <a:lnTo>
                  <a:pt x="424" y="26"/>
                </a:lnTo>
                <a:lnTo>
                  <a:pt x="386" y="26"/>
                </a:lnTo>
                <a:lnTo>
                  <a:pt x="344" y="84"/>
                </a:lnTo>
                <a:lnTo>
                  <a:pt x="314" y="158"/>
                </a:lnTo>
                <a:lnTo>
                  <a:pt x="286" y="132"/>
                </a:lnTo>
                <a:lnTo>
                  <a:pt x="256" y="296"/>
                </a:lnTo>
                <a:lnTo>
                  <a:pt x="184" y="340"/>
                </a:lnTo>
                <a:lnTo>
                  <a:pt x="112" y="306"/>
                </a:lnTo>
                <a:lnTo>
                  <a:pt x="60" y="402"/>
                </a:lnTo>
                <a:lnTo>
                  <a:pt x="0" y="474"/>
                </a:lnTo>
                <a:lnTo>
                  <a:pt x="164" y="444"/>
                </a:lnTo>
                <a:lnTo>
                  <a:pt x="710" y="272"/>
                </a:lnTo>
                <a:lnTo>
                  <a:pt x="666" y="214"/>
                </a:lnTo>
                <a:lnTo>
                  <a:pt x="698" y="96"/>
                </a:lnTo>
                <a:lnTo>
                  <a:pt x="614" y="116"/>
                </a:lnTo>
                <a:lnTo>
                  <a:pt x="492" y="106"/>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36" name="Freeform 35"/>
          <p:cNvSpPr>
            <a:spLocks/>
          </p:cNvSpPr>
          <p:nvPr/>
        </p:nvSpPr>
        <p:spPr bwMode="auto">
          <a:xfrm>
            <a:off x="7227445" y="3167192"/>
            <a:ext cx="568189" cy="285380"/>
          </a:xfrm>
          <a:custGeom>
            <a:avLst/>
            <a:gdLst/>
            <a:ahLst/>
            <a:cxnLst>
              <a:cxn ang="0">
                <a:pos x="316" y="0"/>
              </a:cxn>
              <a:cxn ang="0">
                <a:pos x="0" y="108"/>
              </a:cxn>
              <a:cxn ang="0">
                <a:pos x="24" y="150"/>
              </a:cxn>
              <a:cxn ang="0">
                <a:pos x="126" y="94"/>
              </a:cxn>
              <a:cxn ang="0">
                <a:pos x="178" y="106"/>
              </a:cxn>
              <a:cxn ang="0">
                <a:pos x="178" y="104"/>
              </a:cxn>
              <a:cxn ang="0">
                <a:pos x="180" y="106"/>
              </a:cxn>
              <a:cxn ang="0">
                <a:pos x="180" y="106"/>
              </a:cxn>
              <a:cxn ang="0">
                <a:pos x="242" y="132"/>
              </a:cxn>
              <a:cxn ang="0">
                <a:pos x="232" y="212"/>
              </a:cxn>
              <a:cxn ang="0">
                <a:pos x="354" y="222"/>
              </a:cxn>
              <a:cxn ang="0">
                <a:pos x="436" y="200"/>
              </a:cxn>
              <a:cxn ang="0">
                <a:pos x="442" y="174"/>
              </a:cxn>
              <a:cxn ang="0">
                <a:pos x="442" y="134"/>
              </a:cxn>
              <a:cxn ang="0">
                <a:pos x="374" y="162"/>
              </a:cxn>
              <a:cxn ang="0">
                <a:pos x="316" y="0"/>
              </a:cxn>
            </a:cxnLst>
            <a:rect l="0" t="0" r="r" b="b"/>
            <a:pathLst>
              <a:path w="442" h="222">
                <a:moveTo>
                  <a:pt x="316" y="0"/>
                </a:moveTo>
                <a:lnTo>
                  <a:pt x="0" y="108"/>
                </a:lnTo>
                <a:lnTo>
                  <a:pt x="24" y="150"/>
                </a:lnTo>
                <a:lnTo>
                  <a:pt x="126" y="94"/>
                </a:lnTo>
                <a:lnTo>
                  <a:pt x="178" y="106"/>
                </a:lnTo>
                <a:lnTo>
                  <a:pt x="178" y="104"/>
                </a:lnTo>
                <a:lnTo>
                  <a:pt x="180" y="106"/>
                </a:lnTo>
                <a:lnTo>
                  <a:pt x="180" y="106"/>
                </a:lnTo>
                <a:lnTo>
                  <a:pt x="242" y="132"/>
                </a:lnTo>
                <a:lnTo>
                  <a:pt x="232" y="212"/>
                </a:lnTo>
                <a:lnTo>
                  <a:pt x="354" y="222"/>
                </a:lnTo>
                <a:lnTo>
                  <a:pt x="436" y="200"/>
                </a:lnTo>
                <a:lnTo>
                  <a:pt x="442" y="174"/>
                </a:lnTo>
                <a:lnTo>
                  <a:pt x="442" y="134"/>
                </a:lnTo>
                <a:lnTo>
                  <a:pt x="374" y="162"/>
                </a:lnTo>
                <a:lnTo>
                  <a:pt x="316"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37" name="Freeform 36"/>
          <p:cNvSpPr>
            <a:spLocks/>
          </p:cNvSpPr>
          <p:nvPr/>
        </p:nvSpPr>
        <p:spPr bwMode="auto">
          <a:xfrm>
            <a:off x="4651311" y="3629970"/>
            <a:ext cx="15426" cy="457636"/>
          </a:xfrm>
          <a:custGeom>
            <a:avLst/>
            <a:gdLst/>
            <a:ahLst/>
            <a:cxnLst>
              <a:cxn ang="0">
                <a:pos x="2" y="2"/>
              </a:cxn>
              <a:cxn ang="0">
                <a:pos x="2" y="0"/>
              </a:cxn>
              <a:cxn ang="0">
                <a:pos x="0" y="0"/>
              </a:cxn>
              <a:cxn ang="0">
                <a:pos x="8" y="356"/>
              </a:cxn>
              <a:cxn ang="0">
                <a:pos x="12" y="356"/>
              </a:cxn>
              <a:cxn ang="0">
                <a:pos x="2" y="2"/>
              </a:cxn>
              <a:cxn ang="0">
                <a:pos x="2" y="2"/>
              </a:cxn>
            </a:cxnLst>
            <a:rect l="0" t="0" r="r" b="b"/>
            <a:pathLst>
              <a:path w="12" h="356">
                <a:moveTo>
                  <a:pt x="2" y="2"/>
                </a:moveTo>
                <a:lnTo>
                  <a:pt x="2" y="0"/>
                </a:lnTo>
                <a:lnTo>
                  <a:pt x="0" y="0"/>
                </a:lnTo>
                <a:lnTo>
                  <a:pt x="8" y="356"/>
                </a:lnTo>
                <a:lnTo>
                  <a:pt x="12" y="356"/>
                </a:lnTo>
                <a:lnTo>
                  <a:pt x="2" y="2"/>
                </a:lnTo>
                <a:lnTo>
                  <a:pt x="2" y="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38" name="Freeform 37"/>
          <p:cNvSpPr>
            <a:spLocks/>
          </p:cNvSpPr>
          <p:nvPr/>
        </p:nvSpPr>
        <p:spPr bwMode="auto">
          <a:xfrm>
            <a:off x="5391757" y="3532274"/>
            <a:ext cx="2571" cy="2571"/>
          </a:xfrm>
          <a:custGeom>
            <a:avLst/>
            <a:gdLst/>
            <a:ahLst/>
            <a:cxnLst>
              <a:cxn ang="0">
                <a:pos x="0" y="0"/>
              </a:cxn>
              <a:cxn ang="0">
                <a:pos x="0" y="2"/>
              </a:cxn>
              <a:cxn ang="0">
                <a:pos x="2" y="2"/>
              </a:cxn>
              <a:cxn ang="0">
                <a:pos x="0" y="0"/>
              </a:cxn>
              <a:cxn ang="0">
                <a:pos x="0" y="0"/>
              </a:cxn>
            </a:cxnLst>
            <a:rect l="0" t="0" r="r" b="b"/>
            <a:pathLst>
              <a:path w="2" h="2">
                <a:moveTo>
                  <a:pt x="0" y="0"/>
                </a:moveTo>
                <a:lnTo>
                  <a:pt x="0" y="2"/>
                </a:lnTo>
                <a:lnTo>
                  <a:pt x="2" y="2"/>
                </a:lnTo>
                <a:lnTo>
                  <a:pt x="0" y="0"/>
                </a:lnTo>
                <a:lnTo>
                  <a:pt x="0"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39" name="Freeform 38"/>
          <p:cNvSpPr>
            <a:spLocks/>
          </p:cNvSpPr>
          <p:nvPr/>
        </p:nvSpPr>
        <p:spPr bwMode="auto">
          <a:xfrm>
            <a:off x="5402041" y="3519418"/>
            <a:ext cx="444781" cy="15426"/>
          </a:xfrm>
          <a:custGeom>
            <a:avLst/>
            <a:gdLst/>
            <a:ahLst/>
            <a:cxnLst>
              <a:cxn ang="0">
                <a:pos x="346" y="0"/>
              </a:cxn>
              <a:cxn ang="0">
                <a:pos x="0" y="10"/>
              </a:cxn>
              <a:cxn ang="0">
                <a:pos x="0" y="12"/>
              </a:cxn>
              <a:cxn ang="0">
                <a:pos x="346" y="4"/>
              </a:cxn>
              <a:cxn ang="0">
                <a:pos x="346" y="0"/>
              </a:cxn>
            </a:cxnLst>
            <a:rect l="0" t="0" r="r" b="b"/>
            <a:pathLst>
              <a:path w="346" h="12">
                <a:moveTo>
                  <a:pt x="346" y="0"/>
                </a:moveTo>
                <a:lnTo>
                  <a:pt x="0" y="10"/>
                </a:lnTo>
                <a:lnTo>
                  <a:pt x="0" y="12"/>
                </a:lnTo>
                <a:lnTo>
                  <a:pt x="346" y="4"/>
                </a:lnTo>
                <a:lnTo>
                  <a:pt x="346"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40" name="Rectangle 39"/>
          <p:cNvSpPr>
            <a:spLocks noChangeArrowheads="1"/>
          </p:cNvSpPr>
          <p:nvPr/>
        </p:nvSpPr>
        <p:spPr bwMode="auto">
          <a:xfrm>
            <a:off x="6445863" y="4997737"/>
            <a:ext cx="2571" cy="5142"/>
          </a:xfrm>
          <a:prstGeom prst="rect">
            <a:avLst/>
          </a:prstGeom>
          <a:solidFill>
            <a:schemeClr val="tx1"/>
          </a:solidFill>
          <a:ln w="12700" cmpd="sng">
            <a:solidFill>
              <a:schemeClr val="bg1"/>
            </a:solidFill>
            <a:prstDash val="solid"/>
            <a:miter lim="800000"/>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41" name="Freeform 40"/>
          <p:cNvSpPr>
            <a:spLocks/>
          </p:cNvSpPr>
          <p:nvPr/>
        </p:nvSpPr>
        <p:spPr bwMode="auto">
          <a:xfrm>
            <a:off x="6379018" y="4280431"/>
            <a:ext cx="69417" cy="717306"/>
          </a:xfrm>
          <a:custGeom>
            <a:avLst/>
            <a:gdLst/>
            <a:ahLst/>
            <a:cxnLst>
              <a:cxn ang="0">
                <a:pos x="0" y="0"/>
              </a:cxn>
              <a:cxn ang="0">
                <a:pos x="52" y="558"/>
              </a:cxn>
              <a:cxn ang="0">
                <a:pos x="54" y="558"/>
              </a:cxn>
              <a:cxn ang="0">
                <a:pos x="2" y="0"/>
              </a:cxn>
              <a:cxn ang="0">
                <a:pos x="0" y="0"/>
              </a:cxn>
            </a:cxnLst>
            <a:rect l="0" t="0" r="r" b="b"/>
            <a:pathLst>
              <a:path w="54" h="558">
                <a:moveTo>
                  <a:pt x="0" y="0"/>
                </a:moveTo>
                <a:lnTo>
                  <a:pt x="52" y="558"/>
                </a:lnTo>
                <a:lnTo>
                  <a:pt x="54" y="558"/>
                </a:lnTo>
                <a:lnTo>
                  <a:pt x="2" y="0"/>
                </a:lnTo>
                <a:lnTo>
                  <a:pt x="0"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42" name="Freeform 41"/>
          <p:cNvSpPr>
            <a:spLocks/>
          </p:cNvSpPr>
          <p:nvPr/>
        </p:nvSpPr>
        <p:spPr bwMode="auto">
          <a:xfrm>
            <a:off x="6828941" y="3879357"/>
            <a:ext cx="272525" cy="318803"/>
          </a:xfrm>
          <a:custGeom>
            <a:avLst/>
            <a:gdLst/>
            <a:ahLst/>
            <a:cxnLst>
              <a:cxn ang="0">
                <a:pos x="26" y="156"/>
              </a:cxn>
              <a:cxn ang="0">
                <a:pos x="0" y="248"/>
              </a:cxn>
              <a:cxn ang="0">
                <a:pos x="4" y="248"/>
              </a:cxn>
              <a:cxn ang="0">
                <a:pos x="30" y="156"/>
              </a:cxn>
              <a:cxn ang="0">
                <a:pos x="200" y="32"/>
              </a:cxn>
              <a:cxn ang="0">
                <a:pos x="212" y="0"/>
              </a:cxn>
              <a:cxn ang="0">
                <a:pos x="208" y="2"/>
              </a:cxn>
              <a:cxn ang="0">
                <a:pos x="198" y="32"/>
              </a:cxn>
              <a:cxn ang="0">
                <a:pos x="26" y="156"/>
              </a:cxn>
            </a:cxnLst>
            <a:rect l="0" t="0" r="r" b="b"/>
            <a:pathLst>
              <a:path w="212" h="248">
                <a:moveTo>
                  <a:pt x="26" y="156"/>
                </a:moveTo>
                <a:lnTo>
                  <a:pt x="0" y="248"/>
                </a:lnTo>
                <a:lnTo>
                  <a:pt x="4" y="248"/>
                </a:lnTo>
                <a:lnTo>
                  <a:pt x="30" y="156"/>
                </a:lnTo>
                <a:lnTo>
                  <a:pt x="200" y="32"/>
                </a:lnTo>
                <a:lnTo>
                  <a:pt x="212" y="0"/>
                </a:lnTo>
                <a:lnTo>
                  <a:pt x="208" y="2"/>
                </a:lnTo>
                <a:lnTo>
                  <a:pt x="198" y="32"/>
                </a:lnTo>
                <a:lnTo>
                  <a:pt x="26" y="156"/>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43" name="Freeform 42"/>
          <p:cNvSpPr>
            <a:spLocks/>
          </p:cNvSpPr>
          <p:nvPr/>
        </p:nvSpPr>
        <p:spPr bwMode="auto">
          <a:xfrm>
            <a:off x="7029478" y="3694246"/>
            <a:ext cx="2571" cy="2571"/>
          </a:xfrm>
          <a:custGeom>
            <a:avLst/>
            <a:gdLst/>
            <a:ahLst/>
            <a:cxnLst>
              <a:cxn ang="0">
                <a:pos x="0" y="0"/>
              </a:cxn>
              <a:cxn ang="0">
                <a:pos x="0" y="0"/>
              </a:cxn>
              <a:cxn ang="0">
                <a:pos x="2" y="2"/>
              </a:cxn>
              <a:cxn ang="0">
                <a:pos x="0" y="0"/>
              </a:cxn>
            </a:cxnLst>
            <a:rect l="0" t="0" r="r" b="b"/>
            <a:pathLst>
              <a:path w="2" h="2">
                <a:moveTo>
                  <a:pt x="0" y="0"/>
                </a:moveTo>
                <a:lnTo>
                  <a:pt x="0" y="0"/>
                </a:lnTo>
                <a:lnTo>
                  <a:pt x="2" y="2"/>
                </a:lnTo>
                <a:lnTo>
                  <a:pt x="0"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44" name="Freeform 43"/>
          <p:cNvSpPr>
            <a:spLocks/>
          </p:cNvSpPr>
          <p:nvPr/>
        </p:nvSpPr>
        <p:spPr bwMode="auto">
          <a:xfrm>
            <a:off x="6880360" y="3696817"/>
            <a:ext cx="151688" cy="221105"/>
          </a:xfrm>
          <a:custGeom>
            <a:avLst/>
            <a:gdLst/>
            <a:ahLst/>
            <a:cxnLst>
              <a:cxn ang="0">
                <a:pos x="64" y="98"/>
              </a:cxn>
              <a:cxn ang="0">
                <a:pos x="0" y="172"/>
              </a:cxn>
              <a:cxn ang="0">
                <a:pos x="6" y="170"/>
              </a:cxn>
              <a:cxn ang="0">
                <a:pos x="6" y="170"/>
              </a:cxn>
              <a:cxn ang="0">
                <a:pos x="66" y="98"/>
              </a:cxn>
              <a:cxn ang="0">
                <a:pos x="118" y="2"/>
              </a:cxn>
              <a:cxn ang="0">
                <a:pos x="114" y="0"/>
              </a:cxn>
              <a:cxn ang="0">
                <a:pos x="64" y="98"/>
              </a:cxn>
            </a:cxnLst>
            <a:rect l="0" t="0" r="r" b="b"/>
            <a:pathLst>
              <a:path w="118" h="172">
                <a:moveTo>
                  <a:pt x="64" y="98"/>
                </a:moveTo>
                <a:lnTo>
                  <a:pt x="0" y="172"/>
                </a:lnTo>
                <a:lnTo>
                  <a:pt x="6" y="170"/>
                </a:lnTo>
                <a:lnTo>
                  <a:pt x="6" y="170"/>
                </a:lnTo>
                <a:lnTo>
                  <a:pt x="66" y="98"/>
                </a:lnTo>
                <a:lnTo>
                  <a:pt x="118" y="2"/>
                </a:lnTo>
                <a:lnTo>
                  <a:pt x="114" y="0"/>
                </a:lnTo>
                <a:lnTo>
                  <a:pt x="64" y="98"/>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45" name="Freeform 44"/>
          <p:cNvSpPr>
            <a:spLocks/>
          </p:cNvSpPr>
          <p:nvPr/>
        </p:nvSpPr>
        <p:spPr bwMode="auto">
          <a:xfrm>
            <a:off x="7795634" y="3249465"/>
            <a:ext cx="2571" cy="7713"/>
          </a:xfrm>
          <a:custGeom>
            <a:avLst/>
            <a:gdLst/>
            <a:ahLst/>
            <a:cxnLst>
              <a:cxn ang="0">
                <a:pos x="2" y="6"/>
              </a:cxn>
              <a:cxn ang="0">
                <a:pos x="2" y="2"/>
              </a:cxn>
              <a:cxn ang="0">
                <a:pos x="0" y="0"/>
              </a:cxn>
              <a:cxn ang="0">
                <a:pos x="0" y="6"/>
              </a:cxn>
              <a:cxn ang="0">
                <a:pos x="2" y="6"/>
              </a:cxn>
            </a:cxnLst>
            <a:rect l="0" t="0" r="r" b="b"/>
            <a:pathLst>
              <a:path w="2" h="6">
                <a:moveTo>
                  <a:pt x="2" y="6"/>
                </a:moveTo>
                <a:lnTo>
                  <a:pt x="2" y="2"/>
                </a:lnTo>
                <a:lnTo>
                  <a:pt x="0" y="0"/>
                </a:lnTo>
                <a:lnTo>
                  <a:pt x="0" y="6"/>
                </a:lnTo>
                <a:lnTo>
                  <a:pt x="2" y="6"/>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46" name="Freeform 45"/>
          <p:cNvSpPr>
            <a:spLocks/>
          </p:cNvSpPr>
          <p:nvPr/>
        </p:nvSpPr>
        <p:spPr bwMode="auto">
          <a:xfrm>
            <a:off x="7672225" y="3154337"/>
            <a:ext cx="123408" cy="102840"/>
          </a:xfrm>
          <a:custGeom>
            <a:avLst/>
            <a:gdLst/>
            <a:ahLst/>
            <a:cxnLst>
              <a:cxn ang="0">
                <a:pos x="0" y="2"/>
              </a:cxn>
              <a:cxn ang="0">
                <a:pos x="96" y="80"/>
              </a:cxn>
              <a:cxn ang="0">
                <a:pos x="96" y="74"/>
              </a:cxn>
              <a:cxn ang="0">
                <a:pos x="2" y="0"/>
              </a:cxn>
              <a:cxn ang="0">
                <a:pos x="0" y="2"/>
              </a:cxn>
            </a:cxnLst>
            <a:rect l="0" t="0" r="r" b="b"/>
            <a:pathLst>
              <a:path w="96" h="80">
                <a:moveTo>
                  <a:pt x="0" y="2"/>
                </a:moveTo>
                <a:lnTo>
                  <a:pt x="96" y="80"/>
                </a:lnTo>
                <a:lnTo>
                  <a:pt x="96" y="74"/>
                </a:lnTo>
                <a:lnTo>
                  <a:pt x="2" y="0"/>
                </a:lnTo>
                <a:lnTo>
                  <a:pt x="0" y="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47" name="Freeform 46"/>
          <p:cNvSpPr>
            <a:spLocks/>
          </p:cNvSpPr>
          <p:nvPr/>
        </p:nvSpPr>
        <p:spPr bwMode="auto">
          <a:xfrm>
            <a:off x="7836770" y="2953801"/>
            <a:ext cx="2571" cy="2571"/>
          </a:xfrm>
          <a:custGeom>
            <a:avLst/>
            <a:gdLst/>
            <a:ahLst/>
            <a:cxnLst>
              <a:cxn ang="0">
                <a:pos x="0" y="2"/>
              </a:cxn>
              <a:cxn ang="0">
                <a:pos x="2" y="2"/>
              </a:cxn>
              <a:cxn ang="0">
                <a:pos x="2" y="0"/>
              </a:cxn>
              <a:cxn ang="0">
                <a:pos x="0" y="2"/>
              </a:cxn>
              <a:cxn ang="0">
                <a:pos x="0" y="2"/>
              </a:cxn>
            </a:cxnLst>
            <a:rect l="0" t="0" r="r" b="b"/>
            <a:pathLst>
              <a:path w="2" h="2">
                <a:moveTo>
                  <a:pt x="0" y="2"/>
                </a:moveTo>
                <a:lnTo>
                  <a:pt x="2" y="2"/>
                </a:lnTo>
                <a:lnTo>
                  <a:pt x="2" y="0"/>
                </a:lnTo>
                <a:lnTo>
                  <a:pt x="0" y="2"/>
                </a:lnTo>
                <a:lnTo>
                  <a:pt x="0" y="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48" name="Freeform 47"/>
          <p:cNvSpPr>
            <a:spLocks/>
          </p:cNvSpPr>
          <p:nvPr/>
        </p:nvSpPr>
        <p:spPr bwMode="auto">
          <a:xfrm>
            <a:off x="7980745" y="2853532"/>
            <a:ext cx="7713" cy="2571"/>
          </a:xfrm>
          <a:custGeom>
            <a:avLst/>
            <a:gdLst/>
            <a:ahLst/>
            <a:cxnLst>
              <a:cxn ang="0">
                <a:pos x="4" y="0"/>
              </a:cxn>
              <a:cxn ang="0">
                <a:pos x="2" y="0"/>
              </a:cxn>
              <a:cxn ang="0">
                <a:pos x="0" y="2"/>
              </a:cxn>
              <a:cxn ang="0">
                <a:pos x="6" y="2"/>
              </a:cxn>
              <a:cxn ang="0">
                <a:pos x="6" y="0"/>
              </a:cxn>
              <a:cxn ang="0">
                <a:pos x="4" y="0"/>
              </a:cxn>
              <a:cxn ang="0">
                <a:pos x="4" y="0"/>
              </a:cxn>
              <a:cxn ang="0">
                <a:pos x="4" y="0"/>
              </a:cxn>
            </a:cxnLst>
            <a:rect l="0" t="0" r="r" b="b"/>
            <a:pathLst>
              <a:path w="6" h="2">
                <a:moveTo>
                  <a:pt x="4" y="0"/>
                </a:moveTo>
                <a:lnTo>
                  <a:pt x="2" y="0"/>
                </a:lnTo>
                <a:lnTo>
                  <a:pt x="0" y="2"/>
                </a:lnTo>
                <a:lnTo>
                  <a:pt x="6" y="2"/>
                </a:lnTo>
                <a:lnTo>
                  <a:pt x="6" y="0"/>
                </a:lnTo>
                <a:lnTo>
                  <a:pt x="4" y="0"/>
                </a:lnTo>
                <a:lnTo>
                  <a:pt x="4" y="0"/>
                </a:lnTo>
                <a:lnTo>
                  <a:pt x="4"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49" name="Freeform 48"/>
          <p:cNvSpPr>
            <a:spLocks/>
          </p:cNvSpPr>
          <p:nvPr/>
        </p:nvSpPr>
        <p:spPr bwMode="auto">
          <a:xfrm>
            <a:off x="7679939" y="2853531"/>
            <a:ext cx="303377" cy="102840"/>
          </a:xfrm>
          <a:custGeom>
            <a:avLst/>
            <a:gdLst/>
            <a:ahLst/>
            <a:cxnLst>
              <a:cxn ang="0">
                <a:pos x="222" y="0"/>
              </a:cxn>
              <a:cxn ang="0">
                <a:pos x="136" y="40"/>
              </a:cxn>
              <a:cxn ang="0">
                <a:pos x="124" y="70"/>
              </a:cxn>
              <a:cxn ang="0">
                <a:pos x="0" y="42"/>
              </a:cxn>
              <a:cxn ang="0">
                <a:pos x="0" y="44"/>
              </a:cxn>
              <a:cxn ang="0">
                <a:pos x="124" y="72"/>
              </a:cxn>
              <a:cxn ang="0">
                <a:pos x="122" y="80"/>
              </a:cxn>
              <a:cxn ang="0">
                <a:pos x="124" y="78"/>
              </a:cxn>
              <a:cxn ang="0">
                <a:pos x="138" y="40"/>
              </a:cxn>
              <a:cxn ang="0">
                <a:pos x="222" y="2"/>
              </a:cxn>
              <a:cxn ang="0">
                <a:pos x="234" y="2"/>
              </a:cxn>
              <a:cxn ang="0">
                <a:pos x="236" y="0"/>
              </a:cxn>
              <a:cxn ang="0">
                <a:pos x="222" y="0"/>
              </a:cxn>
            </a:cxnLst>
            <a:rect l="0" t="0" r="r" b="b"/>
            <a:pathLst>
              <a:path w="236" h="80">
                <a:moveTo>
                  <a:pt x="222" y="0"/>
                </a:moveTo>
                <a:lnTo>
                  <a:pt x="136" y="40"/>
                </a:lnTo>
                <a:lnTo>
                  <a:pt x="124" y="70"/>
                </a:lnTo>
                <a:lnTo>
                  <a:pt x="0" y="42"/>
                </a:lnTo>
                <a:lnTo>
                  <a:pt x="0" y="44"/>
                </a:lnTo>
                <a:lnTo>
                  <a:pt x="124" y="72"/>
                </a:lnTo>
                <a:lnTo>
                  <a:pt x="122" y="80"/>
                </a:lnTo>
                <a:lnTo>
                  <a:pt x="124" y="78"/>
                </a:lnTo>
                <a:lnTo>
                  <a:pt x="138" y="40"/>
                </a:lnTo>
                <a:lnTo>
                  <a:pt x="222" y="2"/>
                </a:lnTo>
                <a:lnTo>
                  <a:pt x="234" y="2"/>
                </a:lnTo>
                <a:lnTo>
                  <a:pt x="236" y="0"/>
                </a:lnTo>
                <a:lnTo>
                  <a:pt x="222"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50" name="Rectangle 49"/>
          <p:cNvSpPr>
            <a:spLocks noChangeArrowheads="1"/>
          </p:cNvSpPr>
          <p:nvPr/>
        </p:nvSpPr>
        <p:spPr bwMode="auto">
          <a:xfrm>
            <a:off x="2409407" y="2300769"/>
            <a:ext cx="7713" cy="7713"/>
          </a:xfrm>
          <a:prstGeom prst="rect">
            <a:avLst/>
          </a:prstGeom>
          <a:solidFill>
            <a:schemeClr val="tx1"/>
          </a:solidFill>
          <a:ln w="12700" cmpd="sng">
            <a:solidFill>
              <a:schemeClr val="bg1"/>
            </a:solidFill>
            <a:prstDash val="solid"/>
            <a:miter lim="800000"/>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51" name="Freeform 50"/>
          <p:cNvSpPr>
            <a:spLocks/>
          </p:cNvSpPr>
          <p:nvPr/>
        </p:nvSpPr>
        <p:spPr bwMode="auto">
          <a:xfrm>
            <a:off x="2417119" y="2035957"/>
            <a:ext cx="2043938" cy="1252073"/>
          </a:xfrm>
          <a:custGeom>
            <a:avLst/>
            <a:gdLst/>
            <a:ahLst/>
            <a:cxnLst>
              <a:cxn ang="0">
                <a:pos x="1590" y="166"/>
              </a:cxn>
              <a:cxn ang="0">
                <a:pos x="1580" y="616"/>
              </a:cxn>
              <a:cxn ang="0">
                <a:pos x="978" y="650"/>
              </a:cxn>
              <a:cxn ang="0">
                <a:pos x="908" y="626"/>
              </a:cxn>
              <a:cxn ang="0">
                <a:pos x="754" y="534"/>
              </a:cxn>
              <a:cxn ang="0">
                <a:pos x="714" y="476"/>
              </a:cxn>
              <a:cxn ang="0">
                <a:pos x="710" y="326"/>
              </a:cxn>
              <a:cxn ang="0">
                <a:pos x="668" y="24"/>
              </a:cxn>
              <a:cxn ang="0">
                <a:pos x="636" y="166"/>
              </a:cxn>
              <a:cxn ang="0">
                <a:pos x="736" y="346"/>
              </a:cxn>
              <a:cxn ang="0">
                <a:pos x="756" y="472"/>
              </a:cxn>
              <a:cxn ang="0">
                <a:pos x="818" y="642"/>
              </a:cxn>
              <a:cxn ang="0">
                <a:pos x="948" y="618"/>
              </a:cxn>
              <a:cxn ang="0">
                <a:pos x="948" y="964"/>
              </a:cxn>
              <a:cxn ang="0">
                <a:pos x="502" y="598"/>
              </a:cxn>
              <a:cxn ang="0">
                <a:pos x="560" y="436"/>
              </a:cxn>
              <a:cxn ang="0">
                <a:pos x="592" y="2"/>
              </a:cxn>
              <a:cxn ang="0">
                <a:pos x="524" y="342"/>
              </a:cxn>
              <a:cxn ang="0">
                <a:pos x="400" y="334"/>
              </a:cxn>
              <a:cxn ang="0">
                <a:pos x="110" y="318"/>
              </a:cxn>
              <a:cxn ang="0">
                <a:pos x="0" y="206"/>
              </a:cxn>
              <a:cxn ang="0">
                <a:pos x="96" y="238"/>
              </a:cxn>
              <a:cxn ang="0">
                <a:pos x="284" y="356"/>
              </a:cxn>
              <a:cxn ang="0">
                <a:pos x="534" y="378"/>
              </a:cxn>
              <a:cxn ang="0">
                <a:pos x="486" y="572"/>
              </a:cxn>
              <a:cxn ang="0">
                <a:pos x="444" y="862"/>
              </a:cxn>
              <a:cxn ang="0">
                <a:pos x="446" y="866"/>
              </a:cxn>
              <a:cxn ang="0">
                <a:pos x="442" y="870"/>
              </a:cxn>
              <a:cxn ang="0">
                <a:pos x="682" y="914"/>
              </a:cxn>
              <a:cxn ang="0">
                <a:pos x="688" y="920"/>
              </a:cxn>
              <a:cxn ang="0">
                <a:pos x="948" y="970"/>
              </a:cxn>
              <a:cxn ang="0">
                <a:pos x="992" y="584"/>
              </a:cxn>
              <a:cxn ang="0">
                <a:pos x="1584" y="624"/>
              </a:cxn>
              <a:cxn ang="0">
                <a:pos x="1586" y="524"/>
              </a:cxn>
              <a:cxn ang="0">
                <a:pos x="1584" y="520"/>
              </a:cxn>
            </a:cxnLst>
            <a:rect l="0" t="0" r="r" b="b"/>
            <a:pathLst>
              <a:path w="1590" h="974">
                <a:moveTo>
                  <a:pt x="1586" y="520"/>
                </a:moveTo>
                <a:lnTo>
                  <a:pt x="1590" y="166"/>
                </a:lnTo>
                <a:lnTo>
                  <a:pt x="1584" y="164"/>
                </a:lnTo>
                <a:lnTo>
                  <a:pt x="1580" y="616"/>
                </a:lnTo>
                <a:lnTo>
                  <a:pt x="986" y="578"/>
                </a:lnTo>
                <a:lnTo>
                  <a:pt x="978" y="650"/>
                </a:lnTo>
                <a:lnTo>
                  <a:pt x="952" y="614"/>
                </a:lnTo>
                <a:lnTo>
                  <a:pt x="908" y="626"/>
                </a:lnTo>
                <a:lnTo>
                  <a:pt x="824" y="638"/>
                </a:lnTo>
                <a:lnTo>
                  <a:pt x="754" y="534"/>
                </a:lnTo>
                <a:lnTo>
                  <a:pt x="762" y="464"/>
                </a:lnTo>
                <a:lnTo>
                  <a:pt x="714" y="476"/>
                </a:lnTo>
                <a:lnTo>
                  <a:pt x="744" y="346"/>
                </a:lnTo>
                <a:lnTo>
                  <a:pt x="710" y="326"/>
                </a:lnTo>
                <a:lnTo>
                  <a:pt x="644" y="168"/>
                </a:lnTo>
                <a:lnTo>
                  <a:pt x="668" y="24"/>
                </a:lnTo>
                <a:lnTo>
                  <a:pt x="662" y="22"/>
                </a:lnTo>
                <a:lnTo>
                  <a:pt x="636" y="166"/>
                </a:lnTo>
                <a:lnTo>
                  <a:pt x="708" y="332"/>
                </a:lnTo>
                <a:lnTo>
                  <a:pt x="736" y="346"/>
                </a:lnTo>
                <a:lnTo>
                  <a:pt x="706" y="484"/>
                </a:lnTo>
                <a:lnTo>
                  <a:pt x="756" y="472"/>
                </a:lnTo>
                <a:lnTo>
                  <a:pt x="746" y="534"/>
                </a:lnTo>
                <a:lnTo>
                  <a:pt x="818" y="642"/>
                </a:lnTo>
                <a:lnTo>
                  <a:pt x="910" y="632"/>
                </a:lnTo>
                <a:lnTo>
                  <a:pt x="948" y="618"/>
                </a:lnTo>
                <a:lnTo>
                  <a:pt x="976" y="656"/>
                </a:lnTo>
                <a:lnTo>
                  <a:pt x="948" y="964"/>
                </a:lnTo>
                <a:lnTo>
                  <a:pt x="452" y="864"/>
                </a:lnTo>
                <a:lnTo>
                  <a:pt x="502" y="598"/>
                </a:lnTo>
                <a:lnTo>
                  <a:pt x="492" y="572"/>
                </a:lnTo>
                <a:lnTo>
                  <a:pt x="560" y="436"/>
                </a:lnTo>
                <a:lnTo>
                  <a:pt x="530" y="342"/>
                </a:lnTo>
                <a:lnTo>
                  <a:pt x="592" y="2"/>
                </a:lnTo>
                <a:lnTo>
                  <a:pt x="584" y="0"/>
                </a:lnTo>
                <a:lnTo>
                  <a:pt x="524" y="342"/>
                </a:lnTo>
                <a:lnTo>
                  <a:pt x="532" y="368"/>
                </a:lnTo>
                <a:lnTo>
                  <a:pt x="400" y="334"/>
                </a:lnTo>
                <a:lnTo>
                  <a:pt x="284" y="350"/>
                </a:lnTo>
                <a:lnTo>
                  <a:pt x="110" y="318"/>
                </a:lnTo>
                <a:lnTo>
                  <a:pt x="100" y="234"/>
                </a:lnTo>
                <a:lnTo>
                  <a:pt x="0" y="206"/>
                </a:lnTo>
                <a:lnTo>
                  <a:pt x="0" y="212"/>
                </a:lnTo>
                <a:lnTo>
                  <a:pt x="96" y="238"/>
                </a:lnTo>
                <a:lnTo>
                  <a:pt x="104" y="324"/>
                </a:lnTo>
                <a:lnTo>
                  <a:pt x="284" y="356"/>
                </a:lnTo>
                <a:lnTo>
                  <a:pt x="400" y="340"/>
                </a:lnTo>
                <a:lnTo>
                  <a:pt x="534" y="378"/>
                </a:lnTo>
                <a:lnTo>
                  <a:pt x="554" y="436"/>
                </a:lnTo>
                <a:lnTo>
                  <a:pt x="486" y="572"/>
                </a:lnTo>
                <a:lnTo>
                  <a:pt x="494" y="598"/>
                </a:lnTo>
                <a:lnTo>
                  <a:pt x="444" y="862"/>
                </a:lnTo>
                <a:lnTo>
                  <a:pt x="446" y="862"/>
                </a:lnTo>
                <a:lnTo>
                  <a:pt x="446" y="866"/>
                </a:lnTo>
                <a:lnTo>
                  <a:pt x="442" y="866"/>
                </a:lnTo>
                <a:lnTo>
                  <a:pt x="442" y="870"/>
                </a:lnTo>
                <a:lnTo>
                  <a:pt x="680" y="918"/>
                </a:lnTo>
                <a:lnTo>
                  <a:pt x="682" y="914"/>
                </a:lnTo>
                <a:lnTo>
                  <a:pt x="688" y="914"/>
                </a:lnTo>
                <a:lnTo>
                  <a:pt x="688" y="920"/>
                </a:lnTo>
                <a:lnTo>
                  <a:pt x="948" y="974"/>
                </a:lnTo>
                <a:lnTo>
                  <a:pt x="948" y="970"/>
                </a:lnTo>
                <a:lnTo>
                  <a:pt x="954" y="972"/>
                </a:lnTo>
                <a:lnTo>
                  <a:pt x="992" y="584"/>
                </a:lnTo>
                <a:lnTo>
                  <a:pt x="1584" y="624"/>
                </a:lnTo>
                <a:lnTo>
                  <a:pt x="1584" y="624"/>
                </a:lnTo>
                <a:lnTo>
                  <a:pt x="1586" y="624"/>
                </a:lnTo>
                <a:lnTo>
                  <a:pt x="1586" y="524"/>
                </a:lnTo>
                <a:lnTo>
                  <a:pt x="1584" y="524"/>
                </a:lnTo>
                <a:lnTo>
                  <a:pt x="1584" y="520"/>
                </a:lnTo>
                <a:lnTo>
                  <a:pt x="1586" y="52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52" name="Rectangle 51"/>
          <p:cNvSpPr>
            <a:spLocks noChangeArrowheads="1"/>
          </p:cNvSpPr>
          <p:nvPr/>
        </p:nvSpPr>
        <p:spPr bwMode="auto">
          <a:xfrm>
            <a:off x="2260289" y="2964084"/>
            <a:ext cx="1286" cy="1286"/>
          </a:xfrm>
          <a:prstGeom prst="rect">
            <a:avLst/>
          </a:prstGeom>
          <a:solidFill>
            <a:schemeClr val="tx1"/>
          </a:solidFill>
          <a:ln w="12700" cmpd="sng">
            <a:solidFill>
              <a:schemeClr val="bg1"/>
            </a:solidFill>
            <a:prstDash val="solid"/>
            <a:miter lim="800000"/>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53" name="Freeform 52"/>
          <p:cNvSpPr>
            <a:spLocks/>
          </p:cNvSpPr>
          <p:nvPr/>
        </p:nvSpPr>
        <p:spPr bwMode="auto">
          <a:xfrm>
            <a:off x="3036729" y="4709786"/>
            <a:ext cx="2571" cy="1286"/>
          </a:xfrm>
          <a:custGeom>
            <a:avLst/>
            <a:gdLst/>
            <a:ahLst/>
            <a:cxnLst>
              <a:cxn ang="0">
                <a:pos x="2" y="0"/>
              </a:cxn>
              <a:cxn ang="0">
                <a:pos x="2" y="0"/>
              </a:cxn>
              <a:cxn ang="0">
                <a:pos x="0" y="0"/>
              </a:cxn>
              <a:cxn ang="0">
                <a:pos x="2" y="0"/>
              </a:cxn>
            </a:cxnLst>
            <a:rect l="0" t="0" r="r" b="b"/>
            <a:pathLst>
              <a:path w="2">
                <a:moveTo>
                  <a:pt x="2" y="0"/>
                </a:moveTo>
                <a:lnTo>
                  <a:pt x="2" y="0"/>
                </a:lnTo>
                <a:lnTo>
                  <a:pt x="0" y="0"/>
                </a:lnTo>
                <a:lnTo>
                  <a:pt x="2"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54" name="Freeform 53"/>
          <p:cNvSpPr>
            <a:spLocks/>
          </p:cNvSpPr>
          <p:nvPr/>
        </p:nvSpPr>
        <p:spPr bwMode="auto">
          <a:xfrm>
            <a:off x="3198701" y="3216041"/>
            <a:ext cx="102840" cy="758442"/>
          </a:xfrm>
          <a:custGeom>
            <a:avLst/>
            <a:gdLst/>
            <a:ahLst/>
            <a:cxnLst>
              <a:cxn ang="0">
                <a:pos x="72" y="0"/>
              </a:cxn>
              <a:cxn ang="0">
                <a:pos x="0" y="590"/>
              </a:cxn>
              <a:cxn ang="0">
                <a:pos x="4" y="590"/>
              </a:cxn>
              <a:cxn ang="0">
                <a:pos x="80" y="2"/>
              </a:cxn>
              <a:cxn ang="0">
                <a:pos x="72" y="0"/>
              </a:cxn>
            </a:cxnLst>
            <a:rect l="0" t="0" r="r" b="b"/>
            <a:pathLst>
              <a:path w="80" h="590">
                <a:moveTo>
                  <a:pt x="72" y="0"/>
                </a:moveTo>
                <a:lnTo>
                  <a:pt x="0" y="590"/>
                </a:lnTo>
                <a:lnTo>
                  <a:pt x="4" y="590"/>
                </a:lnTo>
                <a:lnTo>
                  <a:pt x="80" y="2"/>
                </a:lnTo>
                <a:lnTo>
                  <a:pt x="72"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55" name="Freeform 54"/>
          <p:cNvSpPr>
            <a:spLocks/>
          </p:cNvSpPr>
          <p:nvPr/>
        </p:nvSpPr>
        <p:spPr bwMode="auto">
          <a:xfrm>
            <a:off x="2260289" y="2964085"/>
            <a:ext cx="943554" cy="1745703"/>
          </a:xfrm>
          <a:custGeom>
            <a:avLst/>
            <a:gdLst/>
            <a:ahLst/>
            <a:cxnLst>
              <a:cxn ang="0">
                <a:pos x="618" y="1262"/>
              </a:cxn>
              <a:cxn ang="0">
                <a:pos x="668" y="1154"/>
              </a:cxn>
              <a:cxn ang="0">
                <a:pos x="680" y="1140"/>
              </a:cxn>
              <a:cxn ang="0">
                <a:pos x="648" y="1044"/>
              </a:cxn>
              <a:cxn ang="0">
                <a:pos x="678" y="896"/>
              </a:cxn>
              <a:cxn ang="0">
                <a:pos x="718" y="910"/>
              </a:cxn>
              <a:cxn ang="0">
                <a:pos x="734" y="790"/>
              </a:cxn>
              <a:cxn ang="0">
                <a:pos x="730" y="788"/>
              </a:cxn>
              <a:cxn ang="0">
                <a:pos x="730" y="786"/>
              </a:cxn>
              <a:cxn ang="0">
                <a:pos x="716" y="904"/>
              </a:cxn>
              <a:cxn ang="0">
                <a:pos x="676" y="892"/>
              </a:cxn>
              <a:cxn ang="0">
                <a:pos x="646" y="1040"/>
              </a:cxn>
              <a:cxn ang="0">
                <a:pos x="262" y="482"/>
              </a:cxn>
              <a:cxn ang="0">
                <a:pos x="272" y="454"/>
              </a:cxn>
              <a:cxn ang="0">
                <a:pos x="262" y="426"/>
              </a:cxn>
              <a:cxn ang="0">
                <a:pos x="338" y="98"/>
              </a:cxn>
              <a:cxn ang="0">
                <a:pos x="564" y="144"/>
              </a:cxn>
              <a:cxn ang="0">
                <a:pos x="566" y="140"/>
              </a:cxn>
              <a:cxn ang="0">
                <a:pos x="338" y="92"/>
              </a:cxn>
              <a:cxn ang="0">
                <a:pos x="0" y="0"/>
              </a:cxn>
              <a:cxn ang="0">
                <a:pos x="0" y="0"/>
              </a:cxn>
              <a:cxn ang="0">
                <a:pos x="2" y="8"/>
              </a:cxn>
              <a:cxn ang="0">
                <a:pos x="334" y="98"/>
              </a:cxn>
              <a:cxn ang="0">
                <a:pos x="256" y="426"/>
              </a:cxn>
              <a:cxn ang="0">
                <a:pos x="266" y="454"/>
              </a:cxn>
              <a:cxn ang="0">
                <a:pos x="256" y="482"/>
              </a:cxn>
              <a:cxn ang="0">
                <a:pos x="644" y="1044"/>
              </a:cxn>
              <a:cxn ang="0">
                <a:pos x="674" y="1140"/>
              </a:cxn>
              <a:cxn ang="0">
                <a:pos x="664" y="1150"/>
              </a:cxn>
              <a:cxn ang="0">
                <a:pos x="614" y="1260"/>
              </a:cxn>
              <a:cxn ang="0">
                <a:pos x="626" y="1314"/>
              </a:cxn>
              <a:cxn ang="0">
                <a:pos x="600" y="1354"/>
              </a:cxn>
              <a:cxn ang="0">
                <a:pos x="604" y="1358"/>
              </a:cxn>
              <a:cxn ang="0">
                <a:pos x="606" y="1358"/>
              </a:cxn>
              <a:cxn ang="0">
                <a:pos x="630" y="1316"/>
              </a:cxn>
              <a:cxn ang="0">
                <a:pos x="618" y="1262"/>
              </a:cxn>
            </a:cxnLst>
            <a:rect l="0" t="0" r="r" b="b"/>
            <a:pathLst>
              <a:path w="734" h="1358">
                <a:moveTo>
                  <a:pt x="618" y="1262"/>
                </a:moveTo>
                <a:lnTo>
                  <a:pt x="668" y="1154"/>
                </a:lnTo>
                <a:lnTo>
                  <a:pt x="680" y="1140"/>
                </a:lnTo>
                <a:lnTo>
                  <a:pt x="648" y="1044"/>
                </a:lnTo>
                <a:lnTo>
                  <a:pt x="678" y="896"/>
                </a:lnTo>
                <a:lnTo>
                  <a:pt x="718" y="910"/>
                </a:lnTo>
                <a:lnTo>
                  <a:pt x="734" y="790"/>
                </a:lnTo>
                <a:lnTo>
                  <a:pt x="730" y="788"/>
                </a:lnTo>
                <a:lnTo>
                  <a:pt x="730" y="786"/>
                </a:lnTo>
                <a:lnTo>
                  <a:pt x="716" y="904"/>
                </a:lnTo>
                <a:lnTo>
                  <a:pt x="676" y="892"/>
                </a:lnTo>
                <a:lnTo>
                  <a:pt x="646" y="1040"/>
                </a:lnTo>
                <a:lnTo>
                  <a:pt x="262" y="482"/>
                </a:lnTo>
                <a:lnTo>
                  <a:pt x="272" y="454"/>
                </a:lnTo>
                <a:lnTo>
                  <a:pt x="262" y="426"/>
                </a:lnTo>
                <a:lnTo>
                  <a:pt x="338" y="98"/>
                </a:lnTo>
                <a:lnTo>
                  <a:pt x="564" y="144"/>
                </a:lnTo>
                <a:lnTo>
                  <a:pt x="566" y="140"/>
                </a:lnTo>
                <a:lnTo>
                  <a:pt x="338" y="92"/>
                </a:lnTo>
                <a:lnTo>
                  <a:pt x="0" y="0"/>
                </a:lnTo>
                <a:lnTo>
                  <a:pt x="0" y="0"/>
                </a:lnTo>
                <a:lnTo>
                  <a:pt x="2" y="8"/>
                </a:lnTo>
                <a:lnTo>
                  <a:pt x="334" y="98"/>
                </a:lnTo>
                <a:lnTo>
                  <a:pt x="256" y="426"/>
                </a:lnTo>
                <a:lnTo>
                  <a:pt x="266" y="454"/>
                </a:lnTo>
                <a:lnTo>
                  <a:pt x="256" y="482"/>
                </a:lnTo>
                <a:lnTo>
                  <a:pt x="644" y="1044"/>
                </a:lnTo>
                <a:lnTo>
                  <a:pt x="674" y="1140"/>
                </a:lnTo>
                <a:lnTo>
                  <a:pt x="664" y="1150"/>
                </a:lnTo>
                <a:lnTo>
                  <a:pt x="614" y="1260"/>
                </a:lnTo>
                <a:lnTo>
                  <a:pt x="626" y="1314"/>
                </a:lnTo>
                <a:lnTo>
                  <a:pt x="600" y="1354"/>
                </a:lnTo>
                <a:lnTo>
                  <a:pt x="604" y="1358"/>
                </a:lnTo>
                <a:lnTo>
                  <a:pt x="606" y="1358"/>
                </a:lnTo>
                <a:lnTo>
                  <a:pt x="630" y="1316"/>
                </a:lnTo>
                <a:lnTo>
                  <a:pt x="618" y="126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56" name="Freeform 55"/>
          <p:cNvSpPr>
            <a:spLocks/>
          </p:cNvSpPr>
          <p:nvPr/>
        </p:nvSpPr>
        <p:spPr bwMode="auto">
          <a:xfrm>
            <a:off x="2985308" y="3144053"/>
            <a:ext cx="5142" cy="5142"/>
          </a:xfrm>
          <a:custGeom>
            <a:avLst/>
            <a:gdLst/>
            <a:ahLst/>
            <a:cxnLst>
              <a:cxn ang="0">
                <a:pos x="4" y="0"/>
              </a:cxn>
              <a:cxn ang="0">
                <a:pos x="2" y="0"/>
              </a:cxn>
              <a:cxn ang="0">
                <a:pos x="0" y="4"/>
              </a:cxn>
              <a:cxn ang="0">
                <a:pos x="4" y="4"/>
              </a:cxn>
              <a:cxn ang="0">
                <a:pos x="4" y="0"/>
              </a:cxn>
            </a:cxnLst>
            <a:rect l="0" t="0" r="r" b="b"/>
            <a:pathLst>
              <a:path w="4" h="4">
                <a:moveTo>
                  <a:pt x="4" y="0"/>
                </a:moveTo>
                <a:lnTo>
                  <a:pt x="2" y="0"/>
                </a:lnTo>
                <a:lnTo>
                  <a:pt x="0" y="4"/>
                </a:lnTo>
                <a:lnTo>
                  <a:pt x="4" y="4"/>
                </a:lnTo>
                <a:lnTo>
                  <a:pt x="4"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57" name="Freeform 56"/>
          <p:cNvSpPr>
            <a:spLocks/>
          </p:cNvSpPr>
          <p:nvPr/>
        </p:nvSpPr>
        <p:spPr bwMode="auto">
          <a:xfrm>
            <a:off x="3291256" y="3210900"/>
            <a:ext cx="10284" cy="7713"/>
          </a:xfrm>
          <a:custGeom>
            <a:avLst/>
            <a:gdLst/>
            <a:ahLst/>
            <a:cxnLst>
              <a:cxn ang="0">
                <a:pos x="8" y="0"/>
              </a:cxn>
              <a:cxn ang="0">
                <a:pos x="2" y="0"/>
              </a:cxn>
              <a:cxn ang="0">
                <a:pos x="0" y="4"/>
              </a:cxn>
              <a:cxn ang="0">
                <a:pos x="8" y="6"/>
              </a:cxn>
              <a:cxn ang="0">
                <a:pos x="8" y="0"/>
              </a:cxn>
            </a:cxnLst>
            <a:rect l="0" t="0" r="r" b="b"/>
            <a:pathLst>
              <a:path w="8" h="6">
                <a:moveTo>
                  <a:pt x="8" y="0"/>
                </a:moveTo>
                <a:lnTo>
                  <a:pt x="2" y="0"/>
                </a:lnTo>
                <a:lnTo>
                  <a:pt x="0" y="4"/>
                </a:lnTo>
                <a:lnTo>
                  <a:pt x="8" y="6"/>
                </a:lnTo>
                <a:lnTo>
                  <a:pt x="8"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58" name="Freeform 57"/>
          <p:cNvSpPr>
            <a:spLocks/>
          </p:cNvSpPr>
          <p:nvPr/>
        </p:nvSpPr>
        <p:spPr bwMode="auto">
          <a:xfrm>
            <a:off x="5743982" y="5177707"/>
            <a:ext cx="5142" cy="1286"/>
          </a:xfrm>
          <a:custGeom>
            <a:avLst/>
            <a:gdLst/>
            <a:ahLst/>
            <a:cxnLst>
              <a:cxn ang="0">
                <a:pos x="4" y="0"/>
              </a:cxn>
              <a:cxn ang="0">
                <a:pos x="4" y="0"/>
              </a:cxn>
              <a:cxn ang="0">
                <a:pos x="0" y="0"/>
              </a:cxn>
              <a:cxn ang="0">
                <a:pos x="4" y="0"/>
              </a:cxn>
            </a:cxnLst>
            <a:rect l="0" t="0" r="r" b="b"/>
            <a:pathLst>
              <a:path w="4">
                <a:moveTo>
                  <a:pt x="4" y="0"/>
                </a:moveTo>
                <a:lnTo>
                  <a:pt x="4" y="0"/>
                </a:lnTo>
                <a:lnTo>
                  <a:pt x="0" y="0"/>
                </a:lnTo>
                <a:lnTo>
                  <a:pt x="4"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59" name="Freeform 58"/>
          <p:cNvSpPr>
            <a:spLocks/>
          </p:cNvSpPr>
          <p:nvPr/>
        </p:nvSpPr>
        <p:spPr bwMode="auto">
          <a:xfrm>
            <a:off x="4070268" y="4954031"/>
            <a:ext cx="2571" cy="5142"/>
          </a:xfrm>
          <a:custGeom>
            <a:avLst/>
            <a:gdLst/>
            <a:ahLst/>
            <a:cxnLst>
              <a:cxn ang="0">
                <a:pos x="2" y="4"/>
              </a:cxn>
              <a:cxn ang="0">
                <a:pos x="2" y="2"/>
              </a:cxn>
              <a:cxn ang="0">
                <a:pos x="0" y="0"/>
              </a:cxn>
              <a:cxn ang="0">
                <a:pos x="2" y="4"/>
              </a:cxn>
            </a:cxnLst>
            <a:rect l="0" t="0" r="r" b="b"/>
            <a:pathLst>
              <a:path w="2" h="4">
                <a:moveTo>
                  <a:pt x="2" y="4"/>
                </a:moveTo>
                <a:lnTo>
                  <a:pt x="2" y="2"/>
                </a:lnTo>
                <a:lnTo>
                  <a:pt x="0" y="0"/>
                </a:lnTo>
                <a:lnTo>
                  <a:pt x="2" y="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60" name="Freeform 59"/>
          <p:cNvSpPr>
            <a:spLocks/>
          </p:cNvSpPr>
          <p:nvPr/>
        </p:nvSpPr>
        <p:spPr bwMode="auto">
          <a:xfrm>
            <a:off x="3730896" y="4987455"/>
            <a:ext cx="10284" cy="2571"/>
          </a:xfrm>
          <a:custGeom>
            <a:avLst/>
            <a:gdLst/>
            <a:ahLst/>
            <a:cxnLst>
              <a:cxn ang="0">
                <a:pos x="0" y="0"/>
              </a:cxn>
              <a:cxn ang="0">
                <a:pos x="8" y="2"/>
              </a:cxn>
              <a:cxn ang="0">
                <a:pos x="8" y="0"/>
              </a:cxn>
              <a:cxn ang="0">
                <a:pos x="0" y="0"/>
              </a:cxn>
              <a:cxn ang="0">
                <a:pos x="0" y="0"/>
              </a:cxn>
            </a:cxnLst>
            <a:rect l="0" t="0" r="r" b="b"/>
            <a:pathLst>
              <a:path w="8" h="2">
                <a:moveTo>
                  <a:pt x="0" y="0"/>
                </a:moveTo>
                <a:lnTo>
                  <a:pt x="8" y="2"/>
                </a:lnTo>
                <a:lnTo>
                  <a:pt x="8" y="0"/>
                </a:lnTo>
                <a:lnTo>
                  <a:pt x="0" y="0"/>
                </a:lnTo>
                <a:lnTo>
                  <a:pt x="0"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61" name="Freeform 60"/>
          <p:cNvSpPr>
            <a:spLocks/>
          </p:cNvSpPr>
          <p:nvPr/>
        </p:nvSpPr>
        <p:spPr bwMode="auto">
          <a:xfrm>
            <a:off x="5659139" y="4668651"/>
            <a:ext cx="118266" cy="509056"/>
          </a:xfrm>
          <a:custGeom>
            <a:avLst/>
            <a:gdLst/>
            <a:ahLst/>
            <a:cxnLst>
              <a:cxn ang="0">
                <a:pos x="92" y="254"/>
              </a:cxn>
              <a:cxn ang="0">
                <a:pos x="24" y="134"/>
              </a:cxn>
              <a:cxn ang="0">
                <a:pos x="8" y="0"/>
              </a:cxn>
              <a:cxn ang="0">
                <a:pos x="0" y="0"/>
              </a:cxn>
              <a:cxn ang="0">
                <a:pos x="18" y="136"/>
              </a:cxn>
              <a:cxn ang="0">
                <a:pos x="88" y="254"/>
              </a:cxn>
              <a:cxn ang="0">
                <a:pos x="78" y="350"/>
              </a:cxn>
              <a:cxn ang="0">
                <a:pos x="64" y="394"/>
              </a:cxn>
              <a:cxn ang="0">
                <a:pos x="66" y="396"/>
              </a:cxn>
              <a:cxn ang="0">
                <a:pos x="70" y="396"/>
              </a:cxn>
              <a:cxn ang="0">
                <a:pos x="84" y="352"/>
              </a:cxn>
              <a:cxn ang="0">
                <a:pos x="92" y="254"/>
              </a:cxn>
            </a:cxnLst>
            <a:rect l="0" t="0" r="r" b="b"/>
            <a:pathLst>
              <a:path w="92" h="396">
                <a:moveTo>
                  <a:pt x="92" y="254"/>
                </a:moveTo>
                <a:lnTo>
                  <a:pt x="24" y="134"/>
                </a:lnTo>
                <a:lnTo>
                  <a:pt x="8" y="0"/>
                </a:lnTo>
                <a:lnTo>
                  <a:pt x="0" y="0"/>
                </a:lnTo>
                <a:lnTo>
                  <a:pt x="18" y="136"/>
                </a:lnTo>
                <a:lnTo>
                  <a:pt x="88" y="254"/>
                </a:lnTo>
                <a:lnTo>
                  <a:pt x="78" y="350"/>
                </a:lnTo>
                <a:lnTo>
                  <a:pt x="64" y="394"/>
                </a:lnTo>
                <a:lnTo>
                  <a:pt x="66" y="396"/>
                </a:lnTo>
                <a:lnTo>
                  <a:pt x="70" y="396"/>
                </a:lnTo>
                <a:lnTo>
                  <a:pt x="84" y="352"/>
                </a:lnTo>
                <a:lnTo>
                  <a:pt x="92" y="25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62" name="Rectangle 61"/>
          <p:cNvSpPr>
            <a:spLocks noChangeArrowheads="1"/>
          </p:cNvSpPr>
          <p:nvPr/>
        </p:nvSpPr>
        <p:spPr bwMode="auto">
          <a:xfrm>
            <a:off x="3198701" y="3974483"/>
            <a:ext cx="1286" cy="1286"/>
          </a:xfrm>
          <a:prstGeom prst="rect">
            <a:avLst/>
          </a:prstGeom>
          <a:solidFill>
            <a:schemeClr val="tx1"/>
          </a:solidFill>
          <a:ln w="12700" cmpd="sng">
            <a:solidFill>
              <a:schemeClr val="bg1"/>
            </a:solidFill>
            <a:prstDash val="solid"/>
            <a:miter lim="800000"/>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63" name="Freeform 62"/>
          <p:cNvSpPr>
            <a:spLocks/>
          </p:cNvSpPr>
          <p:nvPr/>
        </p:nvSpPr>
        <p:spPr bwMode="auto">
          <a:xfrm>
            <a:off x="3203844" y="2838106"/>
            <a:ext cx="2465581" cy="2149349"/>
          </a:xfrm>
          <a:custGeom>
            <a:avLst/>
            <a:gdLst/>
            <a:ahLst/>
            <a:cxnLst>
              <a:cxn ang="0">
                <a:pos x="1038" y="1058"/>
              </a:cxn>
              <a:cxn ang="0">
                <a:pos x="1320" y="1284"/>
              </a:cxn>
              <a:cxn ang="0">
                <a:pos x="1796" y="1340"/>
              </a:cxn>
              <a:cxn ang="0">
                <a:pos x="1910" y="1424"/>
              </a:cxn>
              <a:cxn ang="0">
                <a:pos x="1918" y="1420"/>
              </a:cxn>
              <a:cxn ang="0">
                <a:pos x="1874" y="1366"/>
              </a:cxn>
              <a:cxn ang="0">
                <a:pos x="1864" y="1366"/>
              </a:cxn>
              <a:cxn ang="0">
                <a:pos x="1798" y="1334"/>
              </a:cxn>
              <a:cxn ang="0">
                <a:pos x="1326" y="1280"/>
              </a:cxn>
              <a:cxn ang="0">
                <a:pos x="1058" y="1050"/>
              </a:cxn>
              <a:cxn ang="0">
                <a:pos x="1830" y="954"/>
              </a:cxn>
              <a:cxn ang="0">
                <a:pos x="1138" y="972"/>
              </a:cxn>
              <a:cxn ang="0">
                <a:pos x="1134" y="974"/>
              </a:cxn>
              <a:cxn ang="0">
                <a:pos x="1052" y="974"/>
              </a:cxn>
              <a:cxn ang="0">
                <a:pos x="508" y="498"/>
              </a:cxn>
              <a:cxn ang="0">
                <a:pos x="1128" y="616"/>
              </a:cxn>
              <a:cxn ang="0">
                <a:pos x="1128" y="618"/>
              </a:cxn>
              <a:cxn ang="0">
                <a:pos x="1734" y="610"/>
              </a:cxn>
              <a:cxn ang="0">
                <a:pos x="1726" y="604"/>
              </a:cxn>
              <a:cxn ang="0">
                <a:pos x="1710" y="542"/>
              </a:cxn>
              <a:cxn ang="0">
                <a:pos x="1726" y="604"/>
              </a:cxn>
              <a:cxn ang="0">
                <a:pos x="1126" y="518"/>
              </a:cxn>
              <a:cxn ang="0">
                <a:pos x="972" y="252"/>
              </a:cxn>
              <a:cxn ang="0">
                <a:pos x="972" y="248"/>
              </a:cxn>
              <a:cxn ang="0">
                <a:pos x="976" y="0"/>
              </a:cxn>
              <a:cxn ang="0">
                <a:pos x="974" y="0"/>
              </a:cxn>
              <a:cxn ang="0">
                <a:pos x="966" y="510"/>
              </a:cxn>
              <a:cxn ang="0">
                <a:pos x="316" y="468"/>
              </a:cxn>
              <a:cxn ang="0">
                <a:pos x="342" y="348"/>
              </a:cxn>
              <a:cxn ang="0">
                <a:pos x="336" y="350"/>
              </a:cxn>
              <a:cxn ang="0">
                <a:pos x="500" y="498"/>
              </a:cxn>
              <a:cxn ang="0">
                <a:pos x="0" y="884"/>
              </a:cxn>
              <a:cxn ang="0">
                <a:pos x="452" y="968"/>
              </a:cxn>
              <a:cxn ang="0">
                <a:pos x="418" y="1672"/>
              </a:cxn>
              <a:cxn ang="0">
                <a:pos x="1050" y="982"/>
              </a:cxn>
              <a:cxn ang="0">
                <a:pos x="1030" y="1050"/>
              </a:cxn>
              <a:cxn ang="0">
                <a:pos x="672" y="1602"/>
              </a:cxn>
              <a:cxn ang="0">
                <a:pos x="674" y="1646"/>
              </a:cxn>
              <a:cxn ang="0">
                <a:pos x="676" y="1610"/>
              </a:cxn>
            </a:cxnLst>
            <a:rect l="0" t="0" r="r" b="b"/>
            <a:pathLst>
              <a:path w="1918" h="1672">
                <a:moveTo>
                  <a:pt x="1046" y="1620"/>
                </a:moveTo>
                <a:lnTo>
                  <a:pt x="1038" y="1058"/>
                </a:lnTo>
                <a:lnTo>
                  <a:pt x="1308" y="1048"/>
                </a:lnTo>
                <a:lnTo>
                  <a:pt x="1320" y="1284"/>
                </a:lnTo>
                <a:lnTo>
                  <a:pt x="1528" y="1352"/>
                </a:lnTo>
                <a:lnTo>
                  <a:pt x="1796" y="1340"/>
                </a:lnTo>
                <a:lnTo>
                  <a:pt x="1906" y="1386"/>
                </a:lnTo>
                <a:lnTo>
                  <a:pt x="1910" y="1424"/>
                </a:lnTo>
                <a:lnTo>
                  <a:pt x="1910" y="1420"/>
                </a:lnTo>
                <a:lnTo>
                  <a:pt x="1918" y="1420"/>
                </a:lnTo>
                <a:lnTo>
                  <a:pt x="1914" y="1382"/>
                </a:lnTo>
                <a:lnTo>
                  <a:pt x="1874" y="1366"/>
                </a:lnTo>
                <a:lnTo>
                  <a:pt x="1874" y="1370"/>
                </a:lnTo>
                <a:lnTo>
                  <a:pt x="1864" y="1366"/>
                </a:lnTo>
                <a:lnTo>
                  <a:pt x="1864" y="1362"/>
                </a:lnTo>
                <a:lnTo>
                  <a:pt x="1798" y="1334"/>
                </a:lnTo>
                <a:lnTo>
                  <a:pt x="1528" y="1348"/>
                </a:lnTo>
                <a:lnTo>
                  <a:pt x="1326" y="1280"/>
                </a:lnTo>
                <a:lnTo>
                  <a:pt x="1312" y="1042"/>
                </a:lnTo>
                <a:lnTo>
                  <a:pt x="1058" y="1050"/>
                </a:lnTo>
                <a:lnTo>
                  <a:pt x="1056" y="982"/>
                </a:lnTo>
                <a:lnTo>
                  <a:pt x="1830" y="954"/>
                </a:lnTo>
                <a:lnTo>
                  <a:pt x="1828" y="948"/>
                </a:lnTo>
                <a:lnTo>
                  <a:pt x="1138" y="972"/>
                </a:lnTo>
                <a:lnTo>
                  <a:pt x="1138" y="974"/>
                </a:lnTo>
                <a:lnTo>
                  <a:pt x="1134" y="974"/>
                </a:lnTo>
                <a:lnTo>
                  <a:pt x="1134" y="972"/>
                </a:lnTo>
                <a:lnTo>
                  <a:pt x="1052" y="974"/>
                </a:lnTo>
                <a:lnTo>
                  <a:pt x="458" y="964"/>
                </a:lnTo>
                <a:lnTo>
                  <a:pt x="508" y="498"/>
                </a:lnTo>
                <a:lnTo>
                  <a:pt x="1120" y="524"/>
                </a:lnTo>
                <a:lnTo>
                  <a:pt x="1128" y="616"/>
                </a:lnTo>
                <a:lnTo>
                  <a:pt x="1128" y="616"/>
                </a:lnTo>
                <a:lnTo>
                  <a:pt x="1128" y="618"/>
                </a:lnTo>
                <a:lnTo>
                  <a:pt x="1736" y="610"/>
                </a:lnTo>
                <a:lnTo>
                  <a:pt x="1734" y="610"/>
                </a:lnTo>
                <a:lnTo>
                  <a:pt x="1726" y="610"/>
                </a:lnTo>
                <a:lnTo>
                  <a:pt x="1726" y="604"/>
                </a:lnTo>
                <a:lnTo>
                  <a:pt x="1732" y="604"/>
                </a:lnTo>
                <a:lnTo>
                  <a:pt x="1710" y="542"/>
                </a:lnTo>
                <a:lnTo>
                  <a:pt x="1704" y="542"/>
                </a:lnTo>
                <a:lnTo>
                  <a:pt x="1726" y="604"/>
                </a:lnTo>
                <a:lnTo>
                  <a:pt x="1132" y="612"/>
                </a:lnTo>
                <a:lnTo>
                  <a:pt x="1126" y="518"/>
                </a:lnTo>
                <a:lnTo>
                  <a:pt x="968" y="514"/>
                </a:lnTo>
                <a:lnTo>
                  <a:pt x="972" y="252"/>
                </a:lnTo>
                <a:lnTo>
                  <a:pt x="972" y="252"/>
                </a:lnTo>
                <a:lnTo>
                  <a:pt x="972" y="248"/>
                </a:lnTo>
                <a:lnTo>
                  <a:pt x="972" y="248"/>
                </a:lnTo>
                <a:lnTo>
                  <a:pt x="976" y="0"/>
                </a:lnTo>
                <a:lnTo>
                  <a:pt x="974" y="0"/>
                </a:lnTo>
                <a:lnTo>
                  <a:pt x="974" y="0"/>
                </a:lnTo>
                <a:lnTo>
                  <a:pt x="972" y="0"/>
                </a:lnTo>
                <a:lnTo>
                  <a:pt x="966" y="510"/>
                </a:lnTo>
                <a:lnTo>
                  <a:pt x="508" y="496"/>
                </a:lnTo>
                <a:lnTo>
                  <a:pt x="316" y="468"/>
                </a:lnTo>
                <a:lnTo>
                  <a:pt x="344" y="348"/>
                </a:lnTo>
                <a:lnTo>
                  <a:pt x="342" y="348"/>
                </a:lnTo>
                <a:lnTo>
                  <a:pt x="342" y="352"/>
                </a:lnTo>
                <a:lnTo>
                  <a:pt x="336" y="350"/>
                </a:lnTo>
                <a:lnTo>
                  <a:pt x="312" y="472"/>
                </a:lnTo>
                <a:lnTo>
                  <a:pt x="500" y="498"/>
                </a:lnTo>
                <a:lnTo>
                  <a:pt x="452" y="964"/>
                </a:lnTo>
                <a:lnTo>
                  <a:pt x="0" y="884"/>
                </a:lnTo>
                <a:lnTo>
                  <a:pt x="0" y="888"/>
                </a:lnTo>
                <a:lnTo>
                  <a:pt x="452" y="968"/>
                </a:lnTo>
                <a:lnTo>
                  <a:pt x="410" y="1672"/>
                </a:lnTo>
                <a:lnTo>
                  <a:pt x="418" y="1672"/>
                </a:lnTo>
                <a:lnTo>
                  <a:pt x="458" y="968"/>
                </a:lnTo>
                <a:lnTo>
                  <a:pt x="1050" y="982"/>
                </a:lnTo>
                <a:lnTo>
                  <a:pt x="1050" y="1050"/>
                </a:lnTo>
                <a:lnTo>
                  <a:pt x="1030" y="1050"/>
                </a:lnTo>
                <a:lnTo>
                  <a:pt x="1038" y="1610"/>
                </a:lnTo>
                <a:lnTo>
                  <a:pt x="672" y="1602"/>
                </a:lnTo>
                <a:lnTo>
                  <a:pt x="670" y="1642"/>
                </a:lnTo>
                <a:lnTo>
                  <a:pt x="674" y="1646"/>
                </a:lnTo>
                <a:lnTo>
                  <a:pt x="676" y="1648"/>
                </a:lnTo>
                <a:lnTo>
                  <a:pt x="676" y="1610"/>
                </a:lnTo>
                <a:lnTo>
                  <a:pt x="1046" y="162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64" name="Freeform 63"/>
          <p:cNvSpPr>
            <a:spLocks/>
          </p:cNvSpPr>
          <p:nvPr/>
        </p:nvSpPr>
        <p:spPr bwMode="auto">
          <a:xfrm>
            <a:off x="5265779" y="3025788"/>
            <a:ext cx="136263" cy="506485"/>
          </a:xfrm>
          <a:custGeom>
            <a:avLst/>
            <a:gdLst/>
            <a:ahLst/>
            <a:cxnLst>
              <a:cxn ang="0">
                <a:pos x="12" y="136"/>
              </a:cxn>
              <a:cxn ang="0">
                <a:pos x="8" y="0"/>
              </a:cxn>
              <a:cxn ang="0">
                <a:pos x="0" y="2"/>
              </a:cxn>
              <a:cxn ang="0">
                <a:pos x="4" y="140"/>
              </a:cxn>
              <a:cxn ang="0">
                <a:pos x="98" y="394"/>
              </a:cxn>
              <a:cxn ang="0">
                <a:pos x="106" y="394"/>
              </a:cxn>
              <a:cxn ang="0">
                <a:pos x="12" y="136"/>
              </a:cxn>
            </a:cxnLst>
            <a:rect l="0" t="0" r="r" b="b"/>
            <a:pathLst>
              <a:path w="106" h="394">
                <a:moveTo>
                  <a:pt x="12" y="136"/>
                </a:moveTo>
                <a:lnTo>
                  <a:pt x="8" y="0"/>
                </a:lnTo>
                <a:lnTo>
                  <a:pt x="0" y="2"/>
                </a:lnTo>
                <a:lnTo>
                  <a:pt x="4" y="140"/>
                </a:lnTo>
                <a:lnTo>
                  <a:pt x="98" y="394"/>
                </a:lnTo>
                <a:lnTo>
                  <a:pt x="106" y="394"/>
                </a:lnTo>
                <a:lnTo>
                  <a:pt x="12" y="136"/>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65" name="Freeform 64"/>
          <p:cNvSpPr>
            <a:spLocks/>
          </p:cNvSpPr>
          <p:nvPr/>
        </p:nvSpPr>
        <p:spPr bwMode="auto">
          <a:xfrm>
            <a:off x="5150084" y="2210783"/>
            <a:ext cx="125979" cy="815004"/>
          </a:xfrm>
          <a:custGeom>
            <a:avLst/>
            <a:gdLst/>
            <a:ahLst/>
            <a:cxnLst>
              <a:cxn ang="0">
                <a:pos x="98" y="626"/>
              </a:cxn>
              <a:cxn ang="0">
                <a:pos x="92" y="448"/>
              </a:cxn>
              <a:cxn ang="0">
                <a:pos x="62" y="410"/>
              </a:cxn>
              <a:cxn ang="0">
                <a:pos x="80" y="378"/>
              </a:cxn>
              <a:cxn ang="0">
                <a:pos x="6" y="2"/>
              </a:cxn>
              <a:cxn ang="0">
                <a:pos x="0" y="0"/>
              </a:cxn>
              <a:cxn ang="0">
                <a:pos x="74" y="378"/>
              </a:cxn>
              <a:cxn ang="0">
                <a:pos x="54" y="410"/>
              </a:cxn>
              <a:cxn ang="0">
                <a:pos x="84" y="448"/>
              </a:cxn>
              <a:cxn ang="0">
                <a:pos x="90" y="634"/>
              </a:cxn>
              <a:cxn ang="0">
                <a:pos x="90" y="626"/>
              </a:cxn>
              <a:cxn ang="0">
                <a:pos x="98" y="626"/>
              </a:cxn>
            </a:cxnLst>
            <a:rect l="0" t="0" r="r" b="b"/>
            <a:pathLst>
              <a:path w="98" h="634">
                <a:moveTo>
                  <a:pt x="98" y="626"/>
                </a:moveTo>
                <a:lnTo>
                  <a:pt x="92" y="448"/>
                </a:lnTo>
                <a:lnTo>
                  <a:pt x="62" y="410"/>
                </a:lnTo>
                <a:lnTo>
                  <a:pt x="80" y="378"/>
                </a:lnTo>
                <a:lnTo>
                  <a:pt x="6" y="2"/>
                </a:lnTo>
                <a:lnTo>
                  <a:pt x="0" y="0"/>
                </a:lnTo>
                <a:lnTo>
                  <a:pt x="74" y="378"/>
                </a:lnTo>
                <a:lnTo>
                  <a:pt x="54" y="410"/>
                </a:lnTo>
                <a:lnTo>
                  <a:pt x="84" y="448"/>
                </a:lnTo>
                <a:lnTo>
                  <a:pt x="90" y="634"/>
                </a:lnTo>
                <a:lnTo>
                  <a:pt x="90" y="626"/>
                </a:lnTo>
                <a:lnTo>
                  <a:pt x="98" y="626"/>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66" name="Rectangle 65"/>
          <p:cNvSpPr>
            <a:spLocks noChangeArrowheads="1"/>
          </p:cNvSpPr>
          <p:nvPr/>
        </p:nvSpPr>
        <p:spPr bwMode="auto">
          <a:xfrm>
            <a:off x="4653882" y="3629971"/>
            <a:ext cx="1286" cy="2571"/>
          </a:xfrm>
          <a:prstGeom prst="rect">
            <a:avLst/>
          </a:prstGeom>
          <a:solidFill>
            <a:schemeClr val="tx1"/>
          </a:solidFill>
          <a:ln w="12700" cmpd="sng">
            <a:solidFill>
              <a:schemeClr val="bg1"/>
            </a:solidFill>
            <a:prstDash val="solid"/>
            <a:miter lim="800000"/>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67" name="Rectangle 66"/>
          <p:cNvSpPr>
            <a:spLocks noChangeArrowheads="1"/>
          </p:cNvSpPr>
          <p:nvPr/>
        </p:nvSpPr>
        <p:spPr bwMode="auto">
          <a:xfrm>
            <a:off x="4661595" y="4087608"/>
            <a:ext cx="5142" cy="2571"/>
          </a:xfrm>
          <a:prstGeom prst="rect">
            <a:avLst/>
          </a:prstGeom>
          <a:solidFill>
            <a:schemeClr val="tx1"/>
          </a:solidFill>
          <a:ln w="12700" cmpd="sng">
            <a:solidFill>
              <a:schemeClr val="bg1"/>
            </a:solidFill>
            <a:prstDash val="solid"/>
            <a:miter lim="800000"/>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68" name="Freeform 67"/>
          <p:cNvSpPr>
            <a:spLocks/>
          </p:cNvSpPr>
          <p:nvPr/>
        </p:nvSpPr>
        <p:spPr bwMode="auto">
          <a:xfrm>
            <a:off x="5391756" y="3532274"/>
            <a:ext cx="10284" cy="2571"/>
          </a:xfrm>
          <a:custGeom>
            <a:avLst/>
            <a:gdLst/>
            <a:ahLst/>
            <a:cxnLst>
              <a:cxn ang="0">
                <a:pos x="0" y="0"/>
              </a:cxn>
              <a:cxn ang="0">
                <a:pos x="2" y="2"/>
              </a:cxn>
              <a:cxn ang="0">
                <a:pos x="8" y="2"/>
              </a:cxn>
              <a:cxn ang="0">
                <a:pos x="8" y="0"/>
              </a:cxn>
              <a:cxn ang="0">
                <a:pos x="0" y="0"/>
              </a:cxn>
            </a:cxnLst>
            <a:rect l="0" t="0" r="r" b="b"/>
            <a:pathLst>
              <a:path w="8" h="2">
                <a:moveTo>
                  <a:pt x="0" y="0"/>
                </a:moveTo>
                <a:lnTo>
                  <a:pt x="2" y="2"/>
                </a:lnTo>
                <a:lnTo>
                  <a:pt x="8" y="2"/>
                </a:lnTo>
                <a:lnTo>
                  <a:pt x="8" y="0"/>
                </a:lnTo>
                <a:lnTo>
                  <a:pt x="0"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69" name="Freeform 68"/>
          <p:cNvSpPr>
            <a:spLocks/>
          </p:cNvSpPr>
          <p:nvPr/>
        </p:nvSpPr>
        <p:spPr bwMode="auto">
          <a:xfrm>
            <a:off x="3635770" y="3282887"/>
            <a:ext cx="7713" cy="7713"/>
          </a:xfrm>
          <a:custGeom>
            <a:avLst/>
            <a:gdLst/>
            <a:ahLst/>
            <a:cxnLst>
              <a:cxn ang="0">
                <a:pos x="0" y="4"/>
              </a:cxn>
              <a:cxn ang="0">
                <a:pos x="6" y="6"/>
              </a:cxn>
              <a:cxn ang="0">
                <a:pos x="6" y="2"/>
              </a:cxn>
              <a:cxn ang="0">
                <a:pos x="0" y="0"/>
              </a:cxn>
              <a:cxn ang="0">
                <a:pos x="0" y="4"/>
              </a:cxn>
            </a:cxnLst>
            <a:rect l="0" t="0" r="r" b="b"/>
            <a:pathLst>
              <a:path w="6" h="6">
                <a:moveTo>
                  <a:pt x="0" y="4"/>
                </a:moveTo>
                <a:lnTo>
                  <a:pt x="6" y="6"/>
                </a:lnTo>
                <a:lnTo>
                  <a:pt x="6" y="2"/>
                </a:lnTo>
                <a:lnTo>
                  <a:pt x="0" y="0"/>
                </a:lnTo>
                <a:lnTo>
                  <a:pt x="0" y="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70" name="Rectangle 69"/>
          <p:cNvSpPr>
            <a:spLocks noChangeArrowheads="1"/>
          </p:cNvSpPr>
          <p:nvPr/>
        </p:nvSpPr>
        <p:spPr bwMode="auto">
          <a:xfrm>
            <a:off x="4453345" y="2838105"/>
            <a:ext cx="2571" cy="1286"/>
          </a:xfrm>
          <a:prstGeom prst="rect">
            <a:avLst/>
          </a:prstGeom>
          <a:solidFill>
            <a:schemeClr val="tx1"/>
          </a:solidFill>
          <a:ln w="12700" cmpd="sng">
            <a:solidFill>
              <a:schemeClr val="bg1"/>
            </a:solidFill>
            <a:prstDash val="solid"/>
            <a:miter lim="800000"/>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71" name="Freeform 70"/>
          <p:cNvSpPr>
            <a:spLocks/>
          </p:cNvSpPr>
          <p:nvPr/>
        </p:nvSpPr>
        <p:spPr bwMode="auto">
          <a:xfrm>
            <a:off x="3198701" y="3974483"/>
            <a:ext cx="5142" cy="5142"/>
          </a:xfrm>
          <a:custGeom>
            <a:avLst/>
            <a:gdLst/>
            <a:ahLst/>
            <a:cxnLst>
              <a:cxn ang="0">
                <a:pos x="0" y="0"/>
              </a:cxn>
              <a:cxn ang="0">
                <a:pos x="0" y="2"/>
              </a:cxn>
              <a:cxn ang="0">
                <a:pos x="4" y="4"/>
              </a:cxn>
              <a:cxn ang="0">
                <a:pos x="4" y="0"/>
              </a:cxn>
              <a:cxn ang="0">
                <a:pos x="0" y="0"/>
              </a:cxn>
              <a:cxn ang="0">
                <a:pos x="0" y="0"/>
              </a:cxn>
            </a:cxnLst>
            <a:rect l="0" t="0" r="r" b="b"/>
            <a:pathLst>
              <a:path w="4" h="4">
                <a:moveTo>
                  <a:pt x="0" y="0"/>
                </a:moveTo>
                <a:lnTo>
                  <a:pt x="0" y="2"/>
                </a:lnTo>
                <a:lnTo>
                  <a:pt x="4" y="4"/>
                </a:lnTo>
                <a:lnTo>
                  <a:pt x="4" y="0"/>
                </a:lnTo>
                <a:lnTo>
                  <a:pt x="0" y="0"/>
                </a:lnTo>
                <a:lnTo>
                  <a:pt x="0"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72" name="Freeform 71"/>
          <p:cNvSpPr>
            <a:spLocks/>
          </p:cNvSpPr>
          <p:nvPr/>
        </p:nvSpPr>
        <p:spPr bwMode="auto">
          <a:xfrm>
            <a:off x="4453345" y="3154338"/>
            <a:ext cx="827859" cy="79701"/>
          </a:xfrm>
          <a:custGeom>
            <a:avLst/>
            <a:gdLst/>
            <a:ahLst/>
            <a:cxnLst>
              <a:cxn ang="0">
                <a:pos x="644" y="62"/>
              </a:cxn>
              <a:cxn ang="0">
                <a:pos x="642" y="54"/>
              </a:cxn>
              <a:cxn ang="0">
                <a:pos x="474" y="0"/>
              </a:cxn>
              <a:cxn ang="0">
                <a:pos x="0" y="2"/>
              </a:cxn>
              <a:cxn ang="0">
                <a:pos x="0" y="6"/>
              </a:cxn>
              <a:cxn ang="0">
                <a:pos x="474" y="4"/>
              </a:cxn>
              <a:cxn ang="0">
                <a:pos x="644" y="62"/>
              </a:cxn>
            </a:cxnLst>
            <a:rect l="0" t="0" r="r" b="b"/>
            <a:pathLst>
              <a:path w="644" h="62">
                <a:moveTo>
                  <a:pt x="644" y="62"/>
                </a:moveTo>
                <a:lnTo>
                  <a:pt x="642" y="54"/>
                </a:lnTo>
                <a:lnTo>
                  <a:pt x="474" y="0"/>
                </a:lnTo>
                <a:lnTo>
                  <a:pt x="0" y="2"/>
                </a:lnTo>
                <a:lnTo>
                  <a:pt x="0" y="6"/>
                </a:lnTo>
                <a:lnTo>
                  <a:pt x="474" y="4"/>
                </a:lnTo>
                <a:lnTo>
                  <a:pt x="644" y="6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73" name="Rectangle 72"/>
          <p:cNvSpPr>
            <a:spLocks noChangeArrowheads="1"/>
          </p:cNvSpPr>
          <p:nvPr/>
        </p:nvSpPr>
        <p:spPr bwMode="auto">
          <a:xfrm>
            <a:off x="4453344" y="3156908"/>
            <a:ext cx="1286" cy="5142"/>
          </a:xfrm>
          <a:prstGeom prst="rect">
            <a:avLst/>
          </a:prstGeom>
          <a:solidFill>
            <a:schemeClr val="tx1"/>
          </a:solidFill>
          <a:ln w="12700" cmpd="sng">
            <a:solidFill>
              <a:schemeClr val="bg1"/>
            </a:solidFill>
            <a:prstDash val="solid"/>
            <a:miter lim="800000"/>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74" name="Freeform 73"/>
          <p:cNvSpPr>
            <a:spLocks/>
          </p:cNvSpPr>
          <p:nvPr/>
        </p:nvSpPr>
        <p:spPr bwMode="auto">
          <a:xfrm>
            <a:off x="6283890" y="3208329"/>
            <a:ext cx="5142" cy="7713"/>
          </a:xfrm>
          <a:custGeom>
            <a:avLst/>
            <a:gdLst/>
            <a:ahLst/>
            <a:cxnLst>
              <a:cxn ang="0">
                <a:pos x="4" y="4"/>
              </a:cxn>
              <a:cxn ang="0">
                <a:pos x="4" y="4"/>
              </a:cxn>
              <a:cxn ang="0">
                <a:pos x="0" y="0"/>
              </a:cxn>
              <a:cxn ang="0">
                <a:pos x="0" y="4"/>
              </a:cxn>
              <a:cxn ang="0">
                <a:pos x="2" y="6"/>
              </a:cxn>
              <a:cxn ang="0">
                <a:pos x="4" y="4"/>
              </a:cxn>
            </a:cxnLst>
            <a:rect l="0" t="0" r="r" b="b"/>
            <a:pathLst>
              <a:path w="4" h="6">
                <a:moveTo>
                  <a:pt x="4" y="4"/>
                </a:moveTo>
                <a:lnTo>
                  <a:pt x="4" y="4"/>
                </a:lnTo>
                <a:lnTo>
                  <a:pt x="0" y="0"/>
                </a:lnTo>
                <a:lnTo>
                  <a:pt x="0" y="4"/>
                </a:lnTo>
                <a:lnTo>
                  <a:pt x="2" y="6"/>
                </a:lnTo>
                <a:lnTo>
                  <a:pt x="4" y="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75" name="Freeform 74"/>
          <p:cNvSpPr>
            <a:spLocks/>
          </p:cNvSpPr>
          <p:nvPr/>
        </p:nvSpPr>
        <p:spPr bwMode="auto">
          <a:xfrm>
            <a:off x="5697705" y="2462741"/>
            <a:ext cx="7713" cy="7713"/>
          </a:xfrm>
          <a:custGeom>
            <a:avLst/>
            <a:gdLst/>
            <a:ahLst/>
            <a:cxnLst>
              <a:cxn ang="0">
                <a:pos x="6" y="0"/>
              </a:cxn>
              <a:cxn ang="0">
                <a:pos x="0" y="4"/>
              </a:cxn>
              <a:cxn ang="0">
                <a:pos x="0" y="6"/>
              </a:cxn>
              <a:cxn ang="0">
                <a:pos x="4" y="6"/>
              </a:cxn>
              <a:cxn ang="0">
                <a:pos x="6" y="0"/>
              </a:cxn>
            </a:cxnLst>
            <a:rect l="0" t="0" r="r" b="b"/>
            <a:pathLst>
              <a:path w="6" h="6">
                <a:moveTo>
                  <a:pt x="6" y="0"/>
                </a:moveTo>
                <a:lnTo>
                  <a:pt x="0" y="4"/>
                </a:lnTo>
                <a:lnTo>
                  <a:pt x="0" y="6"/>
                </a:lnTo>
                <a:lnTo>
                  <a:pt x="4" y="6"/>
                </a:lnTo>
                <a:lnTo>
                  <a:pt x="6"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76" name="Freeform 75"/>
          <p:cNvSpPr>
            <a:spLocks/>
          </p:cNvSpPr>
          <p:nvPr/>
        </p:nvSpPr>
        <p:spPr bwMode="auto">
          <a:xfrm>
            <a:off x="5597436" y="2470454"/>
            <a:ext cx="740445" cy="1516885"/>
          </a:xfrm>
          <a:custGeom>
            <a:avLst/>
            <a:gdLst/>
            <a:ahLst/>
            <a:cxnLst>
              <a:cxn ang="0">
                <a:pos x="0" y="130"/>
              </a:cxn>
              <a:cxn ang="0">
                <a:pos x="30" y="268"/>
              </a:cxn>
              <a:cxn ang="0">
                <a:pos x="168" y="352"/>
              </a:cxn>
              <a:cxn ang="0">
                <a:pos x="178" y="410"/>
              </a:cxn>
              <a:cxn ang="0">
                <a:pos x="194" y="484"/>
              </a:cxn>
              <a:cxn ang="0">
                <a:pos x="266" y="554"/>
              </a:cxn>
              <a:cxn ang="0">
                <a:pos x="274" y="610"/>
              </a:cxn>
              <a:cxn ang="0">
                <a:pos x="214" y="676"/>
              </a:cxn>
              <a:cxn ang="0">
                <a:pos x="234" y="716"/>
              </a:cxn>
              <a:cxn ang="0">
                <a:pos x="194" y="786"/>
              </a:cxn>
              <a:cxn ang="0">
                <a:pos x="194" y="816"/>
              </a:cxn>
              <a:cxn ang="0">
                <a:pos x="196" y="816"/>
              </a:cxn>
              <a:cxn ang="0">
                <a:pos x="196" y="820"/>
              </a:cxn>
              <a:cxn ang="0">
                <a:pos x="194" y="820"/>
              </a:cxn>
              <a:cxn ang="0">
                <a:pos x="194" y="834"/>
              </a:cxn>
              <a:cxn ang="0">
                <a:pos x="292" y="960"/>
              </a:cxn>
              <a:cxn ang="0">
                <a:pos x="324" y="960"/>
              </a:cxn>
              <a:cxn ang="0">
                <a:pos x="324" y="1040"/>
              </a:cxn>
              <a:cxn ang="0">
                <a:pos x="404" y="1098"/>
              </a:cxn>
              <a:cxn ang="0">
                <a:pos x="434" y="1180"/>
              </a:cxn>
              <a:cxn ang="0">
                <a:pos x="456" y="1136"/>
              </a:cxn>
              <a:cxn ang="0">
                <a:pos x="506" y="1162"/>
              </a:cxn>
              <a:cxn ang="0">
                <a:pos x="548" y="1106"/>
              </a:cxn>
              <a:cxn ang="0">
                <a:pos x="560" y="1024"/>
              </a:cxn>
              <a:cxn ang="0">
                <a:pos x="576" y="942"/>
              </a:cxn>
              <a:cxn ang="0">
                <a:pos x="538" y="578"/>
              </a:cxn>
              <a:cxn ang="0">
                <a:pos x="536" y="580"/>
              </a:cxn>
              <a:cxn ang="0">
                <a:pos x="534" y="578"/>
              </a:cxn>
              <a:cxn ang="0">
                <a:pos x="574" y="942"/>
              </a:cxn>
              <a:cxn ang="0">
                <a:pos x="554" y="1024"/>
              </a:cxn>
              <a:cxn ang="0">
                <a:pos x="546" y="1106"/>
              </a:cxn>
              <a:cxn ang="0">
                <a:pos x="506" y="1158"/>
              </a:cxn>
              <a:cxn ang="0">
                <a:pos x="456" y="1130"/>
              </a:cxn>
              <a:cxn ang="0">
                <a:pos x="434" y="1172"/>
              </a:cxn>
              <a:cxn ang="0">
                <a:pos x="406" y="1094"/>
              </a:cxn>
              <a:cxn ang="0">
                <a:pos x="328" y="1040"/>
              </a:cxn>
              <a:cxn ang="0">
                <a:pos x="328" y="956"/>
              </a:cxn>
              <a:cxn ang="0">
                <a:pos x="294" y="956"/>
              </a:cxn>
              <a:cxn ang="0">
                <a:pos x="198" y="834"/>
              </a:cxn>
              <a:cxn ang="0">
                <a:pos x="198" y="786"/>
              </a:cxn>
              <a:cxn ang="0">
                <a:pos x="240" y="716"/>
              </a:cxn>
              <a:cxn ang="0">
                <a:pos x="220" y="676"/>
              </a:cxn>
              <a:cxn ang="0">
                <a:pos x="276" y="610"/>
              </a:cxn>
              <a:cxn ang="0">
                <a:pos x="268" y="550"/>
              </a:cxn>
              <a:cxn ang="0">
                <a:pos x="198" y="484"/>
              </a:cxn>
              <a:cxn ang="0">
                <a:pos x="170" y="350"/>
              </a:cxn>
              <a:cxn ang="0">
                <a:pos x="32" y="268"/>
              </a:cxn>
              <a:cxn ang="0">
                <a:pos x="4" y="134"/>
              </a:cxn>
              <a:cxn ang="0">
                <a:pos x="40" y="92"/>
              </a:cxn>
              <a:cxn ang="0">
                <a:pos x="82" y="0"/>
              </a:cxn>
              <a:cxn ang="0">
                <a:pos x="78" y="0"/>
              </a:cxn>
              <a:cxn ang="0">
                <a:pos x="40" y="88"/>
              </a:cxn>
              <a:cxn ang="0">
                <a:pos x="0" y="130"/>
              </a:cxn>
            </a:cxnLst>
            <a:rect l="0" t="0" r="r" b="b"/>
            <a:pathLst>
              <a:path w="576" h="1180">
                <a:moveTo>
                  <a:pt x="0" y="130"/>
                </a:moveTo>
                <a:lnTo>
                  <a:pt x="30" y="268"/>
                </a:lnTo>
                <a:lnTo>
                  <a:pt x="168" y="352"/>
                </a:lnTo>
                <a:lnTo>
                  <a:pt x="178" y="410"/>
                </a:lnTo>
                <a:lnTo>
                  <a:pt x="194" y="484"/>
                </a:lnTo>
                <a:lnTo>
                  <a:pt x="266" y="554"/>
                </a:lnTo>
                <a:lnTo>
                  <a:pt x="274" y="610"/>
                </a:lnTo>
                <a:lnTo>
                  <a:pt x="214" y="676"/>
                </a:lnTo>
                <a:lnTo>
                  <a:pt x="234" y="716"/>
                </a:lnTo>
                <a:lnTo>
                  <a:pt x="194" y="786"/>
                </a:lnTo>
                <a:lnTo>
                  <a:pt x="194" y="816"/>
                </a:lnTo>
                <a:lnTo>
                  <a:pt x="196" y="816"/>
                </a:lnTo>
                <a:lnTo>
                  <a:pt x="196" y="820"/>
                </a:lnTo>
                <a:lnTo>
                  <a:pt x="194" y="820"/>
                </a:lnTo>
                <a:lnTo>
                  <a:pt x="194" y="834"/>
                </a:lnTo>
                <a:lnTo>
                  <a:pt x="292" y="960"/>
                </a:lnTo>
                <a:lnTo>
                  <a:pt x="324" y="960"/>
                </a:lnTo>
                <a:lnTo>
                  <a:pt x="324" y="1040"/>
                </a:lnTo>
                <a:lnTo>
                  <a:pt x="404" y="1098"/>
                </a:lnTo>
                <a:lnTo>
                  <a:pt x="434" y="1180"/>
                </a:lnTo>
                <a:lnTo>
                  <a:pt x="456" y="1136"/>
                </a:lnTo>
                <a:lnTo>
                  <a:pt x="506" y="1162"/>
                </a:lnTo>
                <a:lnTo>
                  <a:pt x="548" y="1106"/>
                </a:lnTo>
                <a:lnTo>
                  <a:pt x="560" y="1024"/>
                </a:lnTo>
                <a:lnTo>
                  <a:pt x="576" y="942"/>
                </a:lnTo>
                <a:lnTo>
                  <a:pt x="538" y="578"/>
                </a:lnTo>
                <a:lnTo>
                  <a:pt x="536" y="580"/>
                </a:lnTo>
                <a:lnTo>
                  <a:pt x="534" y="578"/>
                </a:lnTo>
                <a:lnTo>
                  <a:pt x="574" y="942"/>
                </a:lnTo>
                <a:lnTo>
                  <a:pt x="554" y="1024"/>
                </a:lnTo>
                <a:lnTo>
                  <a:pt x="546" y="1106"/>
                </a:lnTo>
                <a:lnTo>
                  <a:pt x="506" y="1158"/>
                </a:lnTo>
                <a:lnTo>
                  <a:pt x="456" y="1130"/>
                </a:lnTo>
                <a:lnTo>
                  <a:pt x="434" y="1172"/>
                </a:lnTo>
                <a:lnTo>
                  <a:pt x="406" y="1094"/>
                </a:lnTo>
                <a:lnTo>
                  <a:pt x="328" y="1040"/>
                </a:lnTo>
                <a:lnTo>
                  <a:pt x="328" y="956"/>
                </a:lnTo>
                <a:lnTo>
                  <a:pt x="294" y="956"/>
                </a:lnTo>
                <a:lnTo>
                  <a:pt x="198" y="834"/>
                </a:lnTo>
                <a:lnTo>
                  <a:pt x="198" y="786"/>
                </a:lnTo>
                <a:lnTo>
                  <a:pt x="240" y="716"/>
                </a:lnTo>
                <a:lnTo>
                  <a:pt x="220" y="676"/>
                </a:lnTo>
                <a:lnTo>
                  <a:pt x="276" y="610"/>
                </a:lnTo>
                <a:lnTo>
                  <a:pt x="268" y="550"/>
                </a:lnTo>
                <a:lnTo>
                  <a:pt x="198" y="484"/>
                </a:lnTo>
                <a:lnTo>
                  <a:pt x="170" y="350"/>
                </a:lnTo>
                <a:lnTo>
                  <a:pt x="32" y="268"/>
                </a:lnTo>
                <a:lnTo>
                  <a:pt x="4" y="134"/>
                </a:lnTo>
                <a:lnTo>
                  <a:pt x="40" y="92"/>
                </a:lnTo>
                <a:lnTo>
                  <a:pt x="82" y="0"/>
                </a:lnTo>
                <a:lnTo>
                  <a:pt x="78" y="0"/>
                </a:lnTo>
                <a:lnTo>
                  <a:pt x="40" y="88"/>
                </a:lnTo>
                <a:lnTo>
                  <a:pt x="0" y="13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77" name="Rectangle 76"/>
          <p:cNvSpPr>
            <a:spLocks noChangeArrowheads="1"/>
          </p:cNvSpPr>
          <p:nvPr/>
        </p:nvSpPr>
        <p:spPr bwMode="auto">
          <a:xfrm>
            <a:off x="5846823" y="3519418"/>
            <a:ext cx="2571" cy="5142"/>
          </a:xfrm>
          <a:prstGeom prst="rect">
            <a:avLst/>
          </a:prstGeom>
          <a:solidFill>
            <a:schemeClr val="tx1"/>
          </a:solidFill>
          <a:ln w="12700" cmpd="sng">
            <a:solidFill>
              <a:schemeClr val="bg1"/>
            </a:solidFill>
            <a:prstDash val="solid"/>
            <a:miter lim="800000"/>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78" name="Freeform 77"/>
          <p:cNvSpPr>
            <a:spLocks/>
          </p:cNvSpPr>
          <p:nvPr/>
        </p:nvSpPr>
        <p:spPr bwMode="auto">
          <a:xfrm>
            <a:off x="5276062" y="2994935"/>
            <a:ext cx="550192" cy="30852"/>
          </a:xfrm>
          <a:custGeom>
            <a:avLst/>
            <a:gdLst/>
            <a:ahLst/>
            <a:cxnLst>
              <a:cxn ang="0">
                <a:pos x="428" y="6"/>
              </a:cxn>
              <a:cxn ang="0">
                <a:pos x="426" y="0"/>
              </a:cxn>
              <a:cxn ang="0">
                <a:pos x="0" y="16"/>
              </a:cxn>
              <a:cxn ang="0">
                <a:pos x="0" y="24"/>
              </a:cxn>
              <a:cxn ang="0">
                <a:pos x="428" y="6"/>
              </a:cxn>
            </a:cxnLst>
            <a:rect l="0" t="0" r="r" b="b"/>
            <a:pathLst>
              <a:path w="428" h="24">
                <a:moveTo>
                  <a:pt x="428" y="6"/>
                </a:moveTo>
                <a:lnTo>
                  <a:pt x="426" y="0"/>
                </a:lnTo>
                <a:lnTo>
                  <a:pt x="0" y="16"/>
                </a:lnTo>
                <a:lnTo>
                  <a:pt x="0" y="24"/>
                </a:lnTo>
                <a:lnTo>
                  <a:pt x="428" y="6"/>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79" name="Freeform 78"/>
          <p:cNvSpPr>
            <a:spLocks/>
          </p:cNvSpPr>
          <p:nvPr/>
        </p:nvSpPr>
        <p:spPr bwMode="auto">
          <a:xfrm>
            <a:off x="5265778" y="3025788"/>
            <a:ext cx="1286" cy="2571"/>
          </a:xfrm>
          <a:custGeom>
            <a:avLst/>
            <a:gdLst/>
            <a:ahLst/>
            <a:cxnLst>
              <a:cxn ang="0">
                <a:pos x="0" y="2"/>
              </a:cxn>
              <a:cxn ang="0">
                <a:pos x="0" y="2"/>
              </a:cxn>
              <a:cxn ang="0">
                <a:pos x="0" y="0"/>
              </a:cxn>
              <a:cxn ang="0">
                <a:pos x="0" y="2"/>
              </a:cxn>
            </a:cxnLst>
            <a:rect l="0" t="0" r="r" b="b"/>
            <a:pathLst>
              <a:path h="2">
                <a:moveTo>
                  <a:pt x="0" y="2"/>
                </a:moveTo>
                <a:lnTo>
                  <a:pt x="0" y="2"/>
                </a:lnTo>
                <a:lnTo>
                  <a:pt x="0" y="0"/>
                </a:lnTo>
                <a:lnTo>
                  <a:pt x="0" y="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80" name="Freeform 79"/>
          <p:cNvSpPr>
            <a:spLocks/>
          </p:cNvSpPr>
          <p:nvPr/>
        </p:nvSpPr>
        <p:spPr bwMode="auto">
          <a:xfrm>
            <a:off x="5265778" y="3015504"/>
            <a:ext cx="10284" cy="12855"/>
          </a:xfrm>
          <a:custGeom>
            <a:avLst/>
            <a:gdLst/>
            <a:ahLst/>
            <a:cxnLst>
              <a:cxn ang="0">
                <a:pos x="8" y="0"/>
              </a:cxn>
              <a:cxn ang="0">
                <a:pos x="0" y="0"/>
              </a:cxn>
              <a:cxn ang="0">
                <a:pos x="0" y="8"/>
              </a:cxn>
              <a:cxn ang="0">
                <a:pos x="0" y="10"/>
              </a:cxn>
              <a:cxn ang="0">
                <a:pos x="8" y="8"/>
              </a:cxn>
              <a:cxn ang="0">
                <a:pos x="8" y="0"/>
              </a:cxn>
            </a:cxnLst>
            <a:rect l="0" t="0" r="r" b="b"/>
            <a:pathLst>
              <a:path w="8" h="10">
                <a:moveTo>
                  <a:pt x="8" y="0"/>
                </a:moveTo>
                <a:lnTo>
                  <a:pt x="0" y="0"/>
                </a:lnTo>
                <a:lnTo>
                  <a:pt x="0" y="8"/>
                </a:lnTo>
                <a:lnTo>
                  <a:pt x="0" y="10"/>
                </a:lnTo>
                <a:lnTo>
                  <a:pt x="8" y="8"/>
                </a:lnTo>
                <a:lnTo>
                  <a:pt x="8"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81" name="Freeform 80"/>
          <p:cNvSpPr>
            <a:spLocks/>
          </p:cNvSpPr>
          <p:nvPr/>
        </p:nvSpPr>
        <p:spPr bwMode="auto">
          <a:xfrm>
            <a:off x="4455916" y="2701843"/>
            <a:ext cx="786723" cy="7713"/>
          </a:xfrm>
          <a:custGeom>
            <a:avLst/>
            <a:gdLst/>
            <a:ahLst/>
            <a:cxnLst>
              <a:cxn ang="0">
                <a:pos x="612" y="0"/>
              </a:cxn>
              <a:cxn ang="0">
                <a:pos x="0" y="2"/>
              </a:cxn>
              <a:cxn ang="0">
                <a:pos x="0" y="6"/>
              </a:cxn>
              <a:cxn ang="0">
                <a:pos x="610" y="4"/>
              </a:cxn>
              <a:cxn ang="0">
                <a:pos x="612" y="0"/>
              </a:cxn>
            </a:cxnLst>
            <a:rect l="0" t="0" r="r" b="b"/>
            <a:pathLst>
              <a:path w="612" h="6">
                <a:moveTo>
                  <a:pt x="612" y="0"/>
                </a:moveTo>
                <a:lnTo>
                  <a:pt x="0" y="2"/>
                </a:lnTo>
                <a:lnTo>
                  <a:pt x="0" y="6"/>
                </a:lnTo>
                <a:lnTo>
                  <a:pt x="610" y="4"/>
                </a:lnTo>
                <a:lnTo>
                  <a:pt x="612"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82" name="Rectangle 81"/>
          <p:cNvSpPr>
            <a:spLocks noChangeArrowheads="1"/>
          </p:cNvSpPr>
          <p:nvPr/>
        </p:nvSpPr>
        <p:spPr bwMode="auto">
          <a:xfrm>
            <a:off x="4453345" y="2704413"/>
            <a:ext cx="2571" cy="5142"/>
          </a:xfrm>
          <a:prstGeom prst="rect">
            <a:avLst/>
          </a:prstGeom>
          <a:solidFill>
            <a:schemeClr val="tx1"/>
          </a:solidFill>
          <a:ln w="12700" cmpd="sng">
            <a:solidFill>
              <a:schemeClr val="bg1"/>
            </a:solidFill>
            <a:prstDash val="solid"/>
            <a:miter lim="800000"/>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83" name="Freeform 82"/>
          <p:cNvSpPr>
            <a:spLocks/>
          </p:cNvSpPr>
          <p:nvPr/>
        </p:nvSpPr>
        <p:spPr bwMode="auto">
          <a:xfrm>
            <a:off x="6170767" y="2640139"/>
            <a:ext cx="17997" cy="5142"/>
          </a:xfrm>
          <a:custGeom>
            <a:avLst/>
            <a:gdLst/>
            <a:ahLst/>
            <a:cxnLst>
              <a:cxn ang="0">
                <a:pos x="4" y="4"/>
              </a:cxn>
              <a:cxn ang="0">
                <a:pos x="14" y="4"/>
              </a:cxn>
              <a:cxn ang="0">
                <a:pos x="4" y="0"/>
              </a:cxn>
              <a:cxn ang="0">
                <a:pos x="0" y="0"/>
              </a:cxn>
              <a:cxn ang="0">
                <a:pos x="0" y="4"/>
              </a:cxn>
              <a:cxn ang="0">
                <a:pos x="4" y="4"/>
              </a:cxn>
            </a:cxnLst>
            <a:rect l="0" t="0" r="r" b="b"/>
            <a:pathLst>
              <a:path w="14" h="4">
                <a:moveTo>
                  <a:pt x="4" y="4"/>
                </a:moveTo>
                <a:lnTo>
                  <a:pt x="14" y="4"/>
                </a:lnTo>
                <a:lnTo>
                  <a:pt x="4" y="0"/>
                </a:lnTo>
                <a:lnTo>
                  <a:pt x="0" y="0"/>
                </a:lnTo>
                <a:lnTo>
                  <a:pt x="0" y="4"/>
                </a:lnTo>
                <a:lnTo>
                  <a:pt x="4" y="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84" name="Freeform 83"/>
          <p:cNvSpPr>
            <a:spLocks/>
          </p:cNvSpPr>
          <p:nvPr/>
        </p:nvSpPr>
        <p:spPr bwMode="auto">
          <a:xfrm>
            <a:off x="5826255" y="2488450"/>
            <a:ext cx="349655" cy="156830"/>
          </a:xfrm>
          <a:custGeom>
            <a:avLst/>
            <a:gdLst/>
            <a:ahLst/>
            <a:cxnLst>
              <a:cxn ang="0">
                <a:pos x="230" y="84"/>
              </a:cxn>
              <a:cxn ang="0">
                <a:pos x="240" y="122"/>
              </a:cxn>
              <a:cxn ang="0">
                <a:pos x="272" y="122"/>
              </a:cxn>
              <a:cxn ang="0">
                <a:pos x="268" y="122"/>
              </a:cxn>
              <a:cxn ang="0">
                <a:pos x="268" y="118"/>
              </a:cxn>
              <a:cxn ang="0">
                <a:pos x="242" y="118"/>
              </a:cxn>
              <a:cxn ang="0">
                <a:pos x="236" y="80"/>
              </a:cxn>
              <a:cxn ang="0">
                <a:pos x="24" y="52"/>
              </a:cxn>
              <a:cxn ang="0">
                <a:pos x="6" y="0"/>
              </a:cxn>
              <a:cxn ang="0">
                <a:pos x="0" y="0"/>
              </a:cxn>
              <a:cxn ang="0">
                <a:pos x="22" y="58"/>
              </a:cxn>
              <a:cxn ang="0">
                <a:pos x="230" y="84"/>
              </a:cxn>
            </a:cxnLst>
            <a:rect l="0" t="0" r="r" b="b"/>
            <a:pathLst>
              <a:path w="272" h="122">
                <a:moveTo>
                  <a:pt x="230" y="84"/>
                </a:moveTo>
                <a:lnTo>
                  <a:pt x="240" y="122"/>
                </a:lnTo>
                <a:lnTo>
                  <a:pt x="272" y="122"/>
                </a:lnTo>
                <a:lnTo>
                  <a:pt x="268" y="122"/>
                </a:lnTo>
                <a:lnTo>
                  <a:pt x="268" y="118"/>
                </a:lnTo>
                <a:lnTo>
                  <a:pt x="242" y="118"/>
                </a:lnTo>
                <a:lnTo>
                  <a:pt x="236" y="80"/>
                </a:lnTo>
                <a:lnTo>
                  <a:pt x="24" y="52"/>
                </a:lnTo>
                <a:lnTo>
                  <a:pt x="6" y="0"/>
                </a:lnTo>
                <a:lnTo>
                  <a:pt x="0" y="0"/>
                </a:lnTo>
                <a:lnTo>
                  <a:pt x="22" y="58"/>
                </a:lnTo>
                <a:lnTo>
                  <a:pt x="230" y="8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85" name="Freeform 84"/>
          <p:cNvSpPr>
            <a:spLocks/>
          </p:cNvSpPr>
          <p:nvPr/>
        </p:nvSpPr>
        <p:spPr bwMode="auto">
          <a:xfrm>
            <a:off x="5430321" y="3614544"/>
            <a:ext cx="182540" cy="979548"/>
          </a:xfrm>
          <a:custGeom>
            <a:avLst/>
            <a:gdLst/>
            <a:ahLst/>
            <a:cxnLst>
              <a:cxn ang="0">
                <a:pos x="28" y="66"/>
              </a:cxn>
              <a:cxn ang="0">
                <a:pos x="46" y="0"/>
              </a:cxn>
              <a:cxn ang="0">
                <a:pos x="0" y="0"/>
              </a:cxn>
              <a:cxn ang="0">
                <a:pos x="2" y="6"/>
              </a:cxn>
              <a:cxn ang="0">
                <a:pos x="38" y="6"/>
              </a:cxn>
              <a:cxn ang="0">
                <a:pos x="22" y="68"/>
              </a:cxn>
              <a:cxn ang="0">
                <a:pos x="76" y="96"/>
              </a:cxn>
              <a:cxn ang="0">
                <a:pos x="96" y="344"/>
              </a:cxn>
              <a:cxn ang="0">
                <a:pos x="102" y="344"/>
              </a:cxn>
              <a:cxn ang="0">
                <a:pos x="100" y="350"/>
              </a:cxn>
              <a:cxn ang="0">
                <a:pos x="98" y="350"/>
              </a:cxn>
              <a:cxn ang="0">
                <a:pos x="132" y="758"/>
              </a:cxn>
              <a:cxn ang="0">
                <a:pos x="142" y="762"/>
              </a:cxn>
              <a:cxn ang="0">
                <a:pos x="110" y="404"/>
              </a:cxn>
              <a:cxn ang="0">
                <a:pos x="106" y="404"/>
              </a:cxn>
              <a:cxn ang="0">
                <a:pos x="106" y="400"/>
              </a:cxn>
              <a:cxn ang="0">
                <a:pos x="110" y="400"/>
              </a:cxn>
              <a:cxn ang="0">
                <a:pos x="82" y="90"/>
              </a:cxn>
              <a:cxn ang="0">
                <a:pos x="28" y="66"/>
              </a:cxn>
            </a:cxnLst>
            <a:rect l="0" t="0" r="r" b="b"/>
            <a:pathLst>
              <a:path w="142" h="762">
                <a:moveTo>
                  <a:pt x="28" y="66"/>
                </a:moveTo>
                <a:lnTo>
                  <a:pt x="46" y="0"/>
                </a:lnTo>
                <a:lnTo>
                  <a:pt x="0" y="0"/>
                </a:lnTo>
                <a:lnTo>
                  <a:pt x="2" y="6"/>
                </a:lnTo>
                <a:lnTo>
                  <a:pt x="38" y="6"/>
                </a:lnTo>
                <a:lnTo>
                  <a:pt x="22" y="68"/>
                </a:lnTo>
                <a:lnTo>
                  <a:pt x="76" y="96"/>
                </a:lnTo>
                <a:lnTo>
                  <a:pt x="96" y="344"/>
                </a:lnTo>
                <a:lnTo>
                  <a:pt x="102" y="344"/>
                </a:lnTo>
                <a:lnTo>
                  <a:pt x="100" y="350"/>
                </a:lnTo>
                <a:lnTo>
                  <a:pt x="98" y="350"/>
                </a:lnTo>
                <a:lnTo>
                  <a:pt x="132" y="758"/>
                </a:lnTo>
                <a:lnTo>
                  <a:pt x="142" y="762"/>
                </a:lnTo>
                <a:lnTo>
                  <a:pt x="110" y="404"/>
                </a:lnTo>
                <a:lnTo>
                  <a:pt x="106" y="404"/>
                </a:lnTo>
                <a:lnTo>
                  <a:pt x="106" y="400"/>
                </a:lnTo>
                <a:lnTo>
                  <a:pt x="110" y="400"/>
                </a:lnTo>
                <a:lnTo>
                  <a:pt x="82" y="90"/>
                </a:lnTo>
                <a:lnTo>
                  <a:pt x="28" y="66"/>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86" name="Freeform 85"/>
          <p:cNvSpPr>
            <a:spLocks/>
          </p:cNvSpPr>
          <p:nvPr/>
        </p:nvSpPr>
        <p:spPr bwMode="auto">
          <a:xfrm>
            <a:off x="5600007" y="4588950"/>
            <a:ext cx="12855" cy="10284"/>
          </a:xfrm>
          <a:custGeom>
            <a:avLst/>
            <a:gdLst/>
            <a:ahLst/>
            <a:cxnLst>
              <a:cxn ang="0">
                <a:pos x="0" y="4"/>
              </a:cxn>
              <a:cxn ang="0">
                <a:pos x="10" y="8"/>
              </a:cxn>
              <a:cxn ang="0">
                <a:pos x="10" y="4"/>
              </a:cxn>
              <a:cxn ang="0">
                <a:pos x="0" y="0"/>
              </a:cxn>
              <a:cxn ang="0">
                <a:pos x="0" y="4"/>
              </a:cxn>
            </a:cxnLst>
            <a:rect l="0" t="0" r="r" b="b"/>
            <a:pathLst>
              <a:path w="10" h="8">
                <a:moveTo>
                  <a:pt x="0" y="4"/>
                </a:moveTo>
                <a:lnTo>
                  <a:pt x="10" y="8"/>
                </a:lnTo>
                <a:lnTo>
                  <a:pt x="10" y="4"/>
                </a:lnTo>
                <a:lnTo>
                  <a:pt x="0" y="0"/>
                </a:lnTo>
                <a:lnTo>
                  <a:pt x="0" y="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87" name="Freeform 86"/>
          <p:cNvSpPr>
            <a:spLocks/>
          </p:cNvSpPr>
          <p:nvPr/>
        </p:nvSpPr>
        <p:spPr bwMode="auto">
          <a:xfrm>
            <a:off x="5553730" y="4056756"/>
            <a:ext cx="7713" cy="7713"/>
          </a:xfrm>
          <a:custGeom>
            <a:avLst/>
            <a:gdLst/>
            <a:ahLst/>
            <a:cxnLst>
              <a:cxn ang="0">
                <a:pos x="6" y="0"/>
              </a:cxn>
              <a:cxn ang="0">
                <a:pos x="0" y="0"/>
              </a:cxn>
              <a:cxn ang="0">
                <a:pos x="2" y="6"/>
              </a:cxn>
              <a:cxn ang="0">
                <a:pos x="4" y="6"/>
              </a:cxn>
              <a:cxn ang="0">
                <a:pos x="6" y="0"/>
              </a:cxn>
            </a:cxnLst>
            <a:rect l="0" t="0" r="r" b="b"/>
            <a:pathLst>
              <a:path w="6" h="6">
                <a:moveTo>
                  <a:pt x="6" y="0"/>
                </a:moveTo>
                <a:lnTo>
                  <a:pt x="0" y="0"/>
                </a:lnTo>
                <a:lnTo>
                  <a:pt x="2" y="6"/>
                </a:lnTo>
                <a:lnTo>
                  <a:pt x="4" y="6"/>
                </a:lnTo>
                <a:lnTo>
                  <a:pt x="6"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88" name="Freeform 87"/>
          <p:cNvSpPr>
            <a:spLocks/>
          </p:cNvSpPr>
          <p:nvPr/>
        </p:nvSpPr>
        <p:spPr bwMode="auto">
          <a:xfrm>
            <a:off x="5422608" y="3614545"/>
            <a:ext cx="10284" cy="7713"/>
          </a:xfrm>
          <a:custGeom>
            <a:avLst/>
            <a:gdLst/>
            <a:ahLst/>
            <a:cxnLst>
              <a:cxn ang="0">
                <a:pos x="0" y="0"/>
              </a:cxn>
              <a:cxn ang="0">
                <a:pos x="0" y="6"/>
              </a:cxn>
              <a:cxn ang="0">
                <a:pos x="8" y="6"/>
              </a:cxn>
              <a:cxn ang="0">
                <a:pos x="6" y="0"/>
              </a:cxn>
              <a:cxn ang="0">
                <a:pos x="0" y="0"/>
              </a:cxn>
            </a:cxnLst>
            <a:rect l="0" t="0" r="r" b="b"/>
            <a:pathLst>
              <a:path w="8" h="6">
                <a:moveTo>
                  <a:pt x="0" y="0"/>
                </a:moveTo>
                <a:lnTo>
                  <a:pt x="0" y="6"/>
                </a:lnTo>
                <a:lnTo>
                  <a:pt x="8" y="6"/>
                </a:lnTo>
                <a:lnTo>
                  <a:pt x="6" y="0"/>
                </a:lnTo>
                <a:lnTo>
                  <a:pt x="0"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89" name="Freeform 88"/>
          <p:cNvSpPr>
            <a:spLocks/>
          </p:cNvSpPr>
          <p:nvPr/>
        </p:nvSpPr>
        <p:spPr bwMode="auto">
          <a:xfrm>
            <a:off x="7800775" y="3655680"/>
            <a:ext cx="5142" cy="5142"/>
          </a:xfrm>
          <a:custGeom>
            <a:avLst/>
            <a:gdLst/>
            <a:ahLst/>
            <a:cxnLst>
              <a:cxn ang="0">
                <a:pos x="4" y="4"/>
              </a:cxn>
              <a:cxn ang="0">
                <a:pos x="2" y="0"/>
              </a:cxn>
              <a:cxn ang="0">
                <a:pos x="0" y="0"/>
              </a:cxn>
              <a:cxn ang="0">
                <a:pos x="2" y="4"/>
              </a:cxn>
              <a:cxn ang="0">
                <a:pos x="4" y="4"/>
              </a:cxn>
            </a:cxnLst>
            <a:rect l="0" t="0" r="r" b="b"/>
            <a:pathLst>
              <a:path w="4" h="4">
                <a:moveTo>
                  <a:pt x="4" y="4"/>
                </a:moveTo>
                <a:lnTo>
                  <a:pt x="2" y="0"/>
                </a:lnTo>
                <a:lnTo>
                  <a:pt x="0" y="0"/>
                </a:lnTo>
                <a:lnTo>
                  <a:pt x="2" y="4"/>
                </a:lnTo>
                <a:lnTo>
                  <a:pt x="4" y="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90" name="Freeform 89"/>
          <p:cNvSpPr>
            <a:spLocks/>
          </p:cNvSpPr>
          <p:nvPr/>
        </p:nvSpPr>
        <p:spPr bwMode="auto">
          <a:xfrm>
            <a:off x="5571725" y="3655680"/>
            <a:ext cx="2231620" cy="529624"/>
          </a:xfrm>
          <a:custGeom>
            <a:avLst/>
            <a:gdLst/>
            <a:ahLst/>
            <a:cxnLst>
              <a:cxn ang="0">
                <a:pos x="1024" y="202"/>
              </a:cxn>
              <a:cxn ang="0">
                <a:pos x="1022" y="206"/>
              </a:cxn>
              <a:cxn ang="0">
                <a:pos x="1014" y="210"/>
              </a:cxn>
              <a:cxn ang="0">
                <a:pos x="1018" y="204"/>
              </a:cxn>
              <a:cxn ang="0">
                <a:pos x="756" y="258"/>
              </a:cxn>
              <a:cxn ang="0">
                <a:pos x="476" y="304"/>
              </a:cxn>
              <a:cxn ang="0">
                <a:pos x="454" y="308"/>
              </a:cxn>
              <a:cxn ang="0">
                <a:pos x="454" y="402"/>
              </a:cxn>
              <a:cxn ang="0">
                <a:pos x="374" y="408"/>
              </a:cxn>
              <a:cxn ang="0">
                <a:pos x="390" y="360"/>
              </a:cxn>
              <a:cxn ang="0">
                <a:pos x="0" y="368"/>
              </a:cxn>
              <a:cxn ang="0">
                <a:pos x="0" y="372"/>
              </a:cxn>
              <a:cxn ang="0">
                <a:pos x="384" y="364"/>
              </a:cxn>
              <a:cxn ang="0">
                <a:pos x="366" y="412"/>
              </a:cxn>
              <a:cxn ang="0">
                <a:pos x="450" y="406"/>
              </a:cxn>
              <a:cxn ang="0">
                <a:pos x="450" y="404"/>
              </a:cxn>
              <a:cxn ang="0">
                <a:pos x="454" y="404"/>
              </a:cxn>
              <a:cxn ang="0">
                <a:pos x="454" y="406"/>
              </a:cxn>
              <a:cxn ang="0">
                <a:pos x="456" y="406"/>
              </a:cxn>
              <a:cxn ang="0">
                <a:pos x="456" y="310"/>
              </a:cxn>
              <a:cxn ang="0">
                <a:pos x="478" y="310"/>
              </a:cxn>
              <a:cxn ang="0">
                <a:pos x="756" y="264"/>
              </a:cxn>
              <a:cxn ang="0">
                <a:pos x="1186" y="176"/>
              </a:cxn>
              <a:cxn ang="0">
                <a:pos x="1186" y="176"/>
              </a:cxn>
              <a:cxn ang="0">
                <a:pos x="1188" y="174"/>
              </a:cxn>
              <a:cxn ang="0">
                <a:pos x="1192" y="172"/>
              </a:cxn>
              <a:cxn ang="0">
                <a:pos x="1190" y="174"/>
              </a:cxn>
              <a:cxn ang="0">
                <a:pos x="1736" y="4"/>
              </a:cxn>
              <a:cxn ang="0">
                <a:pos x="1734" y="0"/>
              </a:cxn>
              <a:cxn ang="0">
                <a:pos x="1188" y="172"/>
              </a:cxn>
              <a:cxn ang="0">
                <a:pos x="1024" y="202"/>
              </a:cxn>
            </a:cxnLst>
            <a:rect l="0" t="0" r="r" b="b"/>
            <a:pathLst>
              <a:path w="1736" h="412">
                <a:moveTo>
                  <a:pt x="1024" y="202"/>
                </a:moveTo>
                <a:lnTo>
                  <a:pt x="1022" y="206"/>
                </a:lnTo>
                <a:lnTo>
                  <a:pt x="1014" y="210"/>
                </a:lnTo>
                <a:lnTo>
                  <a:pt x="1018" y="204"/>
                </a:lnTo>
                <a:lnTo>
                  <a:pt x="756" y="258"/>
                </a:lnTo>
                <a:lnTo>
                  <a:pt x="476" y="304"/>
                </a:lnTo>
                <a:lnTo>
                  <a:pt x="454" y="308"/>
                </a:lnTo>
                <a:lnTo>
                  <a:pt x="454" y="402"/>
                </a:lnTo>
                <a:lnTo>
                  <a:pt x="374" y="408"/>
                </a:lnTo>
                <a:lnTo>
                  <a:pt x="390" y="360"/>
                </a:lnTo>
                <a:lnTo>
                  <a:pt x="0" y="368"/>
                </a:lnTo>
                <a:lnTo>
                  <a:pt x="0" y="372"/>
                </a:lnTo>
                <a:lnTo>
                  <a:pt x="384" y="364"/>
                </a:lnTo>
                <a:lnTo>
                  <a:pt x="366" y="412"/>
                </a:lnTo>
                <a:lnTo>
                  <a:pt x="450" y="406"/>
                </a:lnTo>
                <a:lnTo>
                  <a:pt x="450" y="404"/>
                </a:lnTo>
                <a:lnTo>
                  <a:pt x="454" y="404"/>
                </a:lnTo>
                <a:lnTo>
                  <a:pt x="454" y="406"/>
                </a:lnTo>
                <a:lnTo>
                  <a:pt x="456" y="406"/>
                </a:lnTo>
                <a:lnTo>
                  <a:pt x="456" y="310"/>
                </a:lnTo>
                <a:lnTo>
                  <a:pt x="478" y="310"/>
                </a:lnTo>
                <a:lnTo>
                  <a:pt x="756" y="264"/>
                </a:lnTo>
                <a:lnTo>
                  <a:pt x="1186" y="176"/>
                </a:lnTo>
                <a:lnTo>
                  <a:pt x="1186" y="176"/>
                </a:lnTo>
                <a:lnTo>
                  <a:pt x="1188" y="174"/>
                </a:lnTo>
                <a:lnTo>
                  <a:pt x="1192" y="172"/>
                </a:lnTo>
                <a:lnTo>
                  <a:pt x="1190" y="174"/>
                </a:lnTo>
                <a:lnTo>
                  <a:pt x="1736" y="4"/>
                </a:lnTo>
                <a:lnTo>
                  <a:pt x="1734" y="0"/>
                </a:lnTo>
                <a:lnTo>
                  <a:pt x="1188" y="172"/>
                </a:lnTo>
                <a:lnTo>
                  <a:pt x="1024" y="20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91" name="Freeform 90"/>
          <p:cNvSpPr>
            <a:spLocks/>
          </p:cNvSpPr>
          <p:nvPr/>
        </p:nvSpPr>
        <p:spPr bwMode="auto">
          <a:xfrm>
            <a:off x="7096324" y="3876785"/>
            <a:ext cx="7713" cy="5142"/>
          </a:xfrm>
          <a:custGeom>
            <a:avLst/>
            <a:gdLst/>
            <a:ahLst/>
            <a:cxnLst>
              <a:cxn ang="0">
                <a:pos x="6" y="0"/>
              </a:cxn>
              <a:cxn ang="0">
                <a:pos x="2" y="2"/>
              </a:cxn>
              <a:cxn ang="0">
                <a:pos x="0" y="4"/>
              </a:cxn>
              <a:cxn ang="0">
                <a:pos x="4" y="2"/>
              </a:cxn>
              <a:cxn ang="0">
                <a:pos x="6" y="0"/>
              </a:cxn>
            </a:cxnLst>
            <a:rect l="0" t="0" r="r" b="b"/>
            <a:pathLst>
              <a:path w="6" h="4">
                <a:moveTo>
                  <a:pt x="6" y="0"/>
                </a:moveTo>
                <a:lnTo>
                  <a:pt x="2" y="2"/>
                </a:lnTo>
                <a:lnTo>
                  <a:pt x="0" y="4"/>
                </a:lnTo>
                <a:lnTo>
                  <a:pt x="4" y="2"/>
                </a:lnTo>
                <a:lnTo>
                  <a:pt x="6"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92" name="Freeform 91"/>
          <p:cNvSpPr>
            <a:spLocks/>
          </p:cNvSpPr>
          <p:nvPr/>
        </p:nvSpPr>
        <p:spPr bwMode="auto">
          <a:xfrm>
            <a:off x="6875219" y="3915350"/>
            <a:ext cx="12855" cy="10284"/>
          </a:xfrm>
          <a:custGeom>
            <a:avLst/>
            <a:gdLst/>
            <a:ahLst/>
            <a:cxnLst>
              <a:cxn ang="0">
                <a:pos x="4" y="2"/>
              </a:cxn>
              <a:cxn ang="0">
                <a:pos x="0" y="8"/>
              </a:cxn>
              <a:cxn ang="0">
                <a:pos x="8" y="4"/>
              </a:cxn>
              <a:cxn ang="0">
                <a:pos x="10" y="0"/>
              </a:cxn>
              <a:cxn ang="0">
                <a:pos x="10" y="0"/>
              </a:cxn>
              <a:cxn ang="0">
                <a:pos x="4" y="2"/>
              </a:cxn>
            </a:cxnLst>
            <a:rect l="0" t="0" r="r" b="b"/>
            <a:pathLst>
              <a:path w="10" h="8">
                <a:moveTo>
                  <a:pt x="4" y="2"/>
                </a:moveTo>
                <a:lnTo>
                  <a:pt x="0" y="8"/>
                </a:lnTo>
                <a:lnTo>
                  <a:pt x="8" y="4"/>
                </a:lnTo>
                <a:lnTo>
                  <a:pt x="10" y="0"/>
                </a:lnTo>
                <a:lnTo>
                  <a:pt x="10" y="0"/>
                </a:lnTo>
                <a:lnTo>
                  <a:pt x="4" y="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93" name="Rectangle 92"/>
          <p:cNvSpPr>
            <a:spLocks noChangeArrowheads="1"/>
          </p:cNvSpPr>
          <p:nvPr/>
        </p:nvSpPr>
        <p:spPr bwMode="auto">
          <a:xfrm>
            <a:off x="5566584" y="4128743"/>
            <a:ext cx="5142" cy="5142"/>
          </a:xfrm>
          <a:prstGeom prst="rect">
            <a:avLst/>
          </a:prstGeom>
          <a:solidFill>
            <a:schemeClr val="tx1"/>
          </a:solidFill>
          <a:ln w="12700" cmpd="sng">
            <a:solidFill>
              <a:schemeClr val="bg1"/>
            </a:solidFill>
            <a:prstDash val="solid"/>
            <a:miter lim="800000"/>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94" name="Freeform 93"/>
          <p:cNvSpPr>
            <a:spLocks/>
          </p:cNvSpPr>
          <p:nvPr/>
        </p:nvSpPr>
        <p:spPr bwMode="auto">
          <a:xfrm>
            <a:off x="7548818" y="4193018"/>
            <a:ext cx="5142" cy="7713"/>
          </a:xfrm>
          <a:custGeom>
            <a:avLst/>
            <a:gdLst/>
            <a:ahLst/>
            <a:cxnLst>
              <a:cxn ang="0">
                <a:pos x="2" y="6"/>
              </a:cxn>
              <a:cxn ang="0">
                <a:pos x="4" y="0"/>
              </a:cxn>
              <a:cxn ang="0">
                <a:pos x="2" y="0"/>
              </a:cxn>
              <a:cxn ang="0">
                <a:pos x="0" y="6"/>
              </a:cxn>
              <a:cxn ang="0">
                <a:pos x="2" y="6"/>
              </a:cxn>
            </a:cxnLst>
            <a:rect l="0" t="0" r="r" b="b"/>
            <a:pathLst>
              <a:path w="4" h="6">
                <a:moveTo>
                  <a:pt x="2" y="6"/>
                </a:moveTo>
                <a:lnTo>
                  <a:pt x="4" y="0"/>
                </a:lnTo>
                <a:lnTo>
                  <a:pt x="2" y="0"/>
                </a:lnTo>
                <a:lnTo>
                  <a:pt x="0" y="6"/>
                </a:lnTo>
                <a:lnTo>
                  <a:pt x="2" y="6"/>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95" name="Freeform 94"/>
          <p:cNvSpPr>
            <a:spLocks/>
          </p:cNvSpPr>
          <p:nvPr/>
        </p:nvSpPr>
        <p:spPr bwMode="auto">
          <a:xfrm>
            <a:off x="6294175" y="5031160"/>
            <a:ext cx="7713" cy="5142"/>
          </a:xfrm>
          <a:custGeom>
            <a:avLst/>
            <a:gdLst/>
            <a:ahLst/>
            <a:cxnLst>
              <a:cxn ang="0">
                <a:pos x="0" y="4"/>
              </a:cxn>
              <a:cxn ang="0">
                <a:pos x="6" y="2"/>
              </a:cxn>
              <a:cxn ang="0">
                <a:pos x="4" y="0"/>
              </a:cxn>
              <a:cxn ang="0">
                <a:pos x="0" y="0"/>
              </a:cxn>
              <a:cxn ang="0">
                <a:pos x="0" y="4"/>
              </a:cxn>
            </a:cxnLst>
            <a:rect l="0" t="0" r="r" b="b"/>
            <a:pathLst>
              <a:path w="6" h="4">
                <a:moveTo>
                  <a:pt x="0" y="4"/>
                </a:moveTo>
                <a:lnTo>
                  <a:pt x="6" y="2"/>
                </a:lnTo>
                <a:lnTo>
                  <a:pt x="4" y="0"/>
                </a:lnTo>
                <a:lnTo>
                  <a:pt x="0" y="0"/>
                </a:lnTo>
                <a:lnTo>
                  <a:pt x="0" y="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96" name="Freeform 95"/>
          <p:cNvSpPr>
            <a:spLocks/>
          </p:cNvSpPr>
          <p:nvPr/>
        </p:nvSpPr>
        <p:spPr bwMode="auto">
          <a:xfrm>
            <a:off x="5669423" y="4059327"/>
            <a:ext cx="1881966" cy="971835"/>
          </a:xfrm>
          <a:custGeom>
            <a:avLst/>
            <a:gdLst/>
            <a:ahLst/>
            <a:cxnLst>
              <a:cxn ang="0">
                <a:pos x="1250" y="34"/>
              </a:cxn>
              <a:cxn ang="0">
                <a:pos x="1218" y="0"/>
              </a:cxn>
              <a:cxn ang="0">
                <a:pos x="968" y="98"/>
              </a:cxn>
              <a:cxn ang="0">
                <a:pos x="906" y="108"/>
              </a:cxn>
              <a:cxn ang="0">
                <a:pos x="906" y="108"/>
              </a:cxn>
              <a:cxn ang="0">
                <a:pos x="900" y="112"/>
              </a:cxn>
              <a:cxn ang="0">
                <a:pos x="902" y="108"/>
              </a:cxn>
              <a:cxn ang="0">
                <a:pos x="554" y="166"/>
              </a:cxn>
              <a:cxn ang="0">
                <a:pos x="348" y="186"/>
              </a:cxn>
              <a:cxn ang="0">
                <a:pos x="378" y="92"/>
              </a:cxn>
              <a:cxn ang="0">
                <a:pos x="374" y="92"/>
              </a:cxn>
              <a:cxn ang="0">
                <a:pos x="270" y="410"/>
              </a:cxn>
              <a:cxn ang="0">
                <a:pos x="280" y="450"/>
              </a:cxn>
              <a:cxn ang="0">
                <a:pos x="0" y="470"/>
              </a:cxn>
              <a:cxn ang="0">
                <a:pos x="0" y="474"/>
              </a:cxn>
              <a:cxn ang="0">
                <a:pos x="280" y="454"/>
              </a:cxn>
              <a:cxn ang="0">
                <a:pos x="310" y="544"/>
              </a:cxn>
              <a:cxn ang="0">
                <a:pos x="276" y="694"/>
              </a:cxn>
              <a:cxn ang="0">
                <a:pos x="448" y="684"/>
              </a:cxn>
              <a:cxn ang="0">
                <a:pos x="486" y="756"/>
              </a:cxn>
              <a:cxn ang="0">
                <a:pos x="490" y="756"/>
              </a:cxn>
              <a:cxn ang="0">
                <a:pos x="452" y="678"/>
              </a:cxn>
              <a:cxn ang="0">
                <a:pos x="280" y="692"/>
              </a:cxn>
              <a:cxn ang="0">
                <a:pos x="312" y="542"/>
              </a:cxn>
              <a:cxn ang="0">
                <a:pos x="274" y="410"/>
              </a:cxn>
              <a:cxn ang="0">
                <a:pos x="348" y="192"/>
              </a:cxn>
              <a:cxn ang="0">
                <a:pos x="552" y="170"/>
              </a:cxn>
              <a:cxn ang="0">
                <a:pos x="780" y="134"/>
              </a:cxn>
              <a:cxn ang="0">
                <a:pos x="780" y="132"/>
              </a:cxn>
              <a:cxn ang="0">
                <a:pos x="786" y="130"/>
              </a:cxn>
              <a:cxn ang="0">
                <a:pos x="786" y="132"/>
              </a:cxn>
              <a:cxn ang="0">
                <a:pos x="968" y="102"/>
              </a:cxn>
              <a:cxn ang="0">
                <a:pos x="1218" y="6"/>
              </a:cxn>
              <a:cxn ang="0">
                <a:pos x="1248" y="38"/>
              </a:cxn>
              <a:cxn ang="0">
                <a:pos x="1330" y="22"/>
              </a:cxn>
              <a:cxn ang="0">
                <a:pos x="1462" y="110"/>
              </a:cxn>
              <a:cxn ang="0">
                <a:pos x="1464" y="104"/>
              </a:cxn>
              <a:cxn ang="0">
                <a:pos x="1330" y="16"/>
              </a:cxn>
              <a:cxn ang="0">
                <a:pos x="1250" y="34"/>
              </a:cxn>
            </a:cxnLst>
            <a:rect l="0" t="0" r="r" b="b"/>
            <a:pathLst>
              <a:path w="1464" h="756">
                <a:moveTo>
                  <a:pt x="1250" y="34"/>
                </a:moveTo>
                <a:lnTo>
                  <a:pt x="1218" y="0"/>
                </a:lnTo>
                <a:lnTo>
                  <a:pt x="968" y="98"/>
                </a:lnTo>
                <a:lnTo>
                  <a:pt x="906" y="108"/>
                </a:lnTo>
                <a:lnTo>
                  <a:pt x="906" y="108"/>
                </a:lnTo>
                <a:lnTo>
                  <a:pt x="900" y="112"/>
                </a:lnTo>
                <a:lnTo>
                  <a:pt x="902" y="108"/>
                </a:lnTo>
                <a:lnTo>
                  <a:pt x="554" y="166"/>
                </a:lnTo>
                <a:lnTo>
                  <a:pt x="348" y="186"/>
                </a:lnTo>
                <a:lnTo>
                  <a:pt x="378" y="92"/>
                </a:lnTo>
                <a:lnTo>
                  <a:pt x="374" y="92"/>
                </a:lnTo>
                <a:lnTo>
                  <a:pt x="270" y="410"/>
                </a:lnTo>
                <a:lnTo>
                  <a:pt x="280" y="450"/>
                </a:lnTo>
                <a:lnTo>
                  <a:pt x="0" y="470"/>
                </a:lnTo>
                <a:lnTo>
                  <a:pt x="0" y="474"/>
                </a:lnTo>
                <a:lnTo>
                  <a:pt x="280" y="454"/>
                </a:lnTo>
                <a:lnTo>
                  <a:pt x="310" y="544"/>
                </a:lnTo>
                <a:lnTo>
                  <a:pt x="276" y="694"/>
                </a:lnTo>
                <a:lnTo>
                  <a:pt x="448" y="684"/>
                </a:lnTo>
                <a:lnTo>
                  <a:pt x="486" y="756"/>
                </a:lnTo>
                <a:lnTo>
                  <a:pt x="490" y="756"/>
                </a:lnTo>
                <a:lnTo>
                  <a:pt x="452" y="678"/>
                </a:lnTo>
                <a:lnTo>
                  <a:pt x="280" y="692"/>
                </a:lnTo>
                <a:lnTo>
                  <a:pt x="312" y="542"/>
                </a:lnTo>
                <a:lnTo>
                  <a:pt x="274" y="410"/>
                </a:lnTo>
                <a:lnTo>
                  <a:pt x="348" y="192"/>
                </a:lnTo>
                <a:lnTo>
                  <a:pt x="552" y="170"/>
                </a:lnTo>
                <a:lnTo>
                  <a:pt x="780" y="134"/>
                </a:lnTo>
                <a:lnTo>
                  <a:pt x="780" y="132"/>
                </a:lnTo>
                <a:lnTo>
                  <a:pt x="786" y="130"/>
                </a:lnTo>
                <a:lnTo>
                  <a:pt x="786" y="132"/>
                </a:lnTo>
                <a:lnTo>
                  <a:pt x="968" y="102"/>
                </a:lnTo>
                <a:lnTo>
                  <a:pt x="1218" y="6"/>
                </a:lnTo>
                <a:lnTo>
                  <a:pt x="1248" y="38"/>
                </a:lnTo>
                <a:lnTo>
                  <a:pt x="1330" y="22"/>
                </a:lnTo>
                <a:lnTo>
                  <a:pt x="1462" y="110"/>
                </a:lnTo>
                <a:lnTo>
                  <a:pt x="1464" y="104"/>
                </a:lnTo>
                <a:lnTo>
                  <a:pt x="1330" y="16"/>
                </a:lnTo>
                <a:lnTo>
                  <a:pt x="1250" y="3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97" name="Rectangle 96"/>
          <p:cNvSpPr>
            <a:spLocks noChangeArrowheads="1"/>
          </p:cNvSpPr>
          <p:nvPr/>
        </p:nvSpPr>
        <p:spPr bwMode="auto">
          <a:xfrm>
            <a:off x="5659139" y="4668651"/>
            <a:ext cx="1286" cy="1286"/>
          </a:xfrm>
          <a:prstGeom prst="rect">
            <a:avLst/>
          </a:prstGeom>
          <a:solidFill>
            <a:schemeClr val="tx1"/>
          </a:solidFill>
          <a:ln w="12700" cmpd="sng">
            <a:solidFill>
              <a:schemeClr val="bg1"/>
            </a:solidFill>
            <a:prstDash val="solid"/>
            <a:miter lim="800000"/>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98" name="Freeform 97"/>
          <p:cNvSpPr>
            <a:spLocks/>
          </p:cNvSpPr>
          <p:nvPr/>
        </p:nvSpPr>
        <p:spPr bwMode="auto">
          <a:xfrm>
            <a:off x="6826370" y="4198159"/>
            <a:ext cx="7713" cy="5142"/>
          </a:xfrm>
          <a:custGeom>
            <a:avLst/>
            <a:gdLst/>
            <a:ahLst/>
            <a:cxnLst>
              <a:cxn ang="0">
                <a:pos x="0" y="4"/>
              </a:cxn>
              <a:cxn ang="0">
                <a:pos x="6" y="0"/>
              </a:cxn>
              <a:cxn ang="0">
                <a:pos x="6" y="0"/>
              </a:cxn>
              <a:cxn ang="0">
                <a:pos x="2" y="0"/>
              </a:cxn>
              <a:cxn ang="0">
                <a:pos x="0" y="4"/>
              </a:cxn>
            </a:cxnLst>
            <a:rect l="0" t="0" r="r" b="b"/>
            <a:pathLst>
              <a:path w="6" h="4">
                <a:moveTo>
                  <a:pt x="0" y="4"/>
                </a:moveTo>
                <a:lnTo>
                  <a:pt x="6" y="0"/>
                </a:lnTo>
                <a:lnTo>
                  <a:pt x="6" y="0"/>
                </a:lnTo>
                <a:lnTo>
                  <a:pt x="2" y="0"/>
                </a:lnTo>
                <a:lnTo>
                  <a:pt x="0" y="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99" name="Freeform 98"/>
          <p:cNvSpPr>
            <a:spLocks/>
          </p:cNvSpPr>
          <p:nvPr/>
        </p:nvSpPr>
        <p:spPr bwMode="auto">
          <a:xfrm>
            <a:off x="5659139" y="4663509"/>
            <a:ext cx="10284" cy="5142"/>
          </a:xfrm>
          <a:custGeom>
            <a:avLst/>
            <a:gdLst/>
            <a:ahLst/>
            <a:cxnLst>
              <a:cxn ang="0">
                <a:pos x="0" y="4"/>
              </a:cxn>
              <a:cxn ang="0">
                <a:pos x="0" y="4"/>
              </a:cxn>
              <a:cxn ang="0">
                <a:pos x="8" y="4"/>
              </a:cxn>
              <a:cxn ang="0">
                <a:pos x="8" y="0"/>
              </a:cxn>
              <a:cxn ang="0">
                <a:pos x="0" y="0"/>
              </a:cxn>
              <a:cxn ang="0">
                <a:pos x="0" y="4"/>
              </a:cxn>
            </a:cxnLst>
            <a:rect l="0" t="0" r="r" b="b"/>
            <a:pathLst>
              <a:path w="8" h="4">
                <a:moveTo>
                  <a:pt x="0" y="4"/>
                </a:moveTo>
                <a:lnTo>
                  <a:pt x="0" y="4"/>
                </a:lnTo>
                <a:lnTo>
                  <a:pt x="8" y="4"/>
                </a:lnTo>
                <a:lnTo>
                  <a:pt x="8" y="0"/>
                </a:lnTo>
                <a:lnTo>
                  <a:pt x="0" y="0"/>
                </a:lnTo>
                <a:lnTo>
                  <a:pt x="0" y="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00" name="Rectangle 99"/>
          <p:cNvSpPr>
            <a:spLocks noChangeArrowheads="1"/>
          </p:cNvSpPr>
          <p:nvPr/>
        </p:nvSpPr>
        <p:spPr bwMode="auto">
          <a:xfrm>
            <a:off x="6150199" y="4175021"/>
            <a:ext cx="5142" cy="2571"/>
          </a:xfrm>
          <a:prstGeom prst="rect">
            <a:avLst/>
          </a:prstGeom>
          <a:solidFill>
            <a:schemeClr val="tx1"/>
          </a:solidFill>
          <a:ln w="12700" cmpd="sng">
            <a:solidFill>
              <a:schemeClr val="bg1"/>
            </a:solidFill>
            <a:prstDash val="solid"/>
            <a:miter lim="800000"/>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01" name="Freeform 100"/>
          <p:cNvSpPr>
            <a:spLocks/>
          </p:cNvSpPr>
          <p:nvPr/>
        </p:nvSpPr>
        <p:spPr bwMode="auto">
          <a:xfrm>
            <a:off x="6553845" y="4974599"/>
            <a:ext cx="7713" cy="5142"/>
          </a:xfrm>
          <a:custGeom>
            <a:avLst/>
            <a:gdLst/>
            <a:ahLst/>
            <a:cxnLst>
              <a:cxn ang="0">
                <a:pos x="0" y="4"/>
              </a:cxn>
              <a:cxn ang="0">
                <a:pos x="6" y="4"/>
              </a:cxn>
              <a:cxn ang="0">
                <a:pos x="4" y="0"/>
              </a:cxn>
              <a:cxn ang="0">
                <a:pos x="0" y="2"/>
              </a:cxn>
              <a:cxn ang="0">
                <a:pos x="0" y="4"/>
              </a:cxn>
            </a:cxnLst>
            <a:rect l="0" t="0" r="r" b="b"/>
            <a:pathLst>
              <a:path w="6" h="4">
                <a:moveTo>
                  <a:pt x="0" y="4"/>
                </a:moveTo>
                <a:lnTo>
                  <a:pt x="6" y="4"/>
                </a:lnTo>
                <a:lnTo>
                  <a:pt x="4" y="0"/>
                </a:lnTo>
                <a:lnTo>
                  <a:pt x="0" y="2"/>
                </a:lnTo>
                <a:lnTo>
                  <a:pt x="0" y="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02" name="Freeform 101"/>
          <p:cNvSpPr>
            <a:spLocks/>
          </p:cNvSpPr>
          <p:nvPr/>
        </p:nvSpPr>
        <p:spPr bwMode="auto">
          <a:xfrm>
            <a:off x="6497283" y="4229011"/>
            <a:ext cx="858711" cy="748158"/>
          </a:xfrm>
          <a:custGeom>
            <a:avLst/>
            <a:gdLst/>
            <a:ahLst/>
            <a:cxnLst>
              <a:cxn ang="0">
                <a:pos x="278" y="474"/>
              </a:cxn>
              <a:cxn ang="0">
                <a:pos x="280" y="486"/>
              </a:cxn>
              <a:cxn ang="0">
                <a:pos x="302" y="516"/>
              </a:cxn>
              <a:cxn ang="0">
                <a:pos x="562" y="474"/>
              </a:cxn>
              <a:cxn ang="0">
                <a:pos x="604" y="488"/>
              </a:cxn>
              <a:cxn ang="0">
                <a:pos x="604" y="438"/>
              </a:cxn>
              <a:cxn ang="0">
                <a:pos x="668" y="438"/>
              </a:cxn>
              <a:cxn ang="0">
                <a:pos x="668" y="430"/>
              </a:cxn>
              <a:cxn ang="0">
                <a:pos x="598" y="432"/>
              </a:cxn>
              <a:cxn ang="0">
                <a:pos x="598" y="480"/>
              </a:cxn>
              <a:cxn ang="0">
                <a:pos x="564" y="468"/>
              </a:cxn>
              <a:cxn ang="0">
                <a:pos x="302" y="510"/>
              </a:cxn>
              <a:cxn ang="0">
                <a:pos x="284" y="486"/>
              </a:cxn>
              <a:cxn ang="0">
                <a:pos x="262" y="330"/>
              </a:cxn>
              <a:cxn ang="0">
                <a:pos x="142" y="0"/>
              </a:cxn>
              <a:cxn ang="0">
                <a:pos x="136" y="2"/>
              </a:cxn>
              <a:cxn ang="0">
                <a:pos x="260" y="332"/>
              </a:cxn>
              <a:cxn ang="0">
                <a:pos x="278" y="468"/>
              </a:cxn>
              <a:cxn ang="0">
                <a:pos x="0" y="492"/>
              </a:cxn>
              <a:cxn ang="0">
                <a:pos x="44" y="582"/>
              </a:cxn>
              <a:cxn ang="0">
                <a:pos x="48" y="580"/>
              </a:cxn>
              <a:cxn ang="0">
                <a:pos x="4" y="494"/>
              </a:cxn>
              <a:cxn ang="0">
                <a:pos x="278" y="474"/>
              </a:cxn>
            </a:cxnLst>
            <a:rect l="0" t="0" r="r" b="b"/>
            <a:pathLst>
              <a:path w="668" h="582">
                <a:moveTo>
                  <a:pt x="278" y="474"/>
                </a:moveTo>
                <a:lnTo>
                  <a:pt x="280" y="486"/>
                </a:lnTo>
                <a:lnTo>
                  <a:pt x="302" y="516"/>
                </a:lnTo>
                <a:lnTo>
                  <a:pt x="562" y="474"/>
                </a:lnTo>
                <a:lnTo>
                  <a:pt x="604" y="488"/>
                </a:lnTo>
                <a:lnTo>
                  <a:pt x="604" y="438"/>
                </a:lnTo>
                <a:lnTo>
                  <a:pt x="668" y="438"/>
                </a:lnTo>
                <a:lnTo>
                  <a:pt x="668" y="430"/>
                </a:lnTo>
                <a:lnTo>
                  <a:pt x="598" y="432"/>
                </a:lnTo>
                <a:lnTo>
                  <a:pt x="598" y="480"/>
                </a:lnTo>
                <a:lnTo>
                  <a:pt x="564" y="468"/>
                </a:lnTo>
                <a:lnTo>
                  <a:pt x="302" y="510"/>
                </a:lnTo>
                <a:lnTo>
                  <a:pt x="284" y="486"/>
                </a:lnTo>
                <a:lnTo>
                  <a:pt x="262" y="330"/>
                </a:lnTo>
                <a:lnTo>
                  <a:pt x="142" y="0"/>
                </a:lnTo>
                <a:lnTo>
                  <a:pt x="136" y="2"/>
                </a:lnTo>
                <a:lnTo>
                  <a:pt x="260" y="332"/>
                </a:lnTo>
                <a:lnTo>
                  <a:pt x="278" y="468"/>
                </a:lnTo>
                <a:lnTo>
                  <a:pt x="0" y="492"/>
                </a:lnTo>
                <a:lnTo>
                  <a:pt x="44" y="582"/>
                </a:lnTo>
                <a:lnTo>
                  <a:pt x="48" y="580"/>
                </a:lnTo>
                <a:lnTo>
                  <a:pt x="4" y="494"/>
                </a:lnTo>
                <a:lnTo>
                  <a:pt x="278" y="47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03" name="Freeform 102"/>
          <p:cNvSpPr>
            <a:spLocks/>
          </p:cNvSpPr>
          <p:nvPr/>
        </p:nvSpPr>
        <p:spPr bwMode="auto">
          <a:xfrm>
            <a:off x="6672111" y="4226440"/>
            <a:ext cx="7713" cy="5142"/>
          </a:xfrm>
          <a:custGeom>
            <a:avLst/>
            <a:gdLst/>
            <a:ahLst/>
            <a:cxnLst>
              <a:cxn ang="0">
                <a:pos x="6" y="0"/>
              </a:cxn>
              <a:cxn ang="0">
                <a:pos x="0" y="2"/>
              </a:cxn>
              <a:cxn ang="0">
                <a:pos x="0" y="4"/>
              </a:cxn>
              <a:cxn ang="0">
                <a:pos x="6" y="2"/>
              </a:cxn>
              <a:cxn ang="0">
                <a:pos x="6" y="0"/>
              </a:cxn>
            </a:cxnLst>
            <a:rect l="0" t="0" r="r" b="b"/>
            <a:pathLst>
              <a:path w="6" h="4">
                <a:moveTo>
                  <a:pt x="6" y="0"/>
                </a:moveTo>
                <a:lnTo>
                  <a:pt x="0" y="2"/>
                </a:lnTo>
                <a:lnTo>
                  <a:pt x="0" y="4"/>
                </a:lnTo>
                <a:lnTo>
                  <a:pt x="6" y="2"/>
                </a:lnTo>
                <a:lnTo>
                  <a:pt x="6"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04" name="Freeform 103"/>
          <p:cNvSpPr>
            <a:spLocks/>
          </p:cNvSpPr>
          <p:nvPr/>
        </p:nvSpPr>
        <p:spPr bwMode="auto">
          <a:xfrm>
            <a:off x="7381703" y="4552957"/>
            <a:ext cx="5142" cy="7713"/>
          </a:xfrm>
          <a:custGeom>
            <a:avLst/>
            <a:gdLst/>
            <a:ahLst/>
            <a:cxnLst>
              <a:cxn ang="0">
                <a:pos x="2" y="6"/>
              </a:cxn>
              <a:cxn ang="0">
                <a:pos x="4" y="2"/>
              </a:cxn>
              <a:cxn ang="0">
                <a:pos x="2" y="0"/>
              </a:cxn>
              <a:cxn ang="0">
                <a:pos x="0" y="2"/>
              </a:cxn>
              <a:cxn ang="0">
                <a:pos x="2" y="6"/>
              </a:cxn>
            </a:cxnLst>
            <a:rect l="0" t="0" r="r" b="b"/>
            <a:pathLst>
              <a:path w="4" h="6">
                <a:moveTo>
                  <a:pt x="2" y="6"/>
                </a:moveTo>
                <a:lnTo>
                  <a:pt x="4" y="2"/>
                </a:lnTo>
                <a:lnTo>
                  <a:pt x="2" y="0"/>
                </a:lnTo>
                <a:lnTo>
                  <a:pt x="0" y="2"/>
                </a:lnTo>
                <a:lnTo>
                  <a:pt x="2" y="6"/>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05" name="Freeform 104"/>
          <p:cNvSpPr>
            <a:spLocks/>
          </p:cNvSpPr>
          <p:nvPr/>
        </p:nvSpPr>
        <p:spPr bwMode="auto">
          <a:xfrm>
            <a:off x="6978059" y="4154453"/>
            <a:ext cx="406217" cy="401075"/>
          </a:xfrm>
          <a:custGeom>
            <a:avLst/>
            <a:gdLst/>
            <a:ahLst/>
            <a:cxnLst>
              <a:cxn ang="0">
                <a:pos x="54" y="50"/>
              </a:cxn>
              <a:cxn ang="0">
                <a:pos x="6" y="54"/>
              </a:cxn>
              <a:cxn ang="0">
                <a:pos x="28" y="0"/>
              </a:cxn>
              <a:cxn ang="0">
                <a:pos x="22" y="2"/>
              </a:cxn>
              <a:cxn ang="0">
                <a:pos x="0" y="56"/>
              </a:cxn>
              <a:cxn ang="0">
                <a:pos x="52" y="54"/>
              </a:cxn>
              <a:cxn ang="0">
                <a:pos x="52" y="88"/>
              </a:cxn>
              <a:cxn ang="0">
                <a:pos x="314" y="312"/>
              </a:cxn>
              <a:cxn ang="0">
                <a:pos x="316" y="310"/>
              </a:cxn>
              <a:cxn ang="0">
                <a:pos x="54" y="86"/>
              </a:cxn>
              <a:cxn ang="0">
                <a:pos x="54" y="50"/>
              </a:cxn>
            </a:cxnLst>
            <a:rect l="0" t="0" r="r" b="b"/>
            <a:pathLst>
              <a:path w="316" h="312">
                <a:moveTo>
                  <a:pt x="54" y="50"/>
                </a:moveTo>
                <a:lnTo>
                  <a:pt x="6" y="54"/>
                </a:lnTo>
                <a:lnTo>
                  <a:pt x="28" y="0"/>
                </a:lnTo>
                <a:lnTo>
                  <a:pt x="22" y="2"/>
                </a:lnTo>
                <a:lnTo>
                  <a:pt x="0" y="56"/>
                </a:lnTo>
                <a:lnTo>
                  <a:pt x="52" y="54"/>
                </a:lnTo>
                <a:lnTo>
                  <a:pt x="52" y="88"/>
                </a:lnTo>
                <a:lnTo>
                  <a:pt x="314" y="312"/>
                </a:lnTo>
                <a:lnTo>
                  <a:pt x="316" y="310"/>
                </a:lnTo>
                <a:lnTo>
                  <a:pt x="54" y="86"/>
                </a:lnTo>
                <a:lnTo>
                  <a:pt x="54" y="5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06" name="Freeform 105"/>
          <p:cNvSpPr>
            <a:spLocks/>
          </p:cNvSpPr>
          <p:nvPr/>
        </p:nvSpPr>
        <p:spPr bwMode="auto">
          <a:xfrm>
            <a:off x="6749239" y="3115772"/>
            <a:ext cx="15426" cy="5142"/>
          </a:xfrm>
          <a:custGeom>
            <a:avLst/>
            <a:gdLst/>
            <a:ahLst/>
            <a:cxnLst>
              <a:cxn ang="0">
                <a:pos x="12" y="2"/>
              </a:cxn>
              <a:cxn ang="0">
                <a:pos x="6" y="0"/>
              </a:cxn>
              <a:cxn ang="0">
                <a:pos x="0" y="2"/>
              </a:cxn>
              <a:cxn ang="0">
                <a:pos x="6" y="4"/>
              </a:cxn>
              <a:cxn ang="0">
                <a:pos x="12" y="2"/>
              </a:cxn>
            </a:cxnLst>
            <a:rect l="0" t="0" r="r" b="b"/>
            <a:pathLst>
              <a:path w="12" h="4">
                <a:moveTo>
                  <a:pt x="12" y="2"/>
                </a:moveTo>
                <a:lnTo>
                  <a:pt x="6" y="0"/>
                </a:lnTo>
                <a:lnTo>
                  <a:pt x="0" y="2"/>
                </a:lnTo>
                <a:lnTo>
                  <a:pt x="6" y="4"/>
                </a:lnTo>
                <a:lnTo>
                  <a:pt x="12" y="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07" name="Freeform 106"/>
          <p:cNvSpPr>
            <a:spLocks/>
          </p:cNvSpPr>
          <p:nvPr/>
        </p:nvSpPr>
        <p:spPr bwMode="auto">
          <a:xfrm>
            <a:off x="6319884" y="3177477"/>
            <a:ext cx="10284" cy="7713"/>
          </a:xfrm>
          <a:custGeom>
            <a:avLst/>
            <a:gdLst/>
            <a:ahLst/>
            <a:cxnLst>
              <a:cxn ang="0">
                <a:pos x="6" y="0"/>
              </a:cxn>
              <a:cxn ang="0">
                <a:pos x="0" y="6"/>
              </a:cxn>
              <a:cxn ang="0">
                <a:pos x="2" y="6"/>
              </a:cxn>
              <a:cxn ang="0">
                <a:pos x="8" y="0"/>
              </a:cxn>
              <a:cxn ang="0">
                <a:pos x="6" y="0"/>
              </a:cxn>
            </a:cxnLst>
            <a:rect l="0" t="0" r="r" b="b"/>
            <a:pathLst>
              <a:path w="8" h="6">
                <a:moveTo>
                  <a:pt x="6" y="0"/>
                </a:moveTo>
                <a:lnTo>
                  <a:pt x="0" y="6"/>
                </a:lnTo>
                <a:lnTo>
                  <a:pt x="2" y="6"/>
                </a:lnTo>
                <a:lnTo>
                  <a:pt x="8" y="0"/>
                </a:lnTo>
                <a:lnTo>
                  <a:pt x="6"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08" name="Freeform 107"/>
          <p:cNvSpPr>
            <a:spLocks/>
          </p:cNvSpPr>
          <p:nvPr/>
        </p:nvSpPr>
        <p:spPr bwMode="auto">
          <a:xfrm>
            <a:off x="6322455" y="3118344"/>
            <a:ext cx="434498" cy="439639"/>
          </a:xfrm>
          <a:custGeom>
            <a:avLst/>
            <a:gdLst/>
            <a:ahLst/>
            <a:cxnLst>
              <a:cxn ang="0">
                <a:pos x="258" y="342"/>
              </a:cxn>
              <a:cxn ang="0">
                <a:pos x="258" y="340"/>
              </a:cxn>
              <a:cxn ang="0">
                <a:pos x="262" y="340"/>
              </a:cxn>
              <a:cxn ang="0">
                <a:pos x="196" y="46"/>
              </a:cxn>
              <a:cxn ang="0">
                <a:pos x="338" y="2"/>
              </a:cxn>
              <a:cxn ang="0">
                <a:pos x="332" y="0"/>
              </a:cxn>
              <a:cxn ang="0">
                <a:pos x="194" y="42"/>
              </a:cxn>
              <a:cxn ang="0">
                <a:pos x="6" y="46"/>
              </a:cxn>
              <a:cxn ang="0">
                <a:pos x="0" y="52"/>
              </a:cxn>
              <a:cxn ang="0">
                <a:pos x="190" y="46"/>
              </a:cxn>
              <a:cxn ang="0">
                <a:pos x="258" y="342"/>
              </a:cxn>
            </a:cxnLst>
            <a:rect l="0" t="0" r="r" b="b"/>
            <a:pathLst>
              <a:path w="338" h="342">
                <a:moveTo>
                  <a:pt x="258" y="342"/>
                </a:moveTo>
                <a:lnTo>
                  <a:pt x="258" y="340"/>
                </a:lnTo>
                <a:lnTo>
                  <a:pt x="262" y="340"/>
                </a:lnTo>
                <a:lnTo>
                  <a:pt x="196" y="46"/>
                </a:lnTo>
                <a:lnTo>
                  <a:pt x="338" y="2"/>
                </a:lnTo>
                <a:lnTo>
                  <a:pt x="332" y="0"/>
                </a:lnTo>
                <a:lnTo>
                  <a:pt x="194" y="42"/>
                </a:lnTo>
                <a:lnTo>
                  <a:pt x="6" y="46"/>
                </a:lnTo>
                <a:lnTo>
                  <a:pt x="0" y="52"/>
                </a:lnTo>
                <a:lnTo>
                  <a:pt x="190" y="46"/>
                </a:lnTo>
                <a:lnTo>
                  <a:pt x="258" y="34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09" name="Freeform 108"/>
          <p:cNvSpPr>
            <a:spLocks/>
          </p:cNvSpPr>
          <p:nvPr/>
        </p:nvSpPr>
        <p:spPr bwMode="auto">
          <a:xfrm>
            <a:off x="6307029" y="3560554"/>
            <a:ext cx="357368" cy="300806"/>
          </a:xfrm>
          <a:custGeom>
            <a:avLst/>
            <a:gdLst/>
            <a:ahLst/>
            <a:cxnLst>
              <a:cxn ang="0">
                <a:pos x="274" y="12"/>
              </a:cxn>
              <a:cxn ang="0">
                <a:pos x="236" y="52"/>
              </a:cxn>
              <a:cxn ang="0">
                <a:pos x="186" y="160"/>
              </a:cxn>
              <a:cxn ang="0">
                <a:pos x="158" y="146"/>
              </a:cxn>
              <a:cxn ang="0">
                <a:pos x="78" y="200"/>
              </a:cxn>
              <a:cxn ang="0">
                <a:pos x="54" y="186"/>
              </a:cxn>
              <a:cxn ang="0">
                <a:pos x="0" y="230"/>
              </a:cxn>
              <a:cxn ang="0">
                <a:pos x="0" y="234"/>
              </a:cxn>
              <a:cxn ang="0">
                <a:pos x="54" y="190"/>
              </a:cxn>
              <a:cxn ang="0">
                <a:pos x="78" y="206"/>
              </a:cxn>
              <a:cxn ang="0">
                <a:pos x="158" y="150"/>
              </a:cxn>
              <a:cxn ang="0">
                <a:pos x="188" y="164"/>
              </a:cxn>
              <a:cxn ang="0">
                <a:pos x="238" y="54"/>
              </a:cxn>
              <a:cxn ang="0">
                <a:pos x="278" y="14"/>
              </a:cxn>
              <a:cxn ang="0">
                <a:pos x="274" y="2"/>
              </a:cxn>
              <a:cxn ang="0">
                <a:pos x="270" y="0"/>
              </a:cxn>
              <a:cxn ang="0">
                <a:pos x="274" y="12"/>
              </a:cxn>
            </a:cxnLst>
            <a:rect l="0" t="0" r="r" b="b"/>
            <a:pathLst>
              <a:path w="278" h="234">
                <a:moveTo>
                  <a:pt x="274" y="12"/>
                </a:moveTo>
                <a:lnTo>
                  <a:pt x="236" y="52"/>
                </a:lnTo>
                <a:lnTo>
                  <a:pt x="186" y="160"/>
                </a:lnTo>
                <a:lnTo>
                  <a:pt x="158" y="146"/>
                </a:lnTo>
                <a:lnTo>
                  <a:pt x="78" y="200"/>
                </a:lnTo>
                <a:lnTo>
                  <a:pt x="54" y="186"/>
                </a:lnTo>
                <a:lnTo>
                  <a:pt x="0" y="230"/>
                </a:lnTo>
                <a:lnTo>
                  <a:pt x="0" y="234"/>
                </a:lnTo>
                <a:lnTo>
                  <a:pt x="54" y="190"/>
                </a:lnTo>
                <a:lnTo>
                  <a:pt x="78" y="206"/>
                </a:lnTo>
                <a:lnTo>
                  <a:pt x="158" y="150"/>
                </a:lnTo>
                <a:lnTo>
                  <a:pt x="188" y="164"/>
                </a:lnTo>
                <a:lnTo>
                  <a:pt x="238" y="54"/>
                </a:lnTo>
                <a:lnTo>
                  <a:pt x="278" y="14"/>
                </a:lnTo>
                <a:lnTo>
                  <a:pt x="274" y="2"/>
                </a:lnTo>
                <a:lnTo>
                  <a:pt x="270" y="0"/>
                </a:lnTo>
                <a:lnTo>
                  <a:pt x="274" y="1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10" name="Freeform 109"/>
          <p:cNvSpPr>
            <a:spLocks/>
          </p:cNvSpPr>
          <p:nvPr/>
        </p:nvSpPr>
        <p:spPr bwMode="auto">
          <a:xfrm>
            <a:off x="7456263" y="3300884"/>
            <a:ext cx="2571" cy="2571"/>
          </a:xfrm>
          <a:custGeom>
            <a:avLst/>
            <a:gdLst/>
            <a:ahLst/>
            <a:cxnLst>
              <a:cxn ang="0">
                <a:pos x="0" y="0"/>
              </a:cxn>
              <a:cxn ang="0">
                <a:pos x="0" y="2"/>
              </a:cxn>
              <a:cxn ang="0">
                <a:pos x="2" y="2"/>
              </a:cxn>
              <a:cxn ang="0">
                <a:pos x="0" y="0"/>
              </a:cxn>
            </a:cxnLst>
            <a:rect l="0" t="0" r="r" b="b"/>
            <a:pathLst>
              <a:path w="2" h="2">
                <a:moveTo>
                  <a:pt x="0" y="0"/>
                </a:moveTo>
                <a:lnTo>
                  <a:pt x="0" y="2"/>
                </a:lnTo>
                <a:lnTo>
                  <a:pt x="2" y="2"/>
                </a:lnTo>
                <a:lnTo>
                  <a:pt x="0"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11" name="Freeform 110"/>
          <p:cNvSpPr>
            <a:spLocks/>
          </p:cNvSpPr>
          <p:nvPr/>
        </p:nvSpPr>
        <p:spPr bwMode="auto">
          <a:xfrm>
            <a:off x="6654113" y="3557984"/>
            <a:ext cx="1286" cy="2571"/>
          </a:xfrm>
          <a:custGeom>
            <a:avLst/>
            <a:gdLst/>
            <a:ahLst/>
            <a:cxnLst>
              <a:cxn ang="0">
                <a:pos x="0" y="2"/>
              </a:cxn>
              <a:cxn ang="0">
                <a:pos x="0" y="2"/>
              </a:cxn>
              <a:cxn ang="0">
                <a:pos x="0" y="0"/>
              </a:cxn>
              <a:cxn ang="0">
                <a:pos x="0" y="2"/>
              </a:cxn>
            </a:cxnLst>
            <a:rect l="0" t="0" r="r" b="b"/>
            <a:pathLst>
              <a:path h="2">
                <a:moveTo>
                  <a:pt x="0" y="2"/>
                </a:moveTo>
                <a:lnTo>
                  <a:pt x="0" y="2"/>
                </a:lnTo>
                <a:lnTo>
                  <a:pt x="0" y="0"/>
                </a:lnTo>
                <a:lnTo>
                  <a:pt x="0" y="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12" name="Freeform 111"/>
          <p:cNvSpPr>
            <a:spLocks/>
          </p:cNvSpPr>
          <p:nvPr/>
        </p:nvSpPr>
        <p:spPr bwMode="auto">
          <a:xfrm>
            <a:off x="6659256" y="3010362"/>
            <a:ext cx="431927" cy="686455"/>
          </a:xfrm>
          <a:custGeom>
            <a:avLst/>
            <a:gdLst/>
            <a:ahLst/>
            <a:cxnLst>
              <a:cxn ang="0">
                <a:pos x="106" y="466"/>
              </a:cxn>
              <a:cxn ang="0">
                <a:pos x="196" y="454"/>
              </a:cxn>
              <a:cxn ang="0">
                <a:pos x="220" y="470"/>
              </a:cxn>
              <a:cxn ang="0">
                <a:pos x="234" y="512"/>
              </a:cxn>
              <a:cxn ang="0">
                <a:pos x="286" y="534"/>
              </a:cxn>
              <a:cxn ang="0">
                <a:pos x="288" y="532"/>
              </a:cxn>
              <a:cxn ang="0">
                <a:pos x="236" y="510"/>
              </a:cxn>
              <a:cxn ang="0">
                <a:pos x="226" y="474"/>
              </a:cxn>
              <a:cxn ang="0">
                <a:pos x="232" y="480"/>
              </a:cxn>
              <a:cxn ang="0">
                <a:pos x="290" y="348"/>
              </a:cxn>
              <a:cxn ang="0">
                <a:pos x="324" y="288"/>
              </a:cxn>
              <a:cxn ang="0">
                <a:pos x="334" y="210"/>
              </a:cxn>
              <a:cxn ang="0">
                <a:pos x="334" y="208"/>
              </a:cxn>
              <a:cxn ang="0">
                <a:pos x="334" y="208"/>
              </a:cxn>
              <a:cxn ang="0">
                <a:pos x="336" y="200"/>
              </a:cxn>
              <a:cxn ang="0">
                <a:pos x="262" y="0"/>
              </a:cxn>
              <a:cxn ang="0">
                <a:pos x="260" y="6"/>
              </a:cxn>
              <a:cxn ang="0">
                <a:pos x="330" y="202"/>
              </a:cxn>
              <a:cxn ang="0">
                <a:pos x="320" y="286"/>
              </a:cxn>
              <a:cxn ang="0">
                <a:pos x="288" y="346"/>
              </a:cxn>
              <a:cxn ang="0">
                <a:pos x="232" y="470"/>
              </a:cxn>
              <a:cxn ang="0">
                <a:pos x="198" y="450"/>
              </a:cxn>
              <a:cxn ang="0">
                <a:pos x="106" y="462"/>
              </a:cxn>
              <a:cxn ang="0">
                <a:pos x="0" y="424"/>
              </a:cxn>
              <a:cxn ang="0">
                <a:pos x="0" y="430"/>
              </a:cxn>
              <a:cxn ang="0">
                <a:pos x="106" y="466"/>
              </a:cxn>
            </a:cxnLst>
            <a:rect l="0" t="0" r="r" b="b"/>
            <a:pathLst>
              <a:path w="336" h="534">
                <a:moveTo>
                  <a:pt x="106" y="466"/>
                </a:moveTo>
                <a:lnTo>
                  <a:pt x="196" y="454"/>
                </a:lnTo>
                <a:lnTo>
                  <a:pt x="220" y="470"/>
                </a:lnTo>
                <a:lnTo>
                  <a:pt x="234" y="512"/>
                </a:lnTo>
                <a:lnTo>
                  <a:pt x="286" y="534"/>
                </a:lnTo>
                <a:lnTo>
                  <a:pt x="288" y="532"/>
                </a:lnTo>
                <a:lnTo>
                  <a:pt x="236" y="510"/>
                </a:lnTo>
                <a:lnTo>
                  <a:pt x="226" y="474"/>
                </a:lnTo>
                <a:lnTo>
                  <a:pt x="232" y="480"/>
                </a:lnTo>
                <a:lnTo>
                  <a:pt x="290" y="348"/>
                </a:lnTo>
                <a:lnTo>
                  <a:pt x="324" y="288"/>
                </a:lnTo>
                <a:lnTo>
                  <a:pt x="334" y="210"/>
                </a:lnTo>
                <a:lnTo>
                  <a:pt x="334" y="208"/>
                </a:lnTo>
                <a:lnTo>
                  <a:pt x="334" y="208"/>
                </a:lnTo>
                <a:lnTo>
                  <a:pt x="336" y="200"/>
                </a:lnTo>
                <a:lnTo>
                  <a:pt x="262" y="0"/>
                </a:lnTo>
                <a:lnTo>
                  <a:pt x="260" y="6"/>
                </a:lnTo>
                <a:lnTo>
                  <a:pt x="330" y="202"/>
                </a:lnTo>
                <a:lnTo>
                  <a:pt x="320" y="286"/>
                </a:lnTo>
                <a:lnTo>
                  <a:pt x="288" y="346"/>
                </a:lnTo>
                <a:lnTo>
                  <a:pt x="232" y="470"/>
                </a:lnTo>
                <a:lnTo>
                  <a:pt x="198" y="450"/>
                </a:lnTo>
                <a:lnTo>
                  <a:pt x="106" y="462"/>
                </a:lnTo>
                <a:lnTo>
                  <a:pt x="0" y="424"/>
                </a:lnTo>
                <a:lnTo>
                  <a:pt x="0" y="430"/>
                </a:lnTo>
                <a:lnTo>
                  <a:pt x="106" y="466"/>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13" name="Freeform 112"/>
          <p:cNvSpPr>
            <a:spLocks/>
          </p:cNvSpPr>
          <p:nvPr/>
        </p:nvSpPr>
        <p:spPr bwMode="auto">
          <a:xfrm>
            <a:off x="7032048" y="3306025"/>
            <a:ext cx="424214" cy="437068"/>
          </a:xfrm>
          <a:custGeom>
            <a:avLst/>
            <a:gdLst/>
            <a:ahLst/>
            <a:cxnLst>
              <a:cxn ang="0">
                <a:pos x="328" y="0"/>
              </a:cxn>
              <a:cxn ang="0">
                <a:pos x="312" y="22"/>
              </a:cxn>
              <a:cxn ang="0">
                <a:pos x="272" y="22"/>
              </a:cxn>
              <a:cxn ang="0">
                <a:pos x="230" y="84"/>
              </a:cxn>
              <a:cxn ang="0">
                <a:pos x="202" y="154"/>
              </a:cxn>
              <a:cxn ang="0">
                <a:pos x="172" y="130"/>
              </a:cxn>
              <a:cxn ang="0">
                <a:pos x="142" y="294"/>
              </a:cxn>
              <a:cxn ang="0">
                <a:pos x="72" y="336"/>
              </a:cxn>
              <a:cxn ang="0">
                <a:pos x="0" y="304"/>
              </a:cxn>
              <a:cxn ang="0">
                <a:pos x="0" y="304"/>
              </a:cxn>
              <a:cxn ang="0">
                <a:pos x="0" y="306"/>
              </a:cxn>
              <a:cxn ang="0">
                <a:pos x="72" y="340"/>
              </a:cxn>
              <a:cxn ang="0">
                <a:pos x="144" y="296"/>
              </a:cxn>
              <a:cxn ang="0">
                <a:pos x="174" y="132"/>
              </a:cxn>
              <a:cxn ang="0">
                <a:pos x="202" y="158"/>
              </a:cxn>
              <a:cxn ang="0">
                <a:pos x="232" y="84"/>
              </a:cxn>
              <a:cxn ang="0">
                <a:pos x="274" y="26"/>
              </a:cxn>
              <a:cxn ang="0">
                <a:pos x="312" y="26"/>
              </a:cxn>
              <a:cxn ang="0">
                <a:pos x="330" y="0"/>
              </a:cxn>
              <a:cxn ang="0">
                <a:pos x="330" y="0"/>
              </a:cxn>
              <a:cxn ang="0">
                <a:pos x="328" y="0"/>
              </a:cxn>
            </a:cxnLst>
            <a:rect l="0" t="0" r="r" b="b"/>
            <a:pathLst>
              <a:path w="330" h="340">
                <a:moveTo>
                  <a:pt x="328" y="0"/>
                </a:moveTo>
                <a:lnTo>
                  <a:pt x="312" y="22"/>
                </a:lnTo>
                <a:lnTo>
                  <a:pt x="272" y="22"/>
                </a:lnTo>
                <a:lnTo>
                  <a:pt x="230" y="84"/>
                </a:lnTo>
                <a:lnTo>
                  <a:pt x="202" y="154"/>
                </a:lnTo>
                <a:lnTo>
                  <a:pt x="172" y="130"/>
                </a:lnTo>
                <a:lnTo>
                  <a:pt x="142" y="294"/>
                </a:lnTo>
                <a:lnTo>
                  <a:pt x="72" y="336"/>
                </a:lnTo>
                <a:lnTo>
                  <a:pt x="0" y="304"/>
                </a:lnTo>
                <a:lnTo>
                  <a:pt x="0" y="304"/>
                </a:lnTo>
                <a:lnTo>
                  <a:pt x="0" y="306"/>
                </a:lnTo>
                <a:lnTo>
                  <a:pt x="72" y="340"/>
                </a:lnTo>
                <a:lnTo>
                  <a:pt x="144" y="296"/>
                </a:lnTo>
                <a:lnTo>
                  <a:pt x="174" y="132"/>
                </a:lnTo>
                <a:lnTo>
                  <a:pt x="202" y="158"/>
                </a:lnTo>
                <a:lnTo>
                  <a:pt x="232" y="84"/>
                </a:lnTo>
                <a:lnTo>
                  <a:pt x="274" y="26"/>
                </a:lnTo>
                <a:lnTo>
                  <a:pt x="312" y="26"/>
                </a:lnTo>
                <a:lnTo>
                  <a:pt x="330" y="0"/>
                </a:lnTo>
                <a:lnTo>
                  <a:pt x="330" y="0"/>
                </a:lnTo>
                <a:lnTo>
                  <a:pt x="328"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14" name="Freeform 113"/>
          <p:cNvSpPr>
            <a:spLocks/>
          </p:cNvSpPr>
          <p:nvPr/>
        </p:nvSpPr>
        <p:spPr bwMode="auto">
          <a:xfrm>
            <a:off x="7026906" y="3694245"/>
            <a:ext cx="5142" cy="5142"/>
          </a:xfrm>
          <a:custGeom>
            <a:avLst/>
            <a:gdLst/>
            <a:ahLst/>
            <a:cxnLst>
              <a:cxn ang="0">
                <a:pos x="4" y="2"/>
              </a:cxn>
              <a:cxn ang="0">
                <a:pos x="2" y="0"/>
              </a:cxn>
              <a:cxn ang="0">
                <a:pos x="0" y="2"/>
              </a:cxn>
              <a:cxn ang="0">
                <a:pos x="4" y="4"/>
              </a:cxn>
              <a:cxn ang="0">
                <a:pos x="4" y="2"/>
              </a:cxn>
              <a:cxn ang="0">
                <a:pos x="4" y="2"/>
              </a:cxn>
            </a:cxnLst>
            <a:rect l="0" t="0" r="r" b="b"/>
            <a:pathLst>
              <a:path w="4" h="4">
                <a:moveTo>
                  <a:pt x="4" y="2"/>
                </a:moveTo>
                <a:lnTo>
                  <a:pt x="2" y="0"/>
                </a:lnTo>
                <a:lnTo>
                  <a:pt x="0" y="2"/>
                </a:lnTo>
                <a:lnTo>
                  <a:pt x="4" y="4"/>
                </a:lnTo>
                <a:lnTo>
                  <a:pt x="4" y="2"/>
                </a:lnTo>
                <a:lnTo>
                  <a:pt x="4" y="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15" name="Freeform 114"/>
          <p:cNvSpPr>
            <a:spLocks/>
          </p:cNvSpPr>
          <p:nvPr/>
        </p:nvSpPr>
        <p:spPr bwMode="auto">
          <a:xfrm>
            <a:off x="6654113" y="3555413"/>
            <a:ext cx="5142" cy="7713"/>
          </a:xfrm>
          <a:custGeom>
            <a:avLst/>
            <a:gdLst/>
            <a:ahLst/>
            <a:cxnLst>
              <a:cxn ang="0">
                <a:pos x="0" y="2"/>
              </a:cxn>
              <a:cxn ang="0">
                <a:pos x="0" y="4"/>
              </a:cxn>
              <a:cxn ang="0">
                <a:pos x="4" y="6"/>
              </a:cxn>
              <a:cxn ang="0">
                <a:pos x="4" y="0"/>
              </a:cxn>
              <a:cxn ang="0">
                <a:pos x="0" y="0"/>
              </a:cxn>
              <a:cxn ang="0">
                <a:pos x="0" y="2"/>
              </a:cxn>
            </a:cxnLst>
            <a:rect l="0" t="0" r="r" b="b"/>
            <a:pathLst>
              <a:path w="4" h="6">
                <a:moveTo>
                  <a:pt x="0" y="2"/>
                </a:moveTo>
                <a:lnTo>
                  <a:pt x="0" y="4"/>
                </a:lnTo>
                <a:lnTo>
                  <a:pt x="4" y="6"/>
                </a:lnTo>
                <a:lnTo>
                  <a:pt x="4" y="0"/>
                </a:lnTo>
                <a:lnTo>
                  <a:pt x="0" y="0"/>
                </a:lnTo>
                <a:lnTo>
                  <a:pt x="0" y="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16" name="Freeform 115"/>
          <p:cNvSpPr>
            <a:spLocks/>
          </p:cNvSpPr>
          <p:nvPr/>
        </p:nvSpPr>
        <p:spPr bwMode="auto">
          <a:xfrm>
            <a:off x="7785349" y="3421721"/>
            <a:ext cx="5142" cy="7713"/>
          </a:xfrm>
          <a:custGeom>
            <a:avLst/>
            <a:gdLst/>
            <a:ahLst/>
            <a:cxnLst>
              <a:cxn ang="0">
                <a:pos x="4" y="6"/>
              </a:cxn>
              <a:cxn ang="0">
                <a:pos x="4" y="0"/>
              </a:cxn>
              <a:cxn ang="0">
                <a:pos x="2" y="2"/>
              </a:cxn>
              <a:cxn ang="0">
                <a:pos x="0" y="6"/>
              </a:cxn>
              <a:cxn ang="0">
                <a:pos x="4" y="6"/>
              </a:cxn>
            </a:cxnLst>
            <a:rect l="0" t="0" r="r" b="b"/>
            <a:pathLst>
              <a:path w="4" h="6">
                <a:moveTo>
                  <a:pt x="4" y="6"/>
                </a:moveTo>
                <a:lnTo>
                  <a:pt x="4" y="0"/>
                </a:lnTo>
                <a:lnTo>
                  <a:pt x="2" y="2"/>
                </a:lnTo>
                <a:lnTo>
                  <a:pt x="0" y="6"/>
                </a:lnTo>
                <a:lnTo>
                  <a:pt x="4" y="6"/>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17" name="Freeform 116"/>
          <p:cNvSpPr>
            <a:spLocks/>
          </p:cNvSpPr>
          <p:nvPr/>
        </p:nvSpPr>
        <p:spPr bwMode="auto">
          <a:xfrm>
            <a:off x="7456262" y="3303454"/>
            <a:ext cx="331658" cy="151688"/>
          </a:xfrm>
          <a:custGeom>
            <a:avLst/>
            <a:gdLst/>
            <a:ahLst/>
            <a:cxnLst>
              <a:cxn ang="0">
                <a:pos x="54" y="106"/>
              </a:cxn>
              <a:cxn ang="0">
                <a:pos x="64" y="26"/>
              </a:cxn>
              <a:cxn ang="0">
                <a:pos x="2" y="0"/>
              </a:cxn>
              <a:cxn ang="0">
                <a:pos x="2" y="0"/>
              </a:cxn>
              <a:cxn ang="0">
                <a:pos x="2" y="2"/>
              </a:cxn>
              <a:cxn ang="0">
                <a:pos x="0" y="2"/>
              </a:cxn>
              <a:cxn ang="0">
                <a:pos x="60" y="28"/>
              </a:cxn>
              <a:cxn ang="0">
                <a:pos x="50" y="108"/>
              </a:cxn>
              <a:cxn ang="0">
                <a:pos x="172" y="118"/>
              </a:cxn>
              <a:cxn ang="0">
                <a:pos x="256" y="98"/>
              </a:cxn>
              <a:cxn ang="0">
                <a:pos x="258" y="94"/>
              </a:cxn>
              <a:cxn ang="0">
                <a:pos x="176" y="116"/>
              </a:cxn>
              <a:cxn ang="0">
                <a:pos x="54" y="106"/>
              </a:cxn>
            </a:cxnLst>
            <a:rect l="0" t="0" r="r" b="b"/>
            <a:pathLst>
              <a:path w="258" h="118">
                <a:moveTo>
                  <a:pt x="54" y="106"/>
                </a:moveTo>
                <a:lnTo>
                  <a:pt x="64" y="26"/>
                </a:lnTo>
                <a:lnTo>
                  <a:pt x="2" y="0"/>
                </a:lnTo>
                <a:lnTo>
                  <a:pt x="2" y="0"/>
                </a:lnTo>
                <a:lnTo>
                  <a:pt x="2" y="2"/>
                </a:lnTo>
                <a:lnTo>
                  <a:pt x="0" y="2"/>
                </a:lnTo>
                <a:lnTo>
                  <a:pt x="60" y="28"/>
                </a:lnTo>
                <a:lnTo>
                  <a:pt x="50" y="108"/>
                </a:lnTo>
                <a:lnTo>
                  <a:pt x="172" y="118"/>
                </a:lnTo>
                <a:lnTo>
                  <a:pt x="256" y="98"/>
                </a:lnTo>
                <a:lnTo>
                  <a:pt x="258" y="94"/>
                </a:lnTo>
                <a:lnTo>
                  <a:pt x="176" y="116"/>
                </a:lnTo>
                <a:lnTo>
                  <a:pt x="54" y="106"/>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18" name="Freeform 117"/>
          <p:cNvSpPr>
            <a:spLocks/>
          </p:cNvSpPr>
          <p:nvPr/>
        </p:nvSpPr>
        <p:spPr bwMode="auto">
          <a:xfrm>
            <a:off x="7088610" y="3272603"/>
            <a:ext cx="367652" cy="92556"/>
          </a:xfrm>
          <a:custGeom>
            <a:avLst/>
            <a:gdLst/>
            <a:ahLst/>
            <a:cxnLst>
              <a:cxn ang="0">
                <a:pos x="18" y="56"/>
              </a:cxn>
              <a:cxn ang="0">
                <a:pos x="106" y="26"/>
              </a:cxn>
              <a:cxn ang="0">
                <a:pos x="132" y="72"/>
              </a:cxn>
              <a:cxn ang="0">
                <a:pos x="238" y="16"/>
              </a:cxn>
              <a:cxn ang="0">
                <a:pos x="284" y="26"/>
              </a:cxn>
              <a:cxn ang="0">
                <a:pos x="286" y="24"/>
              </a:cxn>
              <a:cxn ang="0">
                <a:pos x="234" y="12"/>
              </a:cxn>
              <a:cxn ang="0">
                <a:pos x="132" y="68"/>
              </a:cxn>
              <a:cxn ang="0">
                <a:pos x="108" y="26"/>
              </a:cxn>
              <a:cxn ang="0">
                <a:pos x="108" y="26"/>
              </a:cxn>
              <a:cxn ang="0">
                <a:pos x="106" y="24"/>
              </a:cxn>
              <a:cxn ang="0">
                <a:pos x="20" y="50"/>
              </a:cxn>
              <a:cxn ang="0">
                <a:pos x="2" y="0"/>
              </a:cxn>
              <a:cxn ang="0">
                <a:pos x="0" y="4"/>
              </a:cxn>
              <a:cxn ang="0">
                <a:pos x="0" y="6"/>
              </a:cxn>
              <a:cxn ang="0">
                <a:pos x="18" y="56"/>
              </a:cxn>
            </a:cxnLst>
            <a:rect l="0" t="0" r="r" b="b"/>
            <a:pathLst>
              <a:path w="286" h="72">
                <a:moveTo>
                  <a:pt x="18" y="56"/>
                </a:moveTo>
                <a:lnTo>
                  <a:pt x="106" y="26"/>
                </a:lnTo>
                <a:lnTo>
                  <a:pt x="132" y="72"/>
                </a:lnTo>
                <a:lnTo>
                  <a:pt x="238" y="16"/>
                </a:lnTo>
                <a:lnTo>
                  <a:pt x="284" y="26"/>
                </a:lnTo>
                <a:lnTo>
                  <a:pt x="286" y="24"/>
                </a:lnTo>
                <a:lnTo>
                  <a:pt x="234" y="12"/>
                </a:lnTo>
                <a:lnTo>
                  <a:pt x="132" y="68"/>
                </a:lnTo>
                <a:lnTo>
                  <a:pt x="108" y="26"/>
                </a:lnTo>
                <a:lnTo>
                  <a:pt x="108" y="26"/>
                </a:lnTo>
                <a:lnTo>
                  <a:pt x="106" y="24"/>
                </a:lnTo>
                <a:lnTo>
                  <a:pt x="20" y="50"/>
                </a:lnTo>
                <a:lnTo>
                  <a:pt x="2" y="0"/>
                </a:lnTo>
                <a:lnTo>
                  <a:pt x="0" y="4"/>
                </a:lnTo>
                <a:lnTo>
                  <a:pt x="0" y="6"/>
                </a:lnTo>
                <a:lnTo>
                  <a:pt x="18" y="56"/>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19" name="Freeform 118"/>
          <p:cNvSpPr>
            <a:spLocks/>
          </p:cNvSpPr>
          <p:nvPr/>
        </p:nvSpPr>
        <p:spPr bwMode="auto">
          <a:xfrm>
            <a:off x="7453691" y="3303455"/>
            <a:ext cx="5142" cy="2571"/>
          </a:xfrm>
          <a:custGeom>
            <a:avLst/>
            <a:gdLst/>
            <a:ahLst/>
            <a:cxnLst>
              <a:cxn ang="0">
                <a:pos x="2" y="2"/>
              </a:cxn>
              <a:cxn ang="0">
                <a:pos x="2" y="2"/>
              </a:cxn>
              <a:cxn ang="0">
                <a:pos x="4" y="2"/>
              </a:cxn>
              <a:cxn ang="0">
                <a:pos x="4" y="0"/>
              </a:cxn>
              <a:cxn ang="0">
                <a:pos x="2" y="0"/>
              </a:cxn>
              <a:cxn ang="0">
                <a:pos x="0" y="2"/>
              </a:cxn>
              <a:cxn ang="0">
                <a:pos x="2" y="2"/>
              </a:cxn>
            </a:cxnLst>
            <a:rect l="0" t="0" r="r" b="b"/>
            <a:pathLst>
              <a:path w="4" h="2">
                <a:moveTo>
                  <a:pt x="2" y="2"/>
                </a:moveTo>
                <a:lnTo>
                  <a:pt x="2" y="2"/>
                </a:lnTo>
                <a:lnTo>
                  <a:pt x="4" y="2"/>
                </a:lnTo>
                <a:lnTo>
                  <a:pt x="4" y="0"/>
                </a:lnTo>
                <a:lnTo>
                  <a:pt x="2" y="0"/>
                </a:lnTo>
                <a:lnTo>
                  <a:pt x="0" y="2"/>
                </a:lnTo>
                <a:lnTo>
                  <a:pt x="2" y="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20" name="Rectangle 119"/>
          <p:cNvSpPr>
            <a:spLocks noChangeArrowheads="1"/>
          </p:cNvSpPr>
          <p:nvPr/>
        </p:nvSpPr>
        <p:spPr bwMode="auto">
          <a:xfrm>
            <a:off x="7088610" y="3277745"/>
            <a:ext cx="1286" cy="2571"/>
          </a:xfrm>
          <a:prstGeom prst="rect">
            <a:avLst/>
          </a:prstGeom>
          <a:solidFill>
            <a:schemeClr val="tx1"/>
          </a:solidFill>
          <a:ln w="12700" cmpd="sng">
            <a:solidFill>
              <a:schemeClr val="bg1"/>
            </a:solidFill>
            <a:prstDash val="solid"/>
            <a:miter lim="800000"/>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21" name="Freeform 120"/>
          <p:cNvSpPr>
            <a:spLocks/>
          </p:cNvSpPr>
          <p:nvPr/>
        </p:nvSpPr>
        <p:spPr bwMode="auto">
          <a:xfrm>
            <a:off x="7080898" y="2820108"/>
            <a:ext cx="629893" cy="347084"/>
          </a:xfrm>
          <a:custGeom>
            <a:avLst/>
            <a:gdLst/>
            <a:ahLst/>
            <a:cxnLst>
              <a:cxn ang="0">
                <a:pos x="462" y="258"/>
              </a:cxn>
              <a:cxn ang="0">
                <a:pos x="490" y="190"/>
              </a:cxn>
              <a:cxn ang="0">
                <a:pos x="452" y="138"/>
              </a:cxn>
              <a:cxn ang="0">
                <a:pos x="462" y="68"/>
              </a:cxn>
              <a:cxn ang="0">
                <a:pos x="382" y="0"/>
              </a:cxn>
              <a:cxn ang="0">
                <a:pos x="18" y="120"/>
              </a:cxn>
              <a:cxn ang="0">
                <a:pos x="2" y="74"/>
              </a:cxn>
              <a:cxn ang="0">
                <a:pos x="0" y="76"/>
              </a:cxn>
              <a:cxn ang="0">
                <a:pos x="16" y="124"/>
              </a:cxn>
              <a:cxn ang="0">
                <a:pos x="382" y="4"/>
              </a:cxn>
              <a:cxn ang="0">
                <a:pos x="458" y="70"/>
              </a:cxn>
              <a:cxn ang="0">
                <a:pos x="448" y="138"/>
              </a:cxn>
              <a:cxn ang="0">
                <a:pos x="488" y="190"/>
              </a:cxn>
              <a:cxn ang="0">
                <a:pos x="458" y="256"/>
              </a:cxn>
              <a:cxn ang="0">
                <a:pos x="428" y="266"/>
              </a:cxn>
              <a:cxn ang="0">
                <a:pos x="430" y="270"/>
              </a:cxn>
              <a:cxn ang="0">
                <a:pos x="462" y="258"/>
              </a:cxn>
            </a:cxnLst>
            <a:rect l="0" t="0" r="r" b="b"/>
            <a:pathLst>
              <a:path w="490" h="270">
                <a:moveTo>
                  <a:pt x="462" y="258"/>
                </a:moveTo>
                <a:lnTo>
                  <a:pt x="490" y="190"/>
                </a:lnTo>
                <a:lnTo>
                  <a:pt x="452" y="138"/>
                </a:lnTo>
                <a:lnTo>
                  <a:pt x="462" y="68"/>
                </a:lnTo>
                <a:lnTo>
                  <a:pt x="382" y="0"/>
                </a:lnTo>
                <a:lnTo>
                  <a:pt x="18" y="120"/>
                </a:lnTo>
                <a:lnTo>
                  <a:pt x="2" y="74"/>
                </a:lnTo>
                <a:lnTo>
                  <a:pt x="0" y="76"/>
                </a:lnTo>
                <a:lnTo>
                  <a:pt x="16" y="124"/>
                </a:lnTo>
                <a:lnTo>
                  <a:pt x="382" y="4"/>
                </a:lnTo>
                <a:lnTo>
                  <a:pt x="458" y="70"/>
                </a:lnTo>
                <a:lnTo>
                  <a:pt x="448" y="138"/>
                </a:lnTo>
                <a:lnTo>
                  <a:pt x="488" y="190"/>
                </a:lnTo>
                <a:lnTo>
                  <a:pt x="458" y="256"/>
                </a:lnTo>
                <a:lnTo>
                  <a:pt x="428" y="266"/>
                </a:lnTo>
                <a:lnTo>
                  <a:pt x="430" y="270"/>
                </a:lnTo>
                <a:lnTo>
                  <a:pt x="462" y="258"/>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22" name="Freeform 121"/>
          <p:cNvSpPr>
            <a:spLocks/>
          </p:cNvSpPr>
          <p:nvPr/>
        </p:nvSpPr>
        <p:spPr bwMode="auto">
          <a:xfrm>
            <a:off x="7222303" y="3162051"/>
            <a:ext cx="411359" cy="143975"/>
          </a:xfrm>
          <a:custGeom>
            <a:avLst/>
            <a:gdLst/>
            <a:ahLst/>
            <a:cxnLst>
              <a:cxn ang="0">
                <a:pos x="4" y="112"/>
              </a:cxn>
              <a:cxn ang="0">
                <a:pos x="320" y="4"/>
              </a:cxn>
              <a:cxn ang="0">
                <a:pos x="318" y="0"/>
              </a:cxn>
              <a:cxn ang="0">
                <a:pos x="0" y="110"/>
              </a:cxn>
              <a:cxn ang="0">
                <a:pos x="2" y="110"/>
              </a:cxn>
              <a:cxn ang="0">
                <a:pos x="2" y="110"/>
              </a:cxn>
              <a:cxn ang="0">
                <a:pos x="4" y="112"/>
              </a:cxn>
            </a:cxnLst>
            <a:rect l="0" t="0" r="r" b="b"/>
            <a:pathLst>
              <a:path w="320" h="112">
                <a:moveTo>
                  <a:pt x="4" y="112"/>
                </a:moveTo>
                <a:lnTo>
                  <a:pt x="320" y="4"/>
                </a:lnTo>
                <a:lnTo>
                  <a:pt x="318" y="0"/>
                </a:lnTo>
                <a:lnTo>
                  <a:pt x="0" y="110"/>
                </a:lnTo>
                <a:lnTo>
                  <a:pt x="2" y="110"/>
                </a:lnTo>
                <a:lnTo>
                  <a:pt x="2" y="110"/>
                </a:lnTo>
                <a:lnTo>
                  <a:pt x="4" y="11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23" name="Freeform 122"/>
          <p:cNvSpPr>
            <a:spLocks/>
          </p:cNvSpPr>
          <p:nvPr/>
        </p:nvSpPr>
        <p:spPr bwMode="auto">
          <a:xfrm>
            <a:off x="7224874" y="3303455"/>
            <a:ext cx="2571" cy="2571"/>
          </a:xfrm>
          <a:custGeom>
            <a:avLst/>
            <a:gdLst/>
            <a:ahLst/>
            <a:cxnLst>
              <a:cxn ang="0">
                <a:pos x="2" y="2"/>
              </a:cxn>
              <a:cxn ang="0">
                <a:pos x="0" y="0"/>
              </a:cxn>
              <a:cxn ang="0">
                <a:pos x="0" y="0"/>
              </a:cxn>
              <a:cxn ang="0">
                <a:pos x="2" y="2"/>
              </a:cxn>
              <a:cxn ang="0">
                <a:pos x="2" y="2"/>
              </a:cxn>
            </a:cxnLst>
            <a:rect l="0" t="0" r="r" b="b"/>
            <a:pathLst>
              <a:path w="2" h="2">
                <a:moveTo>
                  <a:pt x="2" y="2"/>
                </a:moveTo>
                <a:lnTo>
                  <a:pt x="0" y="0"/>
                </a:lnTo>
                <a:lnTo>
                  <a:pt x="0" y="0"/>
                </a:lnTo>
                <a:lnTo>
                  <a:pt x="2" y="2"/>
                </a:lnTo>
                <a:lnTo>
                  <a:pt x="2" y="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24" name="Rectangle 123"/>
          <p:cNvSpPr>
            <a:spLocks noChangeArrowheads="1"/>
          </p:cNvSpPr>
          <p:nvPr/>
        </p:nvSpPr>
        <p:spPr bwMode="auto">
          <a:xfrm>
            <a:off x="7795634" y="3336878"/>
            <a:ext cx="2571" cy="2571"/>
          </a:xfrm>
          <a:prstGeom prst="rect">
            <a:avLst/>
          </a:prstGeom>
          <a:solidFill>
            <a:schemeClr val="tx1"/>
          </a:solidFill>
          <a:ln w="12700" cmpd="sng">
            <a:solidFill>
              <a:schemeClr val="bg1"/>
            </a:solidFill>
            <a:prstDash val="solid"/>
            <a:miter lim="800000"/>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25" name="Rectangle 124"/>
          <p:cNvSpPr>
            <a:spLocks noChangeArrowheads="1"/>
          </p:cNvSpPr>
          <p:nvPr/>
        </p:nvSpPr>
        <p:spPr bwMode="auto">
          <a:xfrm>
            <a:off x="7631089" y="3162050"/>
            <a:ext cx="1286" cy="1286"/>
          </a:xfrm>
          <a:prstGeom prst="rect">
            <a:avLst/>
          </a:prstGeom>
          <a:solidFill>
            <a:schemeClr val="tx1"/>
          </a:solidFill>
          <a:ln w="12700" cmpd="sng">
            <a:solidFill>
              <a:schemeClr val="bg1"/>
            </a:solidFill>
            <a:prstDash val="solid"/>
            <a:miter lim="800000"/>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26" name="Freeform 125"/>
          <p:cNvSpPr>
            <a:spLocks/>
          </p:cNvSpPr>
          <p:nvPr/>
        </p:nvSpPr>
        <p:spPr bwMode="auto">
          <a:xfrm>
            <a:off x="7633660" y="3167192"/>
            <a:ext cx="161972" cy="208250"/>
          </a:xfrm>
          <a:custGeom>
            <a:avLst/>
            <a:gdLst/>
            <a:ahLst/>
            <a:cxnLst>
              <a:cxn ang="0">
                <a:pos x="0" y="0"/>
              </a:cxn>
              <a:cxn ang="0">
                <a:pos x="0" y="0"/>
              </a:cxn>
              <a:cxn ang="0">
                <a:pos x="58" y="162"/>
              </a:cxn>
              <a:cxn ang="0">
                <a:pos x="126" y="134"/>
              </a:cxn>
              <a:cxn ang="0">
                <a:pos x="126" y="132"/>
              </a:cxn>
              <a:cxn ang="0">
                <a:pos x="62" y="158"/>
              </a:cxn>
              <a:cxn ang="0">
                <a:pos x="0" y="0"/>
              </a:cxn>
            </a:cxnLst>
            <a:rect l="0" t="0" r="r" b="b"/>
            <a:pathLst>
              <a:path w="126" h="162">
                <a:moveTo>
                  <a:pt x="0" y="0"/>
                </a:moveTo>
                <a:lnTo>
                  <a:pt x="0" y="0"/>
                </a:lnTo>
                <a:lnTo>
                  <a:pt x="58" y="162"/>
                </a:lnTo>
                <a:lnTo>
                  <a:pt x="126" y="134"/>
                </a:lnTo>
                <a:lnTo>
                  <a:pt x="126" y="132"/>
                </a:lnTo>
                <a:lnTo>
                  <a:pt x="62" y="158"/>
                </a:lnTo>
                <a:lnTo>
                  <a:pt x="0"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27" name="Freeform 126"/>
          <p:cNvSpPr>
            <a:spLocks/>
          </p:cNvSpPr>
          <p:nvPr/>
        </p:nvSpPr>
        <p:spPr bwMode="auto">
          <a:xfrm>
            <a:off x="7631090" y="3162050"/>
            <a:ext cx="2571" cy="5142"/>
          </a:xfrm>
          <a:custGeom>
            <a:avLst/>
            <a:gdLst/>
            <a:ahLst/>
            <a:cxnLst>
              <a:cxn ang="0">
                <a:pos x="2" y="4"/>
              </a:cxn>
              <a:cxn ang="0">
                <a:pos x="0" y="0"/>
              </a:cxn>
              <a:cxn ang="0">
                <a:pos x="0" y="0"/>
              </a:cxn>
              <a:cxn ang="0">
                <a:pos x="2" y="4"/>
              </a:cxn>
              <a:cxn ang="0">
                <a:pos x="2" y="4"/>
              </a:cxn>
            </a:cxnLst>
            <a:rect l="0" t="0" r="r" b="b"/>
            <a:pathLst>
              <a:path w="2" h="4">
                <a:moveTo>
                  <a:pt x="2" y="4"/>
                </a:moveTo>
                <a:lnTo>
                  <a:pt x="0" y="0"/>
                </a:lnTo>
                <a:lnTo>
                  <a:pt x="0" y="0"/>
                </a:lnTo>
                <a:lnTo>
                  <a:pt x="2" y="4"/>
                </a:lnTo>
                <a:lnTo>
                  <a:pt x="2" y="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28" name="Freeform 127"/>
          <p:cNvSpPr>
            <a:spLocks/>
          </p:cNvSpPr>
          <p:nvPr/>
        </p:nvSpPr>
        <p:spPr bwMode="auto">
          <a:xfrm>
            <a:off x="8063017" y="2696701"/>
            <a:ext cx="2571" cy="5142"/>
          </a:xfrm>
          <a:custGeom>
            <a:avLst/>
            <a:gdLst/>
            <a:ahLst/>
            <a:cxnLst>
              <a:cxn ang="0">
                <a:pos x="2" y="4"/>
              </a:cxn>
              <a:cxn ang="0">
                <a:pos x="2" y="2"/>
              </a:cxn>
              <a:cxn ang="0">
                <a:pos x="0" y="0"/>
              </a:cxn>
              <a:cxn ang="0">
                <a:pos x="0" y="0"/>
              </a:cxn>
              <a:cxn ang="0">
                <a:pos x="2" y="4"/>
              </a:cxn>
            </a:cxnLst>
            <a:rect l="0" t="0" r="r" b="b"/>
            <a:pathLst>
              <a:path w="2" h="4">
                <a:moveTo>
                  <a:pt x="2" y="4"/>
                </a:moveTo>
                <a:lnTo>
                  <a:pt x="2" y="2"/>
                </a:lnTo>
                <a:lnTo>
                  <a:pt x="0" y="0"/>
                </a:lnTo>
                <a:lnTo>
                  <a:pt x="0" y="0"/>
                </a:lnTo>
                <a:lnTo>
                  <a:pt x="2" y="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29" name="Freeform 128"/>
          <p:cNvSpPr>
            <a:spLocks/>
          </p:cNvSpPr>
          <p:nvPr/>
        </p:nvSpPr>
        <p:spPr bwMode="auto">
          <a:xfrm>
            <a:off x="7983315" y="2845819"/>
            <a:ext cx="5142" cy="7713"/>
          </a:xfrm>
          <a:custGeom>
            <a:avLst/>
            <a:gdLst/>
            <a:ahLst/>
            <a:cxnLst>
              <a:cxn ang="0">
                <a:pos x="2" y="6"/>
              </a:cxn>
              <a:cxn ang="0">
                <a:pos x="2" y="6"/>
              </a:cxn>
              <a:cxn ang="0">
                <a:pos x="4" y="4"/>
              </a:cxn>
              <a:cxn ang="0">
                <a:pos x="2" y="0"/>
              </a:cxn>
              <a:cxn ang="0">
                <a:pos x="0" y="4"/>
              </a:cxn>
              <a:cxn ang="0">
                <a:pos x="2" y="6"/>
              </a:cxn>
            </a:cxnLst>
            <a:rect l="0" t="0" r="r" b="b"/>
            <a:pathLst>
              <a:path w="4" h="6">
                <a:moveTo>
                  <a:pt x="2" y="6"/>
                </a:moveTo>
                <a:lnTo>
                  <a:pt x="2" y="6"/>
                </a:lnTo>
                <a:lnTo>
                  <a:pt x="4" y="4"/>
                </a:lnTo>
                <a:lnTo>
                  <a:pt x="2" y="0"/>
                </a:lnTo>
                <a:lnTo>
                  <a:pt x="0" y="4"/>
                </a:lnTo>
                <a:lnTo>
                  <a:pt x="2" y="6"/>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30" name="Freeform 129"/>
          <p:cNvSpPr>
            <a:spLocks/>
          </p:cNvSpPr>
          <p:nvPr/>
        </p:nvSpPr>
        <p:spPr bwMode="auto">
          <a:xfrm>
            <a:off x="7772495" y="2732695"/>
            <a:ext cx="79701" cy="174827"/>
          </a:xfrm>
          <a:custGeom>
            <a:avLst/>
            <a:gdLst/>
            <a:ahLst/>
            <a:cxnLst>
              <a:cxn ang="0">
                <a:pos x="0" y="0"/>
              </a:cxn>
              <a:cxn ang="0">
                <a:pos x="10" y="84"/>
              </a:cxn>
              <a:cxn ang="0">
                <a:pos x="62" y="136"/>
              </a:cxn>
              <a:cxn ang="0">
                <a:pos x="12" y="82"/>
              </a:cxn>
              <a:cxn ang="0">
                <a:pos x="0" y="0"/>
              </a:cxn>
            </a:cxnLst>
            <a:rect l="0" t="0" r="r" b="b"/>
            <a:pathLst>
              <a:path w="62" h="136">
                <a:moveTo>
                  <a:pt x="0" y="0"/>
                </a:moveTo>
                <a:lnTo>
                  <a:pt x="10" y="84"/>
                </a:lnTo>
                <a:lnTo>
                  <a:pt x="62" y="136"/>
                </a:lnTo>
                <a:lnTo>
                  <a:pt x="12" y="82"/>
                </a:lnTo>
                <a:lnTo>
                  <a:pt x="0"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31" name="Freeform 130"/>
          <p:cNvSpPr>
            <a:spLocks/>
          </p:cNvSpPr>
          <p:nvPr/>
        </p:nvSpPr>
        <p:spPr bwMode="auto">
          <a:xfrm>
            <a:off x="7641374" y="2272488"/>
            <a:ext cx="131121" cy="460207"/>
          </a:xfrm>
          <a:custGeom>
            <a:avLst/>
            <a:gdLst/>
            <a:ahLst/>
            <a:cxnLst>
              <a:cxn ang="0">
                <a:pos x="40" y="132"/>
              </a:cxn>
              <a:cxn ang="0">
                <a:pos x="2" y="0"/>
              </a:cxn>
              <a:cxn ang="0">
                <a:pos x="0" y="0"/>
              </a:cxn>
              <a:cxn ang="0">
                <a:pos x="38" y="132"/>
              </a:cxn>
              <a:cxn ang="0">
                <a:pos x="102" y="358"/>
              </a:cxn>
              <a:cxn ang="0">
                <a:pos x="80" y="276"/>
              </a:cxn>
              <a:cxn ang="0">
                <a:pos x="40" y="132"/>
              </a:cxn>
            </a:cxnLst>
            <a:rect l="0" t="0" r="r" b="b"/>
            <a:pathLst>
              <a:path w="102" h="358">
                <a:moveTo>
                  <a:pt x="40" y="132"/>
                </a:moveTo>
                <a:lnTo>
                  <a:pt x="2" y="0"/>
                </a:lnTo>
                <a:lnTo>
                  <a:pt x="0" y="0"/>
                </a:lnTo>
                <a:lnTo>
                  <a:pt x="38" y="132"/>
                </a:lnTo>
                <a:lnTo>
                  <a:pt x="102" y="358"/>
                </a:lnTo>
                <a:lnTo>
                  <a:pt x="80" y="276"/>
                </a:lnTo>
                <a:lnTo>
                  <a:pt x="40" y="13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32" name="Freeform 131"/>
          <p:cNvSpPr>
            <a:spLocks/>
          </p:cNvSpPr>
          <p:nvPr/>
        </p:nvSpPr>
        <p:spPr bwMode="auto">
          <a:xfrm>
            <a:off x="7947322" y="2642710"/>
            <a:ext cx="115695" cy="208250"/>
          </a:xfrm>
          <a:custGeom>
            <a:avLst/>
            <a:gdLst/>
            <a:ahLst/>
            <a:cxnLst>
              <a:cxn ang="0">
                <a:pos x="0" y="20"/>
              </a:cxn>
              <a:cxn ang="0">
                <a:pos x="28" y="162"/>
              </a:cxn>
              <a:cxn ang="0">
                <a:pos x="30" y="158"/>
              </a:cxn>
              <a:cxn ang="0">
                <a:pos x="4" y="20"/>
              </a:cxn>
              <a:cxn ang="0">
                <a:pos x="54" y="2"/>
              </a:cxn>
              <a:cxn ang="0">
                <a:pos x="90" y="42"/>
              </a:cxn>
              <a:cxn ang="0">
                <a:pos x="90" y="42"/>
              </a:cxn>
              <a:cxn ang="0">
                <a:pos x="54" y="0"/>
              </a:cxn>
              <a:cxn ang="0">
                <a:pos x="0" y="20"/>
              </a:cxn>
            </a:cxnLst>
            <a:rect l="0" t="0" r="r" b="b"/>
            <a:pathLst>
              <a:path w="90" h="162">
                <a:moveTo>
                  <a:pt x="0" y="20"/>
                </a:moveTo>
                <a:lnTo>
                  <a:pt x="28" y="162"/>
                </a:lnTo>
                <a:lnTo>
                  <a:pt x="30" y="158"/>
                </a:lnTo>
                <a:lnTo>
                  <a:pt x="4" y="20"/>
                </a:lnTo>
                <a:lnTo>
                  <a:pt x="54" y="2"/>
                </a:lnTo>
                <a:lnTo>
                  <a:pt x="90" y="42"/>
                </a:lnTo>
                <a:lnTo>
                  <a:pt x="90" y="42"/>
                </a:lnTo>
                <a:lnTo>
                  <a:pt x="54" y="0"/>
                </a:lnTo>
                <a:lnTo>
                  <a:pt x="0" y="2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33" name="Rectangle 132"/>
          <p:cNvSpPr>
            <a:spLocks noChangeArrowheads="1"/>
          </p:cNvSpPr>
          <p:nvPr/>
        </p:nvSpPr>
        <p:spPr bwMode="auto">
          <a:xfrm>
            <a:off x="7985886" y="2853531"/>
            <a:ext cx="1286" cy="1286"/>
          </a:xfrm>
          <a:prstGeom prst="rect">
            <a:avLst/>
          </a:prstGeom>
          <a:solidFill>
            <a:schemeClr val="tx1"/>
          </a:solidFill>
          <a:ln w="12700" cmpd="sng">
            <a:solidFill>
              <a:schemeClr val="bg1"/>
            </a:solidFill>
            <a:prstDash val="solid"/>
            <a:miter lim="800000"/>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34" name="Freeform 133"/>
          <p:cNvSpPr>
            <a:spLocks/>
          </p:cNvSpPr>
          <p:nvPr/>
        </p:nvSpPr>
        <p:spPr bwMode="auto">
          <a:xfrm>
            <a:off x="7813630" y="2169648"/>
            <a:ext cx="213392" cy="318803"/>
          </a:xfrm>
          <a:custGeom>
            <a:avLst/>
            <a:gdLst/>
            <a:ahLst/>
            <a:cxnLst>
              <a:cxn ang="0">
                <a:pos x="0" y="0"/>
              </a:cxn>
              <a:cxn ang="0">
                <a:pos x="0" y="2"/>
              </a:cxn>
              <a:cxn ang="0">
                <a:pos x="126" y="220"/>
              </a:cxn>
              <a:cxn ang="0">
                <a:pos x="166" y="248"/>
              </a:cxn>
              <a:cxn ang="0">
                <a:pos x="166" y="246"/>
              </a:cxn>
              <a:cxn ang="0">
                <a:pos x="126" y="218"/>
              </a:cxn>
              <a:cxn ang="0">
                <a:pos x="0" y="0"/>
              </a:cxn>
            </a:cxnLst>
            <a:rect l="0" t="0" r="r" b="b"/>
            <a:pathLst>
              <a:path w="166" h="248">
                <a:moveTo>
                  <a:pt x="0" y="0"/>
                </a:moveTo>
                <a:lnTo>
                  <a:pt x="0" y="2"/>
                </a:lnTo>
                <a:lnTo>
                  <a:pt x="126" y="220"/>
                </a:lnTo>
                <a:lnTo>
                  <a:pt x="166" y="248"/>
                </a:lnTo>
                <a:lnTo>
                  <a:pt x="166" y="246"/>
                </a:lnTo>
                <a:lnTo>
                  <a:pt x="126" y="218"/>
                </a:lnTo>
                <a:lnTo>
                  <a:pt x="0"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35" name="Freeform 134"/>
          <p:cNvSpPr>
            <a:spLocks/>
          </p:cNvSpPr>
          <p:nvPr/>
        </p:nvSpPr>
        <p:spPr bwMode="auto">
          <a:xfrm>
            <a:off x="3090719" y="2035957"/>
            <a:ext cx="82272" cy="439639"/>
          </a:xfrm>
          <a:custGeom>
            <a:avLst/>
            <a:gdLst/>
            <a:ahLst/>
            <a:cxnLst>
              <a:cxn ang="0">
                <a:pos x="0" y="342"/>
              </a:cxn>
              <a:cxn ang="0">
                <a:pos x="64" y="0"/>
              </a:cxn>
              <a:cxn ang="0">
                <a:pos x="60" y="0"/>
              </a:cxn>
              <a:cxn ang="0">
                <a:pos x="0" y="342"/>
              </a:cxn>
            </a:cxnLst>
            <a:rect l="0" t="0" r="r" b="b"/>
            <a:pathLst>
              <a:path w="64" h="342">
                <a:moveTo>
                  <a:pt x="0" y="342"/>
                </a:moveTo>
                <a:lnTo>
                  <a:pt x="64" y="0"/>
                </a:lnTo>
                <a:lnTo>
                  <a:pt x="60" y="0"/>
                </a:lnTo>
                <a:lnTo>
                  <a:pt x="0" y="34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36" name="Freeform 135"/>
          <p:cNvSpPr>
            <a:spLocks/>
          </p:cNvSpPr>
          <p:nvPr/>
        </p:nvSpPr>
        <p:spPr bwMode="auto">
          <a:xfrm>
            <a:off x="2252576" y="2308481"/>
            <a:ext cx="876708" cy="835572"/>
          </a:xfrm>
          <a:custGeom>
            <a:avLst/>
            <a:gdLst/>
            <a:ahLst/>
            <a:cxnLst>
              <a:cxn ang="0">
                <a:pos x="528" y="128"/>
              </a:cxn>
              <a:cxn ang="0">
                <a:pos x="412" y="144"/>
              </a:cxn>
              <a:cxn ang="0">
                <a:pos x="232" y="112"/>
              </a:cxn>
              <a:cxn ang="0">
                <a:pos x="224" y="26"/>
              </a:cxn>
              <a:cxn ang="0">
                <a:pos x="128" y="0"/>
              </a:cxn>
              <a:cxn ang="0">
                <a:pos x="128" y="20"/>
              </a:cxn>
              <a:cxn ang="0">
                <a:pos x="0" y="410"/>
              </a:cxn>
              <a:cxn ang="0">
                <a:pos x="6" y="510"/>
              </a:cxn>
              <a:cxn ang="0">
                <a:pos x="344" y="602"/>
              </a:cxn>
              <a:cxn ang="0">
                <a:pos x="572" y="650"/>
              </a:cxn>
              <a:cxn ang="0">
                <a:pos x="622" y="386"/>
              </a:cxn>
              <a:cxn ang="0">
                <a:pos x="614" y="360"/>
              </a:cxn>
              <a:cxn ang="0">
                <a:pos x="682" y="224"/>
              </a:cxn>
              <a:cxn ang="0">
                <a:pos x="662" y="166"/>
              </a:cxn>
              <a:cxn ang="0">
                <a:pos x="528" y="128"/>
              </a:cxn>
            </a:cxnLst>
            <a:rect l="0" t="0" r="r" b="b"/>
            <a:pathLst>
              <a:path w="682" h="650">
                <a:moveTo>
                  <a:pt x="528" y="128"/>
                </a:moveTo>
                <a:lnTo>
                  <a:pt x="412" y="144"/>
                </a:lnTo>
                <a:lnTo>
                  <a:pt x="232" y="112"/>
                </a:lnTo>
                <a:lnTo>
                  <a:pt x="224" y="26"/>
                </a:lnTo>
                <a:lnTo>
                  <a:pt x="128" y="0"/>
                </a:lnTo>
                <a:lnTo>
                  <a:pt x="128" y="20"/>
                </a:lnTo>
                <a:lnTo>
                  <a:pt x="0" y="410"/>
                </a:lnTo>
                <a:lnTo>
                  <a:pt x="6" y="510"/>
                </a:lnTo>
                <a:lnTo>
                  <a:pt x="344" y="602"/>
                </a:lnTo>
                <a:lnTo>
                  <a:pt x="572" y="650"/>
                </a:lnTo>
                <a:lnTo>
                  <a:pt x="622" y="386"/>
                </a:lnTo>
                <a:lnTo>
                  <a:pt x="614" y="360"/>
                </a:lnTo>
                <a:lnTo>
                  <a:pt x="682" y="224"/>
                </a:lnTo>
                <a:lnTo>
                  <a:pt x="662" y="166"/>
                </a:lnTo>
                <a:lnTo>
                  <a:pt x="528" y="128"/>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37" name="Freeform 136"/>
          <p:cNvSpPr>
            <a:spLocks/>
          </p:cNvSpPr>
          <p:nvPr/>
        </p:nvSpPr>
        <p:spPr bwMode="auto">
          <a:xfrm>
            <a:off x="2417120" y="1884268"/>
            <a:ext cx="755871" cy="624751"/>
          </a:xfrm>
          <a:custGeom>
            <a:avLst/>
            <a:gdLst/>
            <a:ahLst/>
            <a:cxnLst>
              <a:cxn ang="0">
                <a:pos x="198" y="12"/>
              </a:cxn>
              <a:cxn ang="0">
                <a:pos x="118" y="92"/>
              </a:cxn>
              <a:cxn ang="0">
                <a:pos x="0" y="0"/>
              </a:cxn>
              <a:cxn ang="0">
                <a:pos x="0" y="324"/>
              </a:cxn>
              <a:cxn ang="0">
                <a:pos x="100" y="352"/>
              </a:cxn>
              <a:cxn ang="0">
                <a:pos x="110" y="436"/>
              </a:cxn>
              <a:cxn ang="0">
                <a:pos x="284" y="468"/>
              </a:cxn>
              <a:cxn ang="0">
                <a:pos x="400" y="452"/>
              </a:cxn>
              <a:cxn ang="0">
                <a:pos x="532" y="486"/>
              </a:cxn>
              <a:cxn ang="0">
                <a:pos x="524" y="460"/>
              </a:cxn>
              <a:cxn ang="0">
                <a:pos x="584" y="118"/>
              </a:cxn>
              <a:cxn ang="0">
                <a:pos x="588" y="118"/>
              </a:cxn>
              <a:cxn ang="0">
                <a:pos x="588" y="116"/>
              </a:cxn>
              <a:cxn ang="0">
                <a:pos x="198" y="12"/>
              </a:cxn>
            </a:cxnLst>
            <a:rect l="0" t="0" r="r" b="b"/>
            <a:pathLst>
              <a:path w="588" h="486">
                <a:moveTo>
                  <a:pt x="198" y="12"/>
                </a:moveTo>
                <a:lnTo>
                  <a:pt x="118" y="92"/>
                </a:lnTo>
                <a:lnTo>
                  <a:pt x="0" y="0"/>
                </a:lnTo>
                <a:lnTo>
                  <a:pt x="0" y="324"/>
                </a:lnTo>
                <a:lnTo>
                  <a:pt x="100" y="352"/>
                </a:lnTo>
                <a:lnTo>
                  <a:pt x="110" y="436"/>
                </a:lnTo>
                <a:lnTo>
                  <a:pt x="284" y="468"/>
                </a:lnTo>
                <a:lnTo>
                  <a:pt x="400" y="452"/>
                </a:lnTo>
                <a:lnTo>
                  <a:pt x="532" y="486"/>
                </a:lnTo>
                <a:lnTo>
                  <a:pt x="524" y="460"/>
                </a:lnTo>
                <a:lnTo>
                  <a:pt x="584" y="118"/>
                </a:lnTo>
                <a:lnTo>
                  <a:pt x="588" y="118"/>
                </a:lnTo>
                <a:lnTo>
                  <a:pt x="588" y="116"/>
                </a:lnTo>
                <a:lnTo>
                  <a:pt x="198" y="1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38" name="Freeform 137"/>
          <p:cNvSpPr>
            <a:spLocks/>
          </p:cNvSpPr>
          <p:nvPr/>
        </p:nvSpPr>
        <p:spPr bwMode="auto">
          <a:xfrm>
            <a:off x="3090719" y="2475596"/>
            <a:ext cx="10284" cy="33423"/>
          </a:xfrm>
          <a:custGeom>
            <a:avLst/>
            <a:gdLst/>
            <a:ahLst/>
            <a:cxnLst>
              <a:cxn ang="0">
                <a:pos x="8" y="26"/>
              </a:cxn>
              <a:cxn ang="0">
                <a:pos x="0" y="0"/>
              </a:cxn>
              <a:cxn ang="0">
                <a:pos x="8" y="26"/>
              </a:cxn>
              <a:cxn ang="0">
                <a:pos x="8" y="26"/>
              </a:cxn>
            </a:cxnLst>
            <a:rect l="0" t="0" r="r" b="b"/>
            <a:pathLst>
              <a:path w="8" h="26">
                <a:moveTo>
                  <a:pt x="8" y="26"/>
                </a:moveTo>
                <a:lnTo>
                  <a:pt x="0" y="0"/>
                </a:lnTo>
                <a:lnTo>
                  <a:pt x="8" y="26"/>
                </a:lnTo>
                <a:lnTo>
                  <a:pt x="8" y="26"/>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39" name="Freeform 138"/>
          <p:cNvSpPr>
            <a:spLocks/>
          </p:cNvSpPr>
          <p:nvPr/>
        </p:nvSpPr>
        <p:spPr bwMode="auto">
          <a:xfrm>
            <a:off x="3324679" y="2480738"/>
            <a:ext cx="233960" cy="380507"/>
          </a:xfrm>
          <a:custGeom>
            <a:avLst/>
            <a:gdLst/>
            <a:ahLst/>
            <a:cxnLst>
              <a:cxn ang="0">
                <a:pos x="50" y="126"/>
              </a:cxn>
              <a:cxn ang="0">
                <a:pos x="40" y="188"/>
              </a:cxn>
              <a:cxn ang="0">
                <a:pos x="112" y="296"/>
              </a:cxn>
              <a:cxn ang="0">
                <a:pos x="182" y="284"/>
              </a:cxn>
              <a:cxn ang="0">
                <a:pos x="118" y="292"/>
              </a:cxn>
              <a:cxn ang="0">
                <a:pos x="48" y="188"/>
              </a:cxn>
              <a:cxn ang="0">
                <a:pos x="56" y="118"/>
              </a:cxn>
              <a:cxn ang="0">
                <a:pos x="8" y="130"/>
              </a:cxn>
              <a:cxn ang="0">
                <a:pos x="38" y="0"/>
              </a:cxn>
              <a:cxn ang="0">
                <a:pos x="0" y="138"/>
              </a:cxn>
              <a:cxn ang="0">
                <a:pos x="50" y="126"/>
              </a:cxn>
            </a:cxnLst>
            <a:rect l="0" t="0" r="r" b="b"/>
            <a:pathLst>
              <a:path w="182" h="296">
                <a:moveTo>
                  <a:pt x="50" y="126"/>
                </a:moveTo>
                <a:lnTo>
                  <a:pt x="40" y="188"/>
                </a:lnTo>
                <a:lnTo>
                  <a:pt x="112" y="296"/>
                </a:lnTo>
                <a:lnTo>
                  <a:pt x="182" y="284"/>
                </a:lnTo>
                <a:lnTo>
                  <a:pt x="118" y="292"/>
                </a:lnTo>
                <a:lnTo>
                  <a:pt x="48" y="188"/>
                </a:lnTo>
                <a:lnTo>
                  <a:pt x="56" y="118"/>
                </a:lnTo>
                <a:lnTo>
                  <a:pt x="8" y="130"/>
                </a:lnTo>
                <a:lnTo>
                  <a:pt x="38" y="0"/>
                </a:lnTo>
                <a:lnTo>
                  <a:pt x="0" y="138"/>
                </a:lnTo>
                <a:lnTo>
                  <a:pt x="50" y="126"/>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40" name="Freeform 139"/>
          <p:cNvSpPr>
            <a:spLocks/>
          </p:cNvSpPr>
          <p:nvPr/>
        </p:nvSpPr>
        <p:spPr bwMode="auto">
          <a:xfrm>
            <a:off x="3468655" y="2830392"/>
            <a:ext cx="167114" cy="30852"/>
          </a:xfrm>
          <a:custGeom>
            <a:avLst/>
            <a:gdLst/>
            <a:ahLst/>
            <a:cxnLst>
              <a:cxn ang="0">
                <a:pos x="92" y="14"/>
              </a:cxn>
              <a:cxn ang="0">
                <a:pos x="130" y="0"/>
              </a:cxn>
              <a:cxn ang="0">
                <a:pos x="98" y="6"/>
              </a:cxn>
              <a:cxn ang="0">
                <a:pos x="90" y="8"/>
              </a:cxn>
              <a:cxn ang="0">
                <a:pos x="70" y="12"/>
              </a:cxn>
              <a:cxn ang="0">
                <a:pos x="0" y="24"/>
              </a:cxn>
              <a:cxn ang="0">
                <a:pos x="92" y="14"/>
              </a:cxn>
            </a:cxnLst>
            <a:rect l="0" t="0" r="r" b="b"/>
            <a:pathLst>
              <a:path w="130" h="24">
                <a:moveTo>
                  <a:pt x="92" y="14"/>
                </a:moveTo>
                <a:lnTo>
                  <a:pt x="130" y="0"/>
                </a:lnTo>
                <a:lnTo>
                  <a:pt x="98" y="6"/>
                </a:lnTo>
                <a:lnTo>
                  <a:pt x="90" y="8"/>
                </a:lnTo>
                <a:lnTo>
                  <a:pt x="70" y="12"/>
                </a:lnTo>
                <a:lnTo>
                  <a:pt x="0" y="24"/>
                </a:lnTo>
                <a:lnTo>
                  <a:pt x="92" y="1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41" name="Freeform 140"/>
          <p:cNvSpPr>
            <a:spLocks/>
          </p:cNvSpPr>
          <p:nvPr/>
        </p:nvSpPr>
        <p:spPr bwMode="auto">
          <a:xfrm>
            <a:off x="3676905" y="2246777"/>
            <a:ext cx="779010" cy="611896"/>
          </a:xfrm>
          <a:custGeom>
            <a:avLst/>
            <a:gdLst/>
            <a:ahLst/>
            <a:cxnLst>
              <a:cxn ang="0">
                <a:pos x="600" y="452"/>
              </a:cxn>
              <a:cxn ang="0">
                <a:pos x="6" y="414"/>
              </a:cxn>
              <a:cxn ang="0">
                <a:pos x="0" y="476"/>
              </a:cxn>
              <a:cxn ang="0">
                <a:pos x="12" y="420"/>
              </a:cxn>
              <a:cxn ang="0">
                <a:pos x="606" y="460"/>
              </a:cxn>
              <a:cxn ang="0">
                <a:pos x="604" y="0"/>
              </a:cxn>
              <a:cxn ang="0">
                <a:pos x="600" y="452"/>
              </a:cxn>
            </a:cxnLst>
            <a:rect l="0" t="0" r="r" b="b"/>
            <a:pathLst>
              <a:path w="606" h="476">
                <a:moveTo>
                  <a:pt x="600" y="452"/>
                </a:moveTo>
                <a:lnTo>
                  <a:pt x="6" y="414"/>
                </a:lnTo>
                <a:lnTo>
                  <a:pt x="0" y="476"/>
                </a:lnTo>
                <a:lnTo>
                  <a:pt x="12" y="420"/>
                </a:lnTo>
                <a:lnTo>
                  <a:pt x="606" y="460"/>
                </a:lnTo>
                <a:lnTo>
                  <a:pt x="604" y="0"/>
                </a:lnTo>
                <a:lnTo>
                  <a:pt x="600" y="45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42" name="Freeform 141"/>
          <p:cNvSpPr>
            <a:spLocks/>
          </p:cNvSpPr>
          <p:nvPr/>
        </p:nvSpPr>
        <p:spPr bwMode="auto">
          <a:xfrm>
            <a:off x="4453344" y="2246777"/>
            <a:ext cx="789294" cy="591328"/>
          </a:xfrm>
          <a:custGeom>
            <a:avLst/>
            <a:gdLst/>
            <a:ahLst/>
            <a:cxnLst>
              <a:cxn ang="0">
                <a:pos x="612" y="358"/>
              </a:cxn>
              <a:cxn ang="0">
                <a:pos x="614" y="354"/>
              </a:cxn>
              <a:cxn ang="0">
                <a:pos x="2" y="356"/>
              </a:cxn>
              <a:cxn ang="0">
                <a:pos x="6" y="2"/>
              </a:cxn>
              <a:cxn ang="0">
                <a:pos x="0" y="0"/>
              </a:cxn>
              <a:cxn ang="0">
                <a:pos x="2" y="460"/>
              </a:cxn>
              <a:cxn ang="0">
                <a:pos x="2" y="360"/>
              </a:cxn>
              <a:cxn ang="0">
                <a:pos x="612" y="358"/>
              </a:cxn>
            </a:cxnLst>
            <a:rect l="0" t="0" r="r" b="b"/>
            <a:pathLst>
              <a:path w="614" h="460">
                <a:moveTo>
                  <a:pt x="612" y="358"/>
                </a:moveTo>
                <a:lnTo>
                  <a:pt x="614" y="354"/>
                </a:lnTo>
                <a:lnTo>
                  <a:pt x="2" y="356"/>
                </a:lnTo>
                <a:lnTo>
                  <a:pt x="6" y="2"/>
                </a:lnTo>
                <a:lnTo>
                  <a:pt x="0" y="0"/>
                </a:lnTo>
                <a:lnTo>
                  <a:pt x="2" y="460"/>
                </a:lnTo>
                <a:lnTo>
                  <a:pt x="2" y="360"/>
                </a:lnTo>
                <a:lnTo>
                  <a:pt x="612" y="358"/>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43" name="Freeform 142"/>
          <p:cNvSpPr>
            <a:spLocks/>
          </p:cNvSpPr>
          <p:nvPr/>
        </p:nvSpPr>
        <p:spPr bwMode="auto">
          <a:xfrm>
            <a:off x="3594634" y="2825251"/>
            <a:ext cx="79701" cy="53991"/>
          </a:xfrm>
          <a:custGeom>
            <a:avLst/>
            <a:gdLst/>
            <a:ahLst/>
            <a:cxnLst>
              <a:cxn ang="0">
                <a:pos x="0" y="10"/>
              </a:cxn>
              <a:cxn ang="0">
                <a:pos x="32" y="4"/>
              </a:cxn>
              <a:cxn ang="0">
                <a:pos x="60" y="42"/>
              </a:cxn>
              <a:cxn ang="0">
                <a:pos x="62" y="34"/>
              </a:cxn>
              <a:cxn ang="0">
                <a:pos x="36" y="0"/>
              </a:cxn>
              <a:cxn ang="0">
                <a:pos x="0" y="10"/>
              </a:cxn>
            </a:cxnLst>
            <a:rect l="0" t="0" r="r" b="b"/>
            <a:pathLst>
              <a:path w="62" h="42">
                <a:moveTo>
                  <a:pt x="0" y="10"/>
                </a:moveTo>
                <a:lnTo>
                  <a:pt x="32" y="4"/>
                </a:lnTo>
                <a:lnTo>
                  <a:pt x="60" y="42"/>
                </a:lnTo>
                <a:lnTo>
                  <a:pt x="62" y="34"/>
                </a:lnTo>
                <a:lnTo>
                  <a:pt x="36" y="0"/>
                </a:lnTo>
                <a:lnTo>
                  <a:pt x="0" y="1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44" name="Freeform 143"/>
          <p:cNvSpPr>
            <a:spLocks/>
          </p:cNvSpPr>
          <p:nvPr/>
        </p:nvSpPr>
        <p:spPr bwMode="auto">
          <a:xfrm>
            <a:off x="3674335" y="2858674"/>
            <a:ext cx="2571" cy="12855"/>
          </a:xfrm>
          <a:custGeom>
            <a:avLst/>
            <a:gdLst/>
            <a:ahLst/>
            <a:cxnLst>
              <a:cxn ang="0">
                <a:pos x="0" y="10"/>
              </a:cxn>
              <a:cxn ang="0">
                <a:pos x="2" y="0"/>
              </a:cxn>
              <a:cxn ang="0">
                <a:pos x="0" y="8"/>
              </a:cxn>
              <a:cxn ang="0">
                <a:pos x="0" y="10"/>
              </a:cxn>
            </a:cxnLst>
            <a:rect l="0" t="0" r="r" b="b"/>
            <a:pathLst>
              <a:path w="2" h="10">
                <a:moveTo>
                  <a:pt x="0" y="10"/>
                </a:moveTo>
                <a:lnTo>
                  <a:pt x="2" y="0"/>
                </a:lnTo>
                <a:lnTo>
                  <a:pt x="0" y="8"/>
                </a:lnTo>
                <a:lnTo>
                  <a:pt x="0" y="1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45" name="Freeform 144"/>
          <p:cNvSpPr>
            <a:spLocks/>
          </p:cNvSpPr>
          <p:nvPr/>
        </p:nvSpPr>
        <p:spPr bwMode="auto">
          <a:xfrm>
            <a:off x="3558639" y="2838106"/>
            <a:ext cx="35994" cy="7713"/>
          </a:xfrm>
          <a:custGeom>
            <a:avLst/>
            <a:gdLst/>
            <a:ahLst/>
            <a:cxnLst>
              <a:cxn ang="0">
                <a:pos x="28" y="0"/>
              </a:cxn>
              <a:cxn ang="0">
                <a:pos x="0" y="6"/>
              </a:cxn>
              <a:cxn ang="0">
                <a:pos x="20" y="2"/>
              </a:cxn>
              <a:cxn ang="0">
                <a:pos x="28" y="0"/>
              </a:cxn>
            </a:cxnLst>
            <a:rect l="0" t="0" r="r" b="b"/>
            <a:pathLst>
              <a:path w="28" h="6">
                <a:moveTo>
                  <a:pt x="28" y="0"/>
                </a:moveTo>
                <a:lnTo>
                  <a:pt x="0" y="6"/>
                </a:lnTo>
                <a:lnTo>
                  <a:pt x="20" y="2"/>
                </a:lnTo>
                <a:lnTo>
                  <a:pt x="28"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46" name="Freeform 145"/>
          <p:cNvSpPr>
            <a:spLocks/>
          </p:cNvSpPr>
          <p:nvPr/>
        </p:nvSpPr>
        <p:spPr bwMode="auto">
          <a:xfrm>
            <a:off x="2998163" y="2033386"/>
            <a:ext cx="673600" cy="1241789"/>
          </a:xfrm>
          <a:custGeom>
            <a:avLst/>
            <a:gdLst/>
            <a:ahLst/>
            <a:cxnLst>
              <a:cxn ang="0">
                <a:pos x="458" y="634"/>
              </a:cxn>
              <a:cxn ang="0">
                <a:pos x="366" y="644"/>
              </a:cxn>
              <a:cxn ang="0">
                <a:pos x="294" y="536"/>
              </a:cxn>
              <a:cxn ang="0">
                <a:pos x="304" y="474"/>
              </a:cxn>
              <a:cxn ang="0">
                <a:pos x="254" y="486"/>
              </a:cxn>
              <a:cxn ang="0">
                <a:pos x="284" y="348"/>
              </a:cxn>
              <a:cxn ang="0">
                <a:pos x="256" y="334"/>
              </a:cxn>
              <a:cxn ang="0">
                <a:pos x="184" y="168"/>
              </a:cxn>
              <a:cxn ang="0">
                <a:pos x="210" y="24"/>
              </a:cxn>
              <a:cxn ang="0">
                <a:pos x="212" y="26"/>
              </a:cxn>
              <a:cxn ang="0">
                <a:pos x="214" y="22"/>
              </a:cxn>
              <a:cxn ang="0">
                <a:pos x="136" y="0"/>
              </a:cxn>
              <a:cxn ang="0">
                <a:pos x="136" y="2"/>
              </a:cxn>
              <a:cxn ang="0">
                <a:pos x="140" y="4"/>
              </a:cxn>
              <a:cxn ang="0">
                <a:pos x="78" y="344"/>
              </a:cxn>
              <a:cxn ang="0">
                <a:pos x="108" y="438"/>
              </a:cxn>
              <a:cxn ang="0">
                <a:pos x="40" y="574"/>
              </a:cxn>
              <a:cxn ang="0">
                <a:pos x="50" y="600"/>
              </a:cxn>
              <a:cxn ang="0">
                <a:pos x="0" y="866"/>
              </a:cxn>
              <a:cxn ang="0">
                <a:pos x="496" y="966"/>
              </a:cxn>
              <a:cxn ang="0">
                <a:pos x="524" y="658"/>
              </a:cxn>
              <a:cxn ang="0">
                <a:pos x="496" y="620"/>
              </a:cxn>
              <a:cxn ang="0">
                <a:pos x="458" y="634"/>
              </a:cxn>
            </a:cxnLst>
            <a:rect l="0" t="0" r="r" b="b"/>
            <a:pathLst>
              <a:path w="524" h="966">
                <a:moveTo>
                  <a:pt x="458" y="634"/>
                </a:moveTo>
                <a:lnTo>
                  <a:pt x="366" y="644"/>
                </a:lnTo>
                <a:lnTo>
                  <a:pt x="294" y="536"/>
                </a:lnTo>
                <a:lnTo>
                  <a:pt x="304" y="474"/>
                </a:lnTo>
                <a:lnTo>
                  <a:pt x="254" y="486"/>
                </a:lnTo>
                <a:lnTo>
                  <a:pt x="284" y="348"/>
                </a:lnTo>
                <a:lnTo>
                  <a:pt x="256" y="334"/>
                </a:lnTo>
                <a:lnTo>
                  <a:pt x="184" y="168"/>
                </a:lnTo>
                <a:lnTo>
                  <a:pt x="210" y="24"/>
                </a:lnTo>
                <a:lnTo>
                  <a:pt x="212" y="26"/>
                </a:lnTo>
                <a:lnTo>
                  <a:pt x="214" y="22"/>
                </a:lnTo>
                <a:lnTo>
                  <a:pt x="136" y="0"/>
                </a:lnTo>
                <a:lnTo>
                  <a:pt x="136" y="2"/>
                </a:lnTo>
                <a:lnTo>
                  <a:pt x="140" y="4"/>
                </a:lnTo>
                <a:lnTo>
                  <a:pt x="78" y="344"/>
                </a:lnTo>
                <a:lnTo>
                  <a:pt x="108" y="438"/>
                </a:lnTo>
                <a:lnTo>
                  <a:pt x="40" y="574"/>
                </a:lnTo>
                <a:lnTo>
                  <a:pt x="50" y="600"/>
                </a:lnTo>
                <a:lnTo>
                  <a:pt x="0" y="866"/>
                </a:lnTo>
                <a:lnTo>
                  <a:pt x="496" y="966"/>
                </a:lnTo>
                <a:lnTo>
                  <a:pt x="524" y="658"/>
                </a:lnTo>
                <a:lnTo>
                  <a:pt x="496" y="620"/>
                </a:lnTo>
                <a:lnTo>
                  <a:pt x="458" y="63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47" name="Freeform 146"/>
          <p:cNvSpPr>
            <a:spLocks/>
          </p:cNvSpPr>
          <p:nvPr/>
        </p:nvSpPr>
        <p:spPr bwMode="auto">
          <a:xfrm>
            <a:off x="5270920" y="3205757"/>
            <a:ext cx="151688" cy="408788"/>
          </a:xfrm>
          <a:custGeom>
            <a:avLst/>
            <a:gdLst/>
            <a:ahLst/>
            <a:cxnLst>
              <a:cxn ang="0">
                <a:pos x="94" y="254"/>
              </a:cxn>
              <a:cxn ang="0">
                <a:pos x="94" y="256"/>
              </a:cxn>
              <a:cxn ang="0">
                <a:pos x="96" y="256"/>
              </a:cxn>
              <a:cxn ang="0">
                <a:pos x="118" y="318"/>
              </a:cxn>
              <a:cxn ang="0">
                <a:pos x="0" y="0"/>
              </a:cxn>
              <a:cxn ang="0">
                <a:pos x="94" y="254"/>
              </a:cxn>
              <a:cxn ang="0">
                <a:pos x="94" y="254"/>
              </a:cxn>
            </a:cxnLst>
            <a:rect l="0" t="0" r="r" b="b"/>
            <a:pathLst>
              <a:path w="118" h="318">
                <a:moveTo>
                  <a:pt x="94" y="254"/>
                </a:moveTo>
                <a:lnTo>
                  <a:pt x="94" y="256"/>
                </a:lnTo>
                <a:lnTo>
                  <a:pt x="96" y="256"/>
                </a:lnTo>
                <a:lnTo>
                  <a:pt x="118" y="318"/>
                </a:lnTo>
                <a:lnTo>
                  <a:pt x="0" y="0"/>
                </a:lnTo>
                <a:lnTo>
                  <a:pt x="94" y="254"/>
                </a:lnTo>
                <a:lnTo>
                  <a:pt x="94" y="25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48" name="Freeform 147"/>
          <p:cNvSpPr>
            <a:spLocks/>
          </p:cNvSpPr>
          <p:nvPr/>
        </p:nvSpPr>
        <p:spPr bwMode="auto">
          <a:xfrm>
            <a:off x="5258066" y="2786685"/>
            <a:ext cx="12855" cy="419072"/>
          </a:xfrm>
          <a:custGeom>
            <a:avLst/>
            <a:gdLst/>
            <a:ahLst/>
            <a:cxnLst>
              <a:cxn ang="0">
                <a:pos x="6" y="188"/>
              </a:cxn>
              <a:cxn ang="0">
                <a:pos x="6" y="188"/>
              </a:cxn>
              <a:cxn ang="0">
                <a:pos x="10" y="326"/>
              </a:cxn>
              <a:cxn ang="0">
                <a:pos x="0" y="0"/>
              </a:cxn>
              <a:cxn ang="0">
                <a:pos x="6" y="186"/>
              </a:cxn>
              <a:cxn ang="0">
                <a:pos x="6" y="188"/>
              </a:cxn>
            </a:cxnLst>
            <a:rect l="0" t="0" r="r" b="b"/>
            <a:pathLst>
              <a:path w="10" h="326">
                <a:moveTo>
                  <a:pt x="6" y="188"/>
                </a:moveTo>
                <a:lnTo>
                  <a:pt x="6" y="188"/>
                </a:lnTo>
                <a:lnTo>
                  <a:pt x="10" y="326"/>
                </a:lnTo>
                <a:lnTo>
                  <a:pt x="0" y="0"/>
                </a:lnTo>
                <a:lnTo>
                  <a:pt x="6" y="186"/>
                </a:lnTo>
                <a:lnTo>
                  <a:pt x="6" y="188"/>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49" name="Freeform 148"/>
          <p:cNvSpPr>
            <a:spLocks/>
          </p:cNvSpPr>
          <p:nvPr/>
        </p:nvSpPr>
        <p:spPr bwMode="auto">
          <a:xfrm>
            <a:off x="4448203" y="2249348"/>
            <a:ext cx="833001" cy="1249502"/>
          </a:xfrm>
          <a:custGeom>
            <a:avLst/>
            <a:gdLst/>
            <a:ahLst/>
            <a:cxnLst>
              <a:cxn ang="0">
                <a:pos x="478" y="708"/>
              </a:cxn>
              <a:cxn ang="0">
                <a:pos x="648" y="766"/>
              </a:cxn>
              <a:cxn ang="0">
                <a:pos x="646" y="758"/>
              </a:cxn>
              <a:cxn ang="0">
                <a:pos x="478" y="704"/>
              </a:cxn>
              <a:cxn ang="0">
                <a:pos x="4" y="706"/>
              </a:cxn>
              <a:cxn ang="0">
                <a:pos x="8" y="458"/>
              </a:cxn>
              <a:cxn ang="0">
                <a:pos x="6" y="458"/>
              </a:cxn>
              <a:cxn ang="0">
                <a:pos x="6" y="358"/>
              </a:cxn>
              <a:cxn ang="0">
                <a:pos x="616" y="356"/>
              </a:cxn>
              <a:cxn ang="0">
                <a:pos x="618" y="352"/>
              </a:cxn>
              <a:cxn ang="0">
                <a:pos x="6" y="354"/>
              </a:cxn>
              <a:cxn ang="0">
                <a:pos x="10" y="0"/>
              </a:cxn>
              <a:cxn ang="0">
                <a:pos x="8" y="0"/>
              </a:cxn>
              <a:cxn ang="0">
                <a:pos x="0" y="972"/>
              </a:cxn>
              <a:cxn ang="0">
                <a:pos x="4" y="710"/>
              </a:cxn>
              <a:cxn ang="0">
                <a:pos x="478" y="708"/>
              </a:cxn>
            </a:cxnLst>
            <a:rect l="0" t="0" r="r" b="b"/>
            <a:pathLst>
              <a:path w="648" h="972">
                <a:moveTo>
                  <a:pt x="478" y="708"/>
                </a:moveTo>
                <a:lnTo>
                  <a:pt x="648" y="766"/>
                </a:lnTo>
                <a:lnTo>
                  <a:pt x="646" y="758"/>
                </a:lnTo>
                <a:lnTo>
                  <a:pt x="478" y="704"/>
                </a:lnTo>
                <a:lnTo>
                  <a:pt x="4" y="706"/>
                </a:lnTo>
                <a:lnTo>
                  <a:pt x="8" y="458"/>
                </a:lnTo>
                <a:lnTo>
                  <a:pt x="6" y="458"/>
                </a:lnTo>
                <a:lnTo>
                  <a:pt x="6" y="358"/>
                </a:lnTo>
                <a:lnTo>
                  <a:pt x="616" y="356"/>
                </a:lnTo>
                <a:lnTo>
                  <a:pt x="618" y="352"/>
                </a:lnTo>
                <a:lnTo>
                  <a:pt x="6" y="354"/>
                </a:lnTo>
                <a:lnTo>
                  <a:pt x="10" y="0"/>
                </a:lnTo>
                <a:lnTo>
                  <a:pt x="8" y="0"/>
                </a:lnTo>
                <a:lnTo>
                  <a:pt x="0" y="972"/>
                </a:lnTo>
                <a:lnTo>
                  <a:pt x="4" y="710"/>
                </a:lnTo>
                <a:lnTo>
                  <a:pt x="478" y="708"/>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50" name="Freeform 149"/>
          <p:cNvSpPr>
            <a:spLocks/>
          </p:cNvSpPr>
          <p:nvPr/>
        </p:nvSpPr>
        <p:spPr bwMode="auto">
          <a:xfrm>
            <a:off x="4659024" y="3614544"/>
            <a:ext cx="773868" cy="10284"/>
          </a:xfrm>
          <a:custGeom>
            <a:avLst/>
            <a:gdLst/>
            <a:ahLst/>
            <a:cxnLst>
              <a:cxn ang="0">
                <a:pos x="602" y="6"/>
              </a:cxn>
              <a:cxn ang="0">
                <a:pos x="594" y="0"/>
              </a:cxn>
              <a:cxn ang="0">
                <a:pos x="0" y="8"/>
              </a:cxn>
              <a:cxn ang="0">
                <a:pos x="602" y="6"/>
              </a:cxn>
            </a:cxnLst>
            <a:rect l="0" t="0" r="r" b="b"/>
            <a:pathLst>
              <a:path w="602" h="8">
                <a:moveTo>
                  <a:pt x="602" y="6"/>
                </a:moveTo>
                <a:lnTo>
                  <a:pt x="594" y="0"/>
                </a:lnTo>
                <a:lnTo>
                  <a:pt x="0" y="8"/>
                </a:lnTo>
                <a:lnTo>
                  <a:pt x="602" y="6"/>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51" name="Freeform 150"/>
          <p:cNvSpPr>
            <a:spLocks/>
          </p:cNvSpPr>
          <p:nvPr/>
        </p:nvSpPr>
        <p:spPr bwMode="auto">
          <a:xfrm>
            <a:off x="5150084" y="2210784"/>
            <a:ext cx="95127" cy="485917"/>
          </a:xfrm>
          <a:custGeom>
            <a:avLst/>
            <a:gdLst/>
            <a:ahLst/>
            <a:cxnLst>
              <a:cxn ang="0">
                <a:pos x="74" y="378"/>
              </a:cxn>
              <a:cxn ang="0">
                <a:pos x="2" y="0"/>
              </a:cxn>
              <a:cxn ang="0">
                <a:pos x="0" y="0"/>
              </a:cxn>
              <a:cxn ang="0">
                <a:pos x="74" y="378"/>
              </a:cxn>
            </a:cxnLst>
            <a:rect l="0" t="0" r="r" b="b"/>
            <a:pathLst>
              <a:path w="74" h="378">
                <a:moveTo>
                  <a:pt x="74" y="378"/>
                </a:moveTo>
                <a:lnTo>
                  <a:pt x="2" y="0"/>
                </a:lnTo>
                <a:lnTo>
                  <a:pt x="0" y="0"/>
                </a:lnTo>
                <a:lnTo>
                  <a:pt x="74" y="378"/>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52" name="Freeform 151"/>
          <p:cNvSpPr>
            <a:spLocks/>
          </p:cNvSpPr>
          <p:nvPr/>
        </p:nvSpPr>
        <p:spPr bwMode="auto">
          <a:xfrm>
            <a:off x="3241122" y="2059096"/>
            <a:ext cx="1213508" cy="807291"/>
          </a:xfrm>
          <a:custGeom>
            <a:avLst/>
            <a:gdLst/>
            <a:ahLst/>
            <a:cxnLst>
              <a:cxn ang="0">
                <a:pos x="260" y="62"/>
              </a:cxn>
              <a:cxn ang="0">
                <a:pos x="22" y="0"/>
              </a:cxn>
              <a:cxn ang="0">
                <a:pos x="20" y="4"/>
              </a:cxn>
              <a:cxn ang="0">
                <a:pos x="24" y="4"/>
              </a:cxn>
              <a:cxn ang="0">
                <a:pos x="0" y="148"/>
              </a:cxn>
              <a:cxn ang="0">
                <a:pos x="66" y="306"/>
              </a:cxn>
              <a:cxn ang="0">
                <a:pos x="100" y="326"/>
              </a:cxn>
              <a:cxn ang="0">
                <a:pos x="70" y="456"/>
              </a:cxn>
              <a:cxn ang="0">
                <a:pos x="118" y="444"/>
              </a:cxn>
              <a:cxn ang="0">
                <a:pos x="110" y="514"/>
              </a:cxn>
              <a:cxn ang="0">
                <a:pos x="180" y="618"/>
              </a:cxn>
              <a:cxn ang="0">
                <a:pos x="244" y="610"/>
              </a:cxn>
              <a:cxn ang="0">
                <a:pos x="272" y="604"/>
              </a:cxn>
              <a:cxn ang="0">
                <a:pos x="308" y="594"/>
              </a:cxn>
              <a:cxn ang="0">
                <a:pos x="334" y="628"/>
              </a:cxn>
              <a:cxn ang="0">
                <a:pos x="336" y="620"/>
              </a:cxn>
              <a:cxn ang="0">
                <a:pos x="342" y="558"/>
              </a:cxn>
              <a:cxn ang="0">
                <a:pos x="936" y="596"/>
              </a:cxn>
              <a:cxn ang="0">
                <a:pos x="940" y="144"/>
              </a:cxn>
              <a:cxn ang="0">
                <a:pos x="944" y="146"/>
              </a:cxn>
              <a:cxn ang="0">
                <a:pos x="944" y="140"/>
              </a:cxn>
              <a:cxn ang="0">
                <a:pos x="260" y="62"/>
              </a:cxn>
            </a:cxnLst>
            <a:rect l="0" t="0" r="r" b="b"/>
            <a:pathLst>
              <a:path w="944" h="628">
                <a:moveTo>
                  <a:pt x="260" y="62"/>
                </a:moveTo>
                <a:lnTo>
                  <a:pt x="22" y="0"/>
                </a:lnTo>
                <a:lnTo>
                  <a:pt x="20" y="4"/>
                </a:lnTo>
                <a:lnTo>
                  <a:pt x="24" y="4"/>
                </a:lnTo>
                <a:lnTo>
                  <a:pt x="0" y="148"/>
                </a:lnTo>
                <a:lnTo>
                  <a:pt x="66" y="306"/>
                </a:lnTo>
                <a:lnTo>
                  <a:pt x="100" y="326"/>
                </a:lnTo>
                <a:lnTo>
                  <a:pt x="70" y="456"/>
                </a:lnTo>
                <a:lnTo>
                  <a:pt x="118" y="444"/>
                </a:lnTo>
                <a:lnTo>
                  <a:pt x="110" y="514"/>
                </a:lnTo>
                <a:lnTo>
                  <a:pt x="180" y="618"/>
                </a:lnTo>
                <a:lnTo>
                  <a:pt x="244" y="610"/>
                </a:lnTo>
                <a:lnTo>
                  <a:pt x="272" y="604"/>
                </a:lnTo>
                <a:lnTo>
                  <a:pt x="308" y="594"/>
                </a:lnTo>
                <a:lnTo>
                  <a:pt x="334" y="628"/>
                </a:lnTo>
                <a:lnTo>
                  <a:pt x="336" y="620"/>
                </a:lnTo>
                <a:lnTo>
                  <a:pt x="342" y="558"/>
                </a:lnTo>
                <a:lnTo>
                  <a:pt x="936" y="596"/>
                </a:lnTo>
                <a:lnTo>
                  <a:pt x="940" y="144"/>
                </a:lnTo>
                <a:lnTo>
                  <a:pt x="944" y="146"/>
                </a:lnTo>
                <a:lnTo>
                  <a:pt x="944" y="140"/>
                </a:lnTo>
                <a:lnTo>
                  <a:pt x="260" y="6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53" name="Freeform 152"/>
          <p:cNvSpPr>
            <a:spLocks/>
          </p:cNvSpPr>
          <p:nvPr/>
        </p:nvSpPr>
        <p:spPr bwMode="auto">
          <a:xfrm>
            <a:off x="5062670" y="3154337"/>
            <a:ext cx="215963" cy="71988"/>
          </a:xfrm>
          <a:custGeom>
            <a:avLst/>
            <a:gdLst/>
            <a:ahLst/>
            <a:cxnLst>
              <a:cxn ang="0">
                <a:pos x="0" y="0"/>
              </a:cxn>
              <a:cxn ang="0">
                <a:pos x="168" y="56"/>
              </a:cxn>
              <a:cxn ang="0">
                <a:pos x="168" y="54"/>
              </a:cxn>
              <a:cxn ang="0">
                <a:pos x="0" y="0"/>
              </a:cxn>
            </a:cxnLst>
            <a:rect l="0" t="0" r="r" b="b"/>
            <a:pathLst>
              <a:path w="168" h="56">
                <a:moveTo>
                  <a:pt x="0" y="0"/>
                </a:moveTo>
                <a:lnTo>
                  <a:pt x="168" y="56"/>
                </a:lnTo>
                <a:lnTo>
                  <a:pt x="168" y="54"/>
                </a:lnTo>
                <a:lnTo>
                  <a:pt x="0"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54" name="Freeform 153"/>
          <p:cNvSpPr>
            <a:spLocks/>
          </p:cNvSpPr>
          <p:nvPr/>
        </p:nvSpPr>
        <p:spPr bwMode="auto">
          <a:xfrm>
            <a:off x="4455915" y="2205641"/>
            <a:ext cx="789294" cy="498772"/>
          </a:xfrm>
          <a:custGeom>
            <a:avLst/>
            <a:gdLst/>
            <a:ahLst/>
            <a:cxnLst>
              <a:cxn ang="0">
                <a:pos x="614" y="382"/>
              </a:cxn>
              <a:cxn ang="0">
                <a:pos x="540" y="4"/>
              </a:cxn>
              <a:cxn ang="0">
                <a:pos x="542" y="4"/>
              </a:cxn>
              <a:cxn ang="0">
                <a:pos x="542" y="0"/>
              </a:cxn>
              <a:cxn ang="0">
                <a:pos x="26" y="32"/>
              </a:cxn>
              <a:cxn ang="0">
                <a:pos x="2" y="28"/>
              </a:cxn>
              <a:cxn ang="0">
                <a:pos x="2" y="34"/>
              </a:cxn>
              <a:cxn ang="0">
                <a:pos x="4" y="34"/>
              </a:cxn>
              <a:cxn ang="0">
                <a:pos x="0" y="388"/>
              </a:cxn>
              <a:cxn ang="0">
                <a:pos x="612" y="386"/>
              </a:cxn>
              <a:cxn ang="0">
                <a:pos x="610" y="388"/>
              </a:cxn>
              <a:cxn ang="0">
                <a:pos x="610" y="388"/>
              </a:cxn>
              <a:cxn ang="0">
                <a:pos x="614" y="382"/>
              </a:cxn>
            </a:cxnLst>
            <a:rect l="0" t="0" r="r" b="b"/>
            <a:pathLst>
              <a:path w="614" h="388">
                <a:moveTo>
                  <a:pt x="614" y="382"/>
                </a:moveTo>
                <a:lnTo>
                  <a:pt x="540" y="4"/>
                </a:lnTo>
                <a:lnTo>
                  <a:pt x="542" y="4"/>
                </a:lnTo>
                <a:lnTo>
                  <a:pt x="542" y="0"/>
                </a:lnTo>
                <a:lnTo>
                  <a:pt x="26" y="32"/>
                </a:lnTo>
                <a:lnTo>
                  <a:pt x="2" y="28"/>
                </a:lnTo>
                <a:lnTo>
                  <a:pt x="2" y="34"/>
                </a:lnTo>
                <a:lnTo>
                  <a:pt x="4" y="34"/>
                </a:lnTo>
                <a:lnTo>
                  <a:pt x="0" y="388"/>
                </a:lnTo>
                <a:lnTo>
                  <a:pt x="612" y="386"/>
                </a:lnTo>
                <a:lnTo>
                  <a:pt x="610" y="388"/>
                </a:lnTo>
                <a:lnTo>
                  <a:pt x="610" y="388"/>
                </a:lnTo>
                <a:lnTo>
                  <a:pt x="614" y="38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55" name="Freeform 154"/>
          <p:cNvSpPr>
            <a:spLocks/>
          </p:cNvSpPr>
          <p:nvPr/>
        </p:nvSpPr>
        <p:spPr bwMode="auto">
          <a:xfrm>
            <a:off x="4448202" y="3159480"/>
            <a:ext cx="974406" cy="465349"/>
          </a:xfrm>
          <a:custGeom>
            <a:avLst/>
            <a:gdLst/>
            <a:ahLst/>
            <a:cxnLst>
              <a:cxn ang="0">
                <a:pos x="736" y="292"/>
              </a:cxn>
              <a:cxn ang="0">
                <a:pos x="734" y="292"/>
              </a:cxn>
              <a:cxn ang="0">
                <a:pos x="734" y="290"/>
              </a:cxn>
              <a:cxn ang="0">
                <a:pos x="734" y="290"/>
              </a:cxn>
              <a:cxn ang="0">
                <a:pos x="646" y="52"/>
              </a:cxn>
              <a:cxn ang="0">
                <a:pos x="646" y="52"/>
              </a:cxn>
              <a:cxn ang="0">
                <a:pos x="648" y="58"/>
              </a:cxn>
              <a:cxn ang="0">
                <a:pos x="478" y="0"/>
              </a:cxn>
              <a:cxn ang="0">
                <a:pos x="4" y="2"/>
              </a:cxn>
              <a:cxn ang="0">
                <a:pos x="0" y="264"/>
              </a:cxn>
              <a:cxn ang="0">
                <a:pos x="158" y="268"/>
              </a:cxn>
              <a:cxn ang="0">
                <a:pos x="164" y="362"/>
              </a:cxn>
              <a:cxn ang="0">
                <a:pos x="758" y="354"/>
              </a:cxn>
              <a:cxn ang="0">
                <a:pos x="736" y="292"/>
              </a:cxn>
            </a:cxnLst>
            <a:rect l="0" t="0" r="r" b="b"/>
            <a:pathLst>
              <a:path w="758" h="362">
                <a:moveTo>
                  <a:pt x="736" y="292"/>
                </a:moveTo>
                <a:lnTo>
                  <a:pt x="734" y="292"/>
                </a:lnTo>
                <a:lnTo>
                  <a:pt x="734" y="290"/>
                </a:lnTo>
                <a:lnTo>
                  <a:pt x="734" y="290"/>
                </a:lnTo>
                <a:lnTo>
                  <a:pt x="646" y="52"/>
                </a:lnTo>
                <a:lnTo>
                  <a:pt x="646" y="52"/>
                </a:lnTo>
                <a:lnTo>
                  <a:pt x="648" y="58"/>
                </a:lnTo>
                <a:lnTo>
                  <a:pt x="478" y="0"/>
                </a:lnTo>
                <a:lnTo>
                  <a:pt x="4" y="2"/>
                </a:lnTo>
                <a:lnTo>
                  <a:pt x="0" y="264"/>
                </a:lnTo>
                <a:lnTo>
                  <a:pt x="158" y="268"/>
                </a:lnTo>
                <a:lnTo>
                  <a:pt x="164" y="362"/>
                </a:lnTo>
                <a:lnTo>
                  <a:pt x="758" y="354"/>
                </a:lnTo>
                <a:lnTo>
                  <a:pt x="736" y="29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56" name="Freeform 155"/>
          <p:cNvSpPr>
            <a:spLocks/>
          </p:cNvSpPr>
          <p:nvPr/>
        </p:nvSpPr>
        <p:spPr bwMode="auto">
          <a:xfrm>
            <a:off x="4453344" y="2704414"/>
            <a:ext cx="825288" cy="521911"/>
          </a:xfrm>
          <a:custGeom>
            <a:avLst/>
            <a:gdLst/>
            <a:ahLst/>
            <a:cxnLst>
              <a:cxn ang="0">
                <a:pos x="636" y="390"/>
              </a:cxn>
              <a:cxn ang="0">
                <a:pos x="632" y="252"/>
              </a:cxn>
              <a:cxn ang="0">
                <a:pos x="632" y="252"/>
              </a:cxn>
              <a:cxn ang="0">
                <a:pos x="632" y="250"/>
              </a:cxn>
              <a:cxn ang="0">
                <a:pos x="626" y="64"/>
              </a:cxn>
              <a:cxn ang="0">
                <a:pos x="596" y="26"/>
              </a:cxn>
              <a:cxn ang="0">
                <a:pos x="612" y="0"/>
              </a:cxn>
              <a:cxn ang="0">
                <a:pos x="612" y="0"/>
              </a:cxn>
              <a:cxn ang="0">
                <a:pos x="612" y="2"/>
              </a:cxn>
              <a:cxn ang="0">
                <a:pos x="2" y="4"/>
              </a:cxn>
              <a:cxn ang="0">
                <a:pos x="2" y="104"/>
              </a:cxn>
              <a:cxn ang="0">
                <a:pos x="4" y="104"/>
              </a:cxn>
              <a:cxn ang="0">
                <a:pos x="0" y="352"/>
              </a:cxn>
              <a:cxn ang="0">
                <a:pos x="474" y="350"/>
              </a:cxn>
              <a:cxn ang="0">
                <a:pos x="642" y="404"/>
              </a:cxn>
              <a:cxn ang="0">
                <a:pos x="642" y="406"/>
              </a:cxn>
              <a:cxn ang="0">
                <a:pos x="642" y="406"/>
              </a:cxn>
              <a:cxn ang="0">
                <a:pos x="636" y="390"/>
              </a:cxn>
            </a:cxnLst>
            <a:rect l="0" t="0" r="r" b="b"/>
            <a:pathLst>
              <a:path w="642" h="406">
                <a:moveTo>
                  <a:pt x="636" y="390"/>
                </a:moveTo>
                <a:lnTo>
                  <a:pt x="632" y="252"/>
                </a:lnTo>
                <a:lnTo>
                  <a:pt x="632" y="252"/>
                </a:lnTo>
                <a:lnTo>
                  <a:pt x="632" y="250"/>
                </a:lnTo>
                <a:lnTo>
                  <a:pt x="626" y="64"/>
                </a:lnTo>
                <a:lnTo>
                  <a:pt x="596" y="26"/>
                </a:lnTo>
                <a:lnTo>
                  <a:pt x="612" y="0"/>
                </a:lnTo>
                <a:lnTo>
                  <a:pt x="612" y="0"/>
                </a:lnTo>
                <a:lnTo>
                  <a:pt x="612" y="2"/>
                </a:lnTo>
                <a:lnTo>
                  <a:pt x="2" y="4"/>
                </a:lnTo>
                <a:lnTo>
                  <a:pt x="2" y="104"/>
                </a:lnTo>
                <a:lnTo>
                  <a:pt x="4" y="104"/>
                </a:lnTo>
                <a:lnTo>
                  <a:pt x="0" y="352"/>
                </a:lnTo>
                <a:lnTo>
                  <a:pt x="474" y="350"/>
                </a:lnTo>
                <a:lnTo>
                  <a:pt x="642" y="404"/>
                </a:lnTo>
                <a:lnTo>
                  <a:pt x="642" y="406"/>
                </a:lnTo>
                <a:lnTo>
                  <a:pt x="642" y="406"/>
                </a:lnTo>
                <a:lnTo>
                  <a:pt x="636" y="39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57" name="Freeform 156"/>
          <p:cNvSpPr>
            <a:spLocks/>
          </p:cNvSpPr>
          <p:nvPr/>
        </p:nvSpPr>
        <p:spPr bwMode="auto">
          <a:xfrm>
            <a:off x="5276062" y="2994936"/>
            <a:ext cx="673600" cy="537337"/>
          </a:xfrm>
          <a:custGeom>
            <a:avLst/>
            <a:gdLst/>
            <a:ahLst/>
            <a:cxnLst>
              <a:cxn ang="0">
                <a:pos x="524" y="202"/>
              </a:cxn>
              <a:cxn ang="0">
                <a:pos x="516" y="146"/>
              </a:cxn>
              <a:cxn ang="0">
                <a:pos x="444" y="76"/>
              </a:cxn>
              <a:cxn ang="0">
                <a:pos x="428" y="2"/>
              </a:cxn>
              <a:cxn ang="0">
                <a:pos x="428" y="0"/>
              </a:cxn>
              <a:cxn ang="0">
                <a:pos x="416" y="0"/>
              </a:cxn>
              <a:cxn ang="0">
                <a:pos x="426" y="0"/>
              </a:cxn>
              <a:cxn ang="0">
                <a:pos x="428" y="6"/>
              </a:cxn>
              <a:cxn ang="0">
                <a:pos x="0" y="24"/>
              </a:cxn>
              <a:cxn ang="0">
                <a:pos x="4" y="160"/>
              </a:cxn>
              <a:cxn ang="0">
                <a:pos x="98" y="418"/>
              </a:cxn>
              <a:cxn ang="0">
                <a:pos x="444" y="408"/>
              </a:cxn>
              <a:cxn ang="0">
                <a:pos x="444" y="378"/>
              </a:cxn>
              <a:cxn ang="0">
                <a:pos x="484" y="308"/>
              </a:cxn>
              <a:cxn ang="0">
                <a:pos x="464" y="268"/>
              </a:cxn>
              <a:cxn ang="0">
                <a:pos x="524" y="202"/>
              </a:cxn>
            </a:cxnLst>
            <a:rect l="0" t="0" r="r" b="b"/>
            <a:pathLst>
              <a:path w="524" h="418">
                <a:moveTo>
                  <a:pt x="524" y="202"/>
                </a:moveTo>
                <a:lnTo>
                  <a:pt x="516" y="146"/>
                </a:lnTo>
                <a:lnTo>
                  <a:pt x="444" y="76"/>
                </a:lnTo>
                <a:lnTo>
                  <a:pt x="428" y="2"/>
                </a:lnTo>
                <a:lnTo>
                  <a:pt x="428" y="0"/>
                </a:lnTo>
                <a:lnTo>
                  <a:pt x="416" y="0"/>
                </a:lnTo>
                <a:lnTo>
                  <a:pt x="426" y="0"/>
                </a:lnTo>
                <a:lnTo>
                  <a:pt x="428" y="6"/>
                </a:lnTo>
                <a:lnTo>
                  <a:pt x="0" y="24"/>
                </a:lnTo>
                <a:lnTo>
                  <a:pt x="4" y="160"/>
                </a:lnTo>
                <a:lnTo>
                  <a:pt x="98" y="418"/>
                </a:lnTo>
                <a:lnTo>
                  <a:pt x="444" y="408"/>
                </a:lnTo>
                <a:lnTo>
                  <a:pt x="444" y="378"/>
                </a:lnTo>
                <a:lnTo>
                  <a:pt x="484" y="308"/>
                </a:lnTo>
                <a:lnTo>
                  <a:pt x="464" y="268"/>
                </a:lnTo>
                <a:lnTo>
                  <a:pt x="524" y="20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58" name="Freeform 157"/>
          <p:cNvSpPr>
            <a:spLocks/>
          </p:cNvSpPr>
          <p:nvPr/>
        </p:nvSpPr>
        <p:spPr bwMode="auto">
          <a:xfrm>
            <a:off x="5152654" y="2195357"/>
            <a:ext cx="753300" cy="820146"/>
          </a:xfrm>
          <a:custGeom>
            <a:avLst/>
            <a:gdLst/>
            <a:ahLst/>
            <a:cxnLst>
              <a:cxn ang="0">
                <a:pos x="514" y="566"/>
              </a:cxn>
              <a:cxn ang="0">
                <a:pos x="376" y="482"/>
              </a:cxn>
              <a:cxn ang="0">
                <a:pos x="346" y="344"/>
              </a:cxn>
              <a:cxn ang="0">
                <a:pos x="386" y="302"/>
              </a:cxn>
              <a:cxn ang="0">
                <a:pos x="424" y="214"/>
              </a:cxn>
              <a:cxn ang="0">
                <a:pos x="418" y="216"/>
              </a:cxn>
              <a:cxn ang="0">
                <a:pos x="506" y="108"/>
              </a:cxn>
              <a:cxn ang="0">
                <a:pos x="586" y="54"/>
              </a:cxn>
              <a:cxn ang="0">
                <a:pos x="406" y="54"/>
              </a:cxn>
              <a:cxn ang="0">
                <a:pos x="158" y="0"/>
              </a:cxn>
              <a:cxn ang="0">
                <a:pos x="0" y="8"/>
              </a:cxn>
              <a:cxn ang="0">
                <a:pos x="0" y="12"/>
              </a:cxn>
              <a:cxn ang="0">
                <a:pos x="4" y="14"/>
              </a:cxn>
              <a:cxn ang="0">
                <a:pos x="78" y="390"/>
              </a:cxn>
              <a:cxn ang="0">
                <a:pos x="60" y="422"/>
              </a:cxn>
              <a:cxn ang="0">
                <a:pos x="90" y="460"/>
              </a:cxn>
              <a:cxn ang="0">
                <a:pos x="96" y="638"/>
              </a:cxn>
              <a:cxn ang="0">
                <a:pos x="512" y="622"/>
              </a:cxn>
              <a:cxn ang="0">
                <a:pos x="524" y="622"/>
              </a:cxn>
              <a:cxn ang="0">
                <a:pos x="514" y="566"/>
              </a:cxn>
            </a:cxnLst>
            <a:rect l="0" t="0" r="r" b="b"/>
            <a:pathLst>
              <a:path w="586" h="638">
                <a:moveTo>
                  <a:pt x="514" y="566"/>
                </a:moveTo>
                <a:lnTo>
                  <a:pt x="376" y="482"/>
                </a:lnTo>
                <a:lnTo>
                  <a:pt x="346" y="344"/>
                </a:lnTo>
                <a:lnTo>
                  <a:pt x="386" y="302"/>
                </a:lnTo>
                <a:lnTo>
                  <a:pt x="424" y="214"/>
                </a:lnTo>
                <a:lnTo>
                  <a:pt x="418" y="216"/>
                </a:lnTo>
                <a:lnTo>
                  <a:pt x="506" y="108"/>
                </a:lnTo>
                <a:lnTo>
                  <a:pt x="586" y="54"/>
                </a:lnTo>
                <a:lnTo>
                  <a:pt x="406" y="54"/>
                </a:lnTo>
                <a:lnTo>
                  <a:pt x="158" y="0"/>
                </a:lnTo>
                <a:lnTo>
                  <a:pt x="0" y="8"/>
                </a:lnTo>
                <a:lnTo>
                  <a:pt x="0" y="12"/>
                </a:lnTo>
                <a:lnTo>
                  <a:pt x="4" y="14"/>
                </a:lnTo>
                <a:lnTo>
                  <a:pt x="78" y="390"/>
                </a:lnTo>
                <a:lnTo>
                  <a:pt x="60" y="422"/>
                </a:lnTo>
                <a:lnTo>
                  <a:pt x="90" y="460"/>
                </a:lnTo>
                <a:lnTo>
                  <a:pt x="96" y="638"/>
                </a:lnTo>
                <a:lnTo>
                  <a:pt x="512" y="622"/>
                </a:lnTo>
                <a:lnTo>
                  <a:pt x="524" y="622"/>
                </a:lnTo>
                <a:lnTo>
                  <a:pt x="514" y="566"/>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59" name="Freeform 158"/>
          <p:cNvSpPr>
            <a:spLocks/>
          </p:cNvSpPr>
          <p:nvPr/>
        </p:nvSpPr>
        <p:spPr bwMode="auto">
          <a:xfrm>
            <a:off x="6013937" y="3699387"/>
            <a:ext cx="105411" cy="177398"/>
          </a:xfrm>
          <a:custGeom>
            <a:avLst/>
            <a:gdLst/>
            <a:ahLst/>
            <a:cxnLst>
              <a:cxn ang="0">
                <a:pos x="4" y="84"/>
              </a:cxn>
              <a:cxn ang="0">
                <a:pos x="4" y="0"/>
              </a:cxn>
              <a:cxn ang="0">
                <a:pos x="0" y="84"/>
              </a:cxn>
              <a:cxn ang="0">
                <a:pos x="82" y="138"/>
              </a:cxn>
              <a:cxn ang="0">
                <a:pos x="4" y="84"/>
              </a:cxn>
            </a:cxnLst>
            <a:rect l="0" t="0" r="r" b="b"/>
            <a:pathLst>
              <a:path w="82" h="138">
                <a:moveTo>
                  <a:pt x="4" y="84"/>
                </a:moveTo>
                <a:lnTo>
                  <a:pt x="4" y="0"/>
                </a:lnTo>
                <a:lnTo>
                  <a:pt x="0" y="84"/>
                </a:lnTo>
                <a:lnTo>
                  <a:pt x="82" y="138"/>
                </a:lnTo>
                <a:lnTo>
                  <a:pt x="4" y="8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60" name="Freeform 159"/>
          <p:cNvSpPr>
            <a:spLocks/>
          </p:cNvSpPr>
          <p:nvPr/>
        </p:nvSpPr>
        <p:spPr bwMode="auto">
          <a:xfrm>
            <a:off x="6013936" y="3799656"/>
            <a:ext cx="300806" cy="187682"/>
          </a:xfrm>
          <a:custGeom>
            <a:avLst/>
            <a:gdLst/>
            <a:ahLst/>
            <a:cxnLst>
              <a:cxn ang="0">
                <a:pos x="110" y="146"/>
              </a:cxn>
              <a:cxn ang="0">
                <a:pos x="132" y="102"/>
              </a:cxn>
              <a:cxn ang="0">
                <a:pos x="182" y="128"/>
              </a:cxn>
              <a:cxn ang="0">
                <a:pos x="224" y="72"/>
              </a:cxn>
              <a:cxn ang="0">
                <a:pos x="234" y="0"/>
              </a:cxn>
              <a:cxn ang="0">
                <a:pos x="222" y="72"/>
              </a:cxn>
              <a:cxn ang="0">
                <a:pos x="182" y="124"/>
              </a:cxn>
              <a:cxn ang="0">
                <a:pos x="132" y="96"/>
              </a:cxn>
              <a:cxn ang="0">
                <a:pos x="110" y="138"/>
              </a:cxn>
              <a:cxn ang="0">
                <a:pos x="82" y="60"/>
              </a:cxn>
              <a:cxn ang="0">
                <a:pos x="0" y="6"/>
              </a:cxn>
              <a:cxn ang="0">
                <a:pos x="80" y="64"/>
              </a:cxn>
              <a:cxn ang="0">
                <a:pos x="110" y="146"/>
              </a:cxn>
            </a:cxnLst>
            <a:rect l="0" t="0" r="r" b="b"/>
            <a:pathLst>
              <a:path w="234" h="146">
                <a:moveTo>
                  <a:pt x="110" y="146"/>
                </a:moveTo>
                <a:lnTo>
                  <a:pt x="132" y="102"/>
                </a:lnTo>
                <a:lnTo>
                  <a:pt x="182" y="128"/>
                </a:lnTo>
                <a:lnTo>
                  <a:pt x="224" y="72"/>
                </a:lnTo>
                <a:lnTo>
                  <a:pt x="234" y="0"/>
                </a:lnTo>
                <a:lnTo>
                  <a:pt x="222" y="72"/>
                </a:lnTo>
                <a:lnTo>
                  <a:pt x="182" y="124"/>
                </a:lnTo>
                <a:lnTo>
                  <a:pt x="132" y="96"/>
                </a:lnTo>
                <a:lnTo>
                  <a:pt x="110" y="138"/>
                </a:lnTo>
                <a:lnTo>
                  <a:pt x="82" y="60"/>
                </a:lnTo>
                <a:lnTo>
                  <a:pt x="0" y="6"/>
                </a:lnTo>
                <a:lnTo>
                  <a:pt x="80" y="64"/>
                </a:lnTo>
                <a:lnTo>
                  <a:pt x="110" y="146"/>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61" name="Freeform 160"/>
          <p:cNvSpPr>
            <a:spLocks/>
          </p:cNvSpPr>
          <p:nvPr/>
        </p:nvSpPr>
        <p:spPr bwMode="auto">
          <a:xfrm>
            <a:off x="6299316" y="3681391"/>
            <a:ext cx="35994" cy="210821"/>
          </a:xfrm>
          <a:custGeom>
            <a:avLst/>
            <a:gdLst/>
            <a:ahLst/>
            <a:cxnLst>
              <a:cxn ang="0">
                <a:pos x="0" y="164"/>
              </a:cxn>
              <a:cxn ang="0">
                <a:pos x="12" y="92"/>
              </a:cxn>
              <a:cxn ang="0">
                <a:pos x="14" y="82"/>
              </a:cxn>
              <a:cxn ang="0">
                <a:pos x="16" y="72"/>
              </a:cxn>
              <a:cxn ang="0">
                <a:pos x="28" y="0"/>
              </a:cxn>
              <a:cxn ang="0">
                <a:pos x="8" y="82"/>
              </a:cxn>
              <a:cxn ang="0">
                <a:pos x="0" y="164"/>
              </a:cxn>
            </a:cxnLst>
            <a:rect l="0" t="0" r="r" b="b"/>
            <a:pathLst>
              <a:path w="28" h="164">
                <a:moveTo>
                  <a:pt x="0" y="164"/>
                </a:moveTo>
                <a:lnTo>
                  <a:pt x="12" y="92"/>
                </a:lnTo>
                <a:lnTo>
                  <a:pt x="14" y="82"/>
                </a:lnTo>
                <a:lnTo>
                  <a:pt x="16" y="72"/>
                </a:lnTo>
                <a:lnTo>
                  <a:pt x="28" y="0"/>
                </a:lnTo>
                <a:lnTo>
                  <a:pt x="8" y="82"/>
                </a:lnTo>
                <a:lnTo>
                  <a:pt x="0" y="16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62" name="Freeform 161"/>
          <p:cNvSpPr>
            <a:spLocks/>
          </p:cNvSpPr>
          <p:nvPr/>
        </p:nvSpPr>
        <p:spPr bwMode="auto">
          <a:xfrm>
            <a:off x="6314742" y="3773946"/>
            <a:ext cx="5142" cy="25710"/>
          </a:xfrm>
          <a:custGeom>
            <a:avLst/>
            <a:gdLst/>
            <a:ahLst/>
            <a:cxnLst>
              <a:cxn ang="0">
                <a:pos x="0" y="20"/>
              </a:cxn>
              <a:cxn ang="0">
                <a:pos x="4" y="0"/>
              </a:cxn>
              <a:cxn ang="0">
                <a:pos x="2" y="10"/>
              </a:cxn>
              <a:cxn ang="0">
                <a:pos x="0" y="20"/>
              </a:cxn>
            </a:cxnLst>
            <a:rect l="0" t="0" r="r" b="b"/>
            <a:pathLst>
              <a:path w="4" h="20">
                <a:moveTo>
                  <a:pt x="0" y="20"/>
                </a:moveTo>
                <a:lnTo>
                  <a:pt x="4" y="0"/>
                </a:lnTo>
                <a:lnTo>
                  <a:pt x="2" y="10"/>
                </a:lnTo>
                <a:lnTo>
                  <a:pt x="0" y="2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63" name="Freeform 162"/>
          <p:cNvSpPr>
            <a:spLocks/>
          </p:cNvSpPr>
          <p:nvPr/>
        </p:nvSpPr>
        <p:spPr bwMode="auto">
          <a:xfrm>
            <a:off x="6376446" y="3748236"/>
            <a:ext cx="133692" cy="77130"/>
          </a:xfrm>
          <a:custGeom>
            <a:avLst/>
            <a:gdLst/>
            <a:ahLst/>
            <a:cxnLst>
              <a:cxn ang="0">
                <a:pos x="24" y="54"/>
              </a:cxn>
              <a:cxn ang="0">
                <a:pos x="0" y="40"/>
              </a:cxn>
              <a:cxn ang="0">
                <a:pos x="24" y="60"/>
              </a:cxn>
              <a:cxn ang="0">
                <a:pos x="104" y="0"/>
              </a:cxn>
              <a:cxn ang="0">
                <a:pos x="24" y="54"/>
              </a:cxn>
            </a:cxnLst>
            <a:rect l="0" t="0" r="r" b="b"/>
            <a:pathLst>
              <a:path w="104" h="60">
                <a:moveTo>
                  <a:pt x="24" y="54"/>
                </a:moveTo>
                <a:lnTo>
                  <a:pt x="0" y="40"/>
                </a:lnTo>
                <a:lnTo>
                  <a:pt x="24" y="60"/>
                </a:lnTo>
                <a:lnTo>
                  <a:pt x="104" y="0"/>
                </a:lnTo>
                <a:lnTo>
                  <a:pt x="24" y="5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64" name="Freeform 163"/>
          <p:cNvSpPr>
            <a:spLocks/>
          </p:cNvSpPr>
          <p:nvPr/>
        </p:nvSpPr>
        <p:spPr bwMode="auto">
          <a:xfrm>
            <a:off x="6546131" y="3575980"/>
            <a:ext cx="113124" cy="190253"/>
          </a:xfrm>
          <a:custGeom>
            <a:avLst/>
            <a:gdLst/>
            <a:ahLst/>
            <a:cxnLst>
              <a:cxn ang="0">
                <a:pos x="0" y="148"/>
              </a:cxn>
              <a:cxn ang="0">
                <a:pos x="52" y="42"/>
              </a:cxn>
              <a:cxn ang="0">
                <a:pos x="88" y="0"/>
              </a:cxn>
              <a:cxn ang="0">
                <a:pos x="50" y="40"/>
              </a:cxn>
              <a:cxn ang="0">
                <a:pos x="0" y="148"/>
              </a:cxn>
            </a:cxnLst>
            <a:rect l="0" t="0" r="r" b="b"/>
            <a:pathLst>
              <a:path w="88" h="148">
                <a:moveTo>
                  <a:pt x="0" y="148"/>
                </a:moveTo>
                <a:lnTo>
                  <a:pt x="52" y="42"/>
                </a:lnTo>
                <a:lnTo>
                  <a:pt x="88" y="0"/>
                </a:lnTo>
                <a:lnTo>
                  <a:pt x="50" y="40"/>
                </a:lnTo>
                <a:lnTo>
                  <a:pt x="0" y="148"/>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65" name="Freeform 164"/>
          <p:cNvSpPr>
            <a:spLocks/>
          </p:cNvSpPr>
          <p:nvPr/>
        </p:nvSpPr>
        <p:spPr bwMode="auto">
          <a:xfrm>
            <a:off x="6307030" y="3799656"/>
            <a:ext cx="100269" cy="61704"/>
          </a:xfrm>
          <a:custGeom>
            <a:avLst/>
            <a:gdLst/>
            <a:ahLst/>
            <a:cxnLst>
              <a:cxn ang="0">
                <a:pos x="0" y="44"/>
              </a:cxn>
              <a:cxn ang="0">
                <a:pos x="0" y="48"/>
              </a:cxn>
              <a:cxn ang="0">
                <a:pos x="54" y="4"/>
              </a:cxn>
              <a:cxn ang="0">
                <a:pos x="78" y="20"/>
              </a:cxn>
              <a:cxn ang="0">
                <a:pos x="54" y="0"/>
              </a:cxn>
              <a:cxn ang="0">
                <a:pos x="0" y="44"/>
              </a:cxn>
            </a:cxnLst>
            <a:rect l="0" t="0" r="r" b="b"/>
            <a:pathLst>
              <a:path w="78" h="48">
                <a:moveTo>
                  <a:pt x="0" y="44"/>
                </a:moveTo>
                <a:lnTo>
                  <a:pt x="0" y="48"/>
                </a:lnTo>
                <a:lnTo>
                  <a:pt x="54" y="4"/>
                </a:lnTo>
                <a:lnTo>
                  <a:pt x="78" y="20"/>
                </a:lnTo>
                <a:lnTo>
                  <a:pt x="54" y="0"/>
                </a:lnTo>
                <a:lnTo>
                  <a:pt x="0" y="4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66" name="Freeform 165"/>
          <p:cNvSpPr>
            <a:spLocks/>
          </p:cNvSpPr>
          <p:nvPr/>
        </p:nvSpPr>
        <p:spPr bwMode="auto">
          <a:xfrm>
            <a:off x="6407299" y="3629971"/>
            <a:ext cx="205679" cy="195395"/>
          </a:xfrm>
          <a:custGeom>
            <a:avLst/>
            <a:gdLst/>
            <a:ahLst/>
            <a:cxnLst>
              <a:cxn ang="0">
                <a:pos x="80" y="92"/>
              </a:cxn>
              <a:cxn ang="0">
                <a:pos x="0" y="152"/>
              </a:cxn>
              <a:cxn ang="0">
                <a:pos x="80" y="96"/>
              </a:cxn>
              <a:cxn ang="0">
                <a:pos x="110" y="110"/>
              </a:cxn>
              <a:cxn ang="0">
                <a:pos x="160" y="0"/>
              </a:cxn>
              <a:cxn ang="0">
                <a:pos x="108" y="106"/>
              </a:cxn>
              <a:cxn ang="0">
                <a:pos x="80" y="92"/>
              </a:cxn>
            </a:cxnLst>
            <a:rect l="0" t="0" r="r" b="b"/>
            <a:pathLst>
              <a:path w="160" h="152">
                <a:moveTo>
                  <a:pt x="80" y="92"/>
                </a:moveTo>
                <a:lnTo>
                  <a:pt x="0" y="152"/>
                </a:lnTo>
                <a:lnTo>
                  <a:pt x="80" y="96"/>
                </a:lnTo>
                <a:lnTo>
                  <a:pt x="110" y="110"/>
                </a:lnTo>
                <a:lnTo>
                  <a:pt x="160" y="0"/>
                </a:lnTo>
                <a:lnTo>
                  <a:pt x="108" y="106"/>
                </a:lnTo>
                <a:lnTo>
                  <a:pt x="80" y="9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67" name="Freeform 166"/>
          <p:cNvSpPr>
            <a:spLocks/>
          </p:cNvSpPr>
          <p:nvPr/>
        </p:nvSpPr>
        <p:spPr bwMode="auto">
          <a:xfrm>
            <a:off x="6654113" y="3557984"/>
            <a:ext cx="5142" cy="17997"/>
          </a:xfrm>
          <a:custGeom>
            <a:avLst/>
            <a:gdLst/>
            <a:ahLst/>
            <a:cxnLst>
              <a:cxn ang="0">
                <a:pos x="0" y="2"/>
              </a:cxn>
              <a:cxn ang="0">
                <a:pos x="4" y="14"/>
              </a:cxn>
              <a:cxn ang="0">
                <a:pos x="0" y="0"/>
              </a:cxn>
              <a:cxn ang="0">
                <a:pos x="0" y="2"/>
              </a:cxn>
              <a:cxn ang="0">
                <a:pos x="0" y="2"/>
              </a:cxn>
            </a:cxnLst>
            <a:rect l="0" t="0" r="r" b="b"/>
            <a:pathLst>
              <a:path w="4" h="14">
                <a:moveTo>
                  <a:pt x="0" y="2"/>
                </a:moveTo>
                <a:lnTo>
                  <a:pt x="4" y="14"/>
                </a:lnTo>
                <a:lnTo>
                  <a:pt x="0" y="0"/>
                </a:lnTo>
                <a:lnTo>
                  <a:pt x="0" y="2"/>
                </a:lnTo>
                <a:lnTo>
                  <a:pt x="0" y="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68" name="Freeform 167"/>
          <p:cNvSpPr>
            <a:spLocks/>
          </p:cNvSpPr>
          <p:nvPr/>
        </p:nvSpPr>
        <p:spPr bwMode="auto">
          <a:xfrm>
            <a:off x="6289033" y="3177476"/>
            <a:ext cx="370223" cy="673600"/>
          </a:xfrm>
          <a:custGeom>
            <a:avLst/>
            <a:gdLst/>
            <a:ahLst/>
            <a:cxnLst>
              <a:cxn ang="0">
                <a:pos x="92" y="498"/>
              </a:cxn>
              <a:cxn ang="0">
                <a:pos x="172" y="444"/>
              </a:cxn>
              <a:cxn ang="0">
                <a:pos x="200" y="458"/>
              </a:cxn>
              <a:cxn ang="0">
                <a:pos x="250" y="350"/>
              </a:cxn>
              <a:cxn ang="0">
                <a:pos x="288" y="310"/>
              </a:cxn>
              <a:cxn ang="0">
                <a:pos x="284" y="298"/>
              </a:cxn>
              <a:cxn ang="0">
                <a:pos x="284" y="298"/>
              </a:cxn>
              <a:cxn ang="0">
                <a:pos x="284" y="296"/>
              </a:cxn>
              <a:cxn ang="0">
                <a:pos x="216" y="0"/>
              </a:cxn>
              <a:cxn ang="0">
                <a:pos x="26" y="6"/>
              </a:cxn>
              <a:cxn ang="0">
                <a:pos x="0" y="28"/>
              </a:cxn>
              <a:cxn ang="0">
                <a:pos x="38" y="392"/>
              </a:cxn>
              <a:cxn ang="0">
                <a:pos x="24" y="464"/>
              </a:cxn>
              <a:cxn ang="0">
                <a:pos x="20" y="484"/>
              </a:cxn>
              <a:cxn ang="0">
                <a:pos x="14" y="524"/>
              </a:cxn>
              <a:cxn ang="0">
                <a:pos x="68" y="484"/>
              </a:cxn>
              <a:cxn ang="0">
                <a:pos x="92" y="498"/>
              </a:cxn>
            </a:cxnLst>
            <a:rect l="0" t="0" r="r" b="b"/>
            <a:pathLst>
              <a:path w="288" h="524">
                <a:moveTo>
                  <a:pt x="92" y="498"/>
                </a:moveTo>
                <a:lnTo>
                  <a:pt x="172" y="444"/>
                </a:lnTo>
                <a:lnTo>
                  <a:pt x="200" y="458"/>
                </a:lnTo>
                <a:lnTo>
                  <a:pt x="250" y="350"/>
                </a:lnTo>
                <a:lnTo>
                  <a:pt x="288" y="310"/>
                </a:lnTo>
                <a:lnTo>
                  <a:pt x="284" y="298"/>
                </a:lnTo>
                <a:lnTo>
                  <a:pt x="284" y="298"/>
                </a:lnTo>
                <a:lnTo>
                  <a:pt x="284" y="296"/>
                </a:lnTo>
                <a:lnTo>
                  <a:pt x="216" y="0"/>
                </a:lnTo>
                <a:lnTo>
                  <a:pt x="26" y="6"/>
                </a:lnTo>
                <a:lnTo>
                  <a:pt x="0" y="28"/>
                </a:lnTo>
                <a:lnTo>
                  <a:pt x="38" y="392"/>
                </a:lnTo>
                <a:lnTo>
                  <a:pt x="24" y="464"/>
                </a:lnTo>
                <a:lnTo>
                  <a:pt x="20" y="484"/>
                </a:lnTo>
                <a:lnTo>
                  <a:pt x="14" y="524"/>
                </a:lnTo>
                <a:lnTo>
                  <a:pt x="68" y="484"/>
                </a:lnTo>
                <a:lnTo>
                  <a:pt x="92" y="498"/>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69" name="Freeform 168"/>
          <p:cNvSpPr>
            <a:spLocks/>
          </p:cNvSpPr>
          <p:nvPr/>
        </p:nvSpPr>
        <p:spPr bwMode="auto">
          <a:xfrm>
            <a:off x="6379017" y="4280432"/>
            <a:ext cx="41136" cy="449923"/>
          </a:xfrm>
          <a:custGeom>
            <a:avLst/>
            <a:gdLst/>
            <a:ahLst/>
            <a:cxnLst>
              <a:cxn ang="0">
                <a:pos x="0" y="0"/>
              </a:cxn>
              <a:cxn ang="0">
                <a:pos x="32" y="350"/>
              </a:cxn>
              <a:cxn ang="0">
                <a:pos x="8" y="68"/>
              </a:cxn>
              <a:cxn ang="0">
                <a:pos x="2" y="0"/>
              </a:cxn>
              <a:cxn ang="0">
                <a:pos x="0" y="0"/>
              </a:cxn>
            </a:cxnLst>
            <a:rect l="0" t="0" r="r" b="b"/>
            <a:pathLst>
              <a:path w="32" h="350">
                <a:moveTo>
                  <a:pt x="0" y="0"/>
                </a:moveTo>
                <a:lnTo>
                  <a:pt x="32" y="350"/>
                </a:lnTo>
                <a:lnTo>
                  <a:pt x="8" y="68"/>
                </a:lnTo>
                <a:lnTo>
                  <a:pt x="2" y="0"/>
                </a:lnTo>
                <a:lnTo>
                  <a:pt x="0"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70" name="Freeform 169"/>
          <p:cNvSpPr>
            <a:spLocks/>
          </p:cNvSpPr>
          <p:nvPr/>
        </p:nvSpPr>
        <p:spPr bwMode="auto">
          <a:xfrm>
            <a:off x="6021650" y="4277860"/>
            <a:ext cx="421643" cy="753300"/>
          </a:xfrm>
          <a:custGeom>
            <a:avLst/>
            <a:gdLst/>
            <a:ahLst/>
            <a:cxnLst>
              <a:cxn ang="0">
                <a:pos x="278" y="0"/>
              </a:cxn>
              <a:cxn ang="0">
                <a:pos x="74" y="22"/>
              </a:cxn>
              <a:cxn ang="0">
                <a:pos x="0" y="240"/>
              </a:cxn>
              <a:cxn ang="0">
                <a:pos x="38" y="372"/>
              </a:cxn>
              <a:cxn ang="0">
                <a:pos x="6" y="522"/>
              </a:cxn>
              <a:cxn ang="0">
                <a:pos x="178" y="508"/>
              </a:cxn>
              <a:cxn ang="0">
                <a:pos x="216" y="586"/>
              </a:cxn>
              <a:cxn ang="0">
                <a:pos x="298" y="560"/>
              </a:cxn>
              <a:cxn ang="0">
                <a:pos x="328" y="560"/>
              </a:cxn>
              <a:cxn ang="0">
                <a:pos x="310" y="352"/>
              </a:cxn>
              <a:cxn ang="0">
                <a:pos x="278" y="2"/>
              </a:cxn>
              <a:cxn ang="0">
                <a:pos x="280" y="2"/>
              </a:cxn>
              <a:cxn ang="0">
                <a:pos x="286" y="70"/>
              </a:cxn>
              <a:cxn ang="0">
                <a:pos x="280" y="0"/>
              </a:cxn>
              <a:cxn ang="0">
                <a:pos x="278" y="0"/>
              </a:cxn>
            </a:cxnLst>
            <a:rect l="0" t="0" r="r" b="b"/>
            <a:pathLst>
              <a:path w="328" h="586">
                <a:moveTo>
                  <a:pt x="278" y="0"/>
                </a:moveTo>
                <a:lnTo>
                  <a:pt x="74" y="22"/>
                </a:lnTo>
                <a:lnTo>
                  <a:pt x="0" y="240"/>
                </a:lnTo>
                <a:lnTo>
                  <a:pt x="38" y="372"/>
                </a:lnTo>
                <a:lnTo>
                  <a:pt x="6" y="522"/>
                </a:lnTo>
                <a:lnTo>
                  <a:pt x="178" y="508"/>
                </a:lnTo>
                <a:lnTo>
                  <a:pt x="216" y="586"/>
                </a:lnTo>
                <a:lnTo>
                  <a:pt x="298" y="560"/>
                </a:lnTo>
                <a:lnTo>
                  <a:pt x="328" y="560"/>
                </a:lnTo>
                <a:lnTo>
                  <a:pt x="310" y="352"/>
                </a:lnTo>
                <a:lnTo>
                  <a:pt x="278" y="2"/>
                </a:lnTo>
                <a:lnTo>
                  <a:pt x="280" y="2"/>
                </a:lnTo>
                <a:lnTo>
                  <a:pt x="286" y="70"/>
                </a:lnTo>
                <a:lnTo>
                  <a:pt x="280" y="0"/>
                </a:lnTo>
                <a:lnTo>
                  <a:pt x="278"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71" name="Freeform 170"/>
          <p:cNvSpPr>
            <a:spLocks/>
          </p:cNvSpPr>
          <p:nvPr/>
        </p:nvSpPr>
        <p:spPr bwMode="auto">
          <a:xfrm>
            <a:off x="6420153" y="4730355"/>
            <a:ext cx="25710" cy="267383"/>
          </a:xfrm>
          <a:custGeom>
            <a:avLst/>
            <a:gdLst/>
            <a:ahLst/>
            <a:cxnLst>
              <a:cxn ang="0">
                <a:pos x="20" y="208"/>
              </a:cxn>
              <a:cxn ang="0">
                <a:pos x="0" y="0"/>
              </a:cxn>
              <a:cxn ang="0">
                <a:pos x="18" y="208"/>
              </a:cxn>
              <a:cxn ang="0">
                <a:pos x="20" y="208"/>
              </a:cxn>
            </a:cxnLst>
            <a:rect l="0" t="0" r="r" b="b"/>
            <a:pathLst>
              <a:path w="20" h="208">
                <a:moveTo>
                  <a:pt x="20" y="208"/>
                </a:moveTo>
                <a:lnTo>
                  <a:pt x="0" y="0"/>
                </a:lnTo>
                <a:lnTo>
                  <a:pt x="18" y="208"/>
                </a:lnTo>
                <a:lnTo>
                  <a:pt x="20" y="208"/>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72" name="Freeform 171"/>
          <p:cNvSpPr>
            <a:spLocks/>
          </p:cNvSpPr>
          <p:nvPr/>
        </p:nvSpPr>
        <p:spPr bwMode="auto">
          <a:xfrm>
            <a:off x="6381588" y="4231583"/>
            <a:ext cx="473062" cy="766155"/>
          </a:xfrm>
          <a:custGeom>
            <a:avLst/>
            <a:gdLst/>
            <a:ahLst/>
            <a:cxnLst>
              <a:cxn ang="0">
                <a:pos x="368" y="466"/>
              </a:cxn>
              <a:cxn ang="0">
                <a:pos x="350" y="330"/>
              </a:cxn>
              <a:cxn ang="0">
                <a:pos x="226" y="0"/>
              </a:cxn>
              <a:cxn ang="0">
                <a:pos x="0" y="36"/>
              </a:cxn>
              <a:cxn ang="0">
                <a:pos x="6" y="106"/>
              </a:cxn>
              <a:cxn ang="0">
                <a:pos x="52" y="596"/>
              </a:cxn>
              <a:cxn ang="0">
                <a:pos x="96" y="596"/>
              </a:cxn>
              <a:cxn ang="0">
                <a:pos x="134" y="580"/>
              </a:cxn>
              <a:cxn ang="0">
                <a:pos x="90" y="490"/>
              </a:cxn>
              <a:cxn ang="0">
                <a:pos x="368" y="466"/>
              </a:cxn>
            </a:cxnLst>
            <a:rect l="0" t="0" r="r" b="b"/>
            <a:pathLst>
              <a:path w="368" h="596">
                <a:moveTo>
                  <a:pt x="368" y="466"/>
                </a:moveTo>
                <a:lnTo>
                  <a:pt x="350" y="330"/>
                </a:lnTo>
                <a:lnTo>
                  <a:pt x="226" y="0"/>
                </a:lnTo>
                <a:lnTo>
                  <a:pt x="0" y="36"/>
                </a:lnTo>
                <a:lnTo>
                  <a:pt x="6" y="106"/>
                </a:lnTo>
                <a:lnTo>
                  <a:pt x="52" y="596"/>
                </a:lnTo>
                <a:lnTo>
                  <a:pt x="96" y="596"/>
                </a:lnTo>
                <a:lnTo>
                  <a:pt x="134" y="580"/>
                </a:lnTo>
                <a:lnTo>
                  <a:pt x="90" y="490"/>
                </a:lnTo>
                <a:lnTo>
                  <a:pt x="368" y="466"/>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73" name="Freeform 172"/>
          <p:cNvSpPr>
            <a:spLocks/>
          </p:cNvSpPr>
          <p:nvPr/>
        </p:nvSpPr>
        <p:spPr bwMode="auto">
          <a:xfrm>
            <a:off x="6978059" y="4218728"/>
            <a:ext cx="69417" cy="48849"/>
          </a:xfrm>
          <a:custGeom>
            <a:avLst/>
            <a:gdLst/>
            <a:ahLst/>
            <a:cxnLst>
              <a:cxn ang="0">
                <a:pos x="0" y="6"/>
              </a:cxn>
              <a:cxn ang="0">
                <a:pos x="52" y="4"/>
              </a:cxn>
              <a:cxn ang="0">
                <a:pos x="52" y="38"/>
              </a:cxn>
              <a:cxn ang="0">
                <a:pos x="54" y="0"/>
              </a:cxn>
              <a:cxn ang="0">
                <a:pos x="0" y="6"/>
              </a:cxn>
            </a:cxnLst>
            <a:rect l="0" t="0" r="r" b="b"/>
            <a:pathLst>
              <a:path w="54" h="38">
                <a:moveTo>
                  <a:pt x="0" y="6"/>
                </a:moveTo>
                <a:lnTo>
                  <a:pt x="52" y="4"/>
                </a:lnTo>
                <a:lnTo>
                  <a:pt x="52" y="38"/>
                </a:lnTo>
                <a:lnTo>
                  <a:pt x="54" y="0"/>
                </a:lnTo>
                <a:lnTo>
                  <a:pt x="0" y="6"/>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74" name="Freeform 173"/>
          <p:cNvSpPr>
            <a:spLocks/>
          </p:cNvSpPr>
          <p:nvPr/>
        </p:nvSpPr>
        <p:spPr bwMode="auto">
          <a:xfrm>
            <a:off x="6978059" y="4172450"/>
            <a:ext cx="69417" cy="53991"/>
          </a:xfrm>
          <a:custGeom>
            <a:avLst/>
            <a:gdLst/>
            <a:ahLst/>
            <a:cxnLst>
              <a:cxn ang="0">
                <a:pos x="6" y="40"/>
              </a:cxn>
              <a:cxn ang="0">
                <a:pos x="22" y="0"/>
              </a:cxn>
              <a:cxn ang="0">
                <a:pos x="0" y="42"/>
              </a:cxn>
              <a:cxn ang="0">
                <a:pos x="54" y="36"/>
              </a:cxn>
              <a:cxn ang="0">
                <a:pos x="6" y="40"/>
              </a:cxn>
            </a:cxnLst>
            <a:rect l="0" t="0" r="r" b="b"/>
            <a:pathLst>
              <a:path w="54" h="42">
                <a:moveTo>
                  <a:pt x="6" y="40"/>
                </a:moveTo>
                <a:lnTo>
                  <a:pt x="22" y="0"/>
                </a:lnTo>
                <a:lnTo>
                  <a:pt x="0" y="42"/>
                </a:lnTo>
                <a:lnTo>
                  <a:pt x="54" y="36"/>
                </a:lnTo>
                <a:lnTo>
                  <a:pt x="6" y="4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75" name="Freeform 174"/>
          <p:cNvSpPr>
            <a:spLocks/>
          </p:cNvSpPr>
          <p:nvPr/>
        </p:nvSpPr>
        <p:spPr bwMode="auto">
          <a:xfrm>
            <a:off x="7044904" y="4218728"/>
            <a:ext cx="339371" cy="334229"/>
          </a:xfrm>
          <a:custGeom>
            <a:avLst/>
            <a:gdLst/>
            <a:ahLst/>
            <a:cxnLst>
              <a:cxn ang="0">
                <a:pos x="2" y="0"/>
              </a:cxn>
              <a:cxn ang="0">
                <a:pos x="0" y="38"/>
              </a:cxn>
              <a:cxn ang="0">
                <a:pos x="264" y="260"/>
              </a:cxn>
              <a:cxn ang="0">
                <a:pos x="2" y="36"/>
              </a:cxn>
              <a:cxn ang="0">
                <a:pos x="2" y="0"/>
              </a:cxn>
            </a:cxnLst>
            <a:rect l="0" t="0" r="r" b="b"/>
            <a:pathLst>
              <a:path w="264" h="260">
                <a:moveTo>
                  <a:pt x="2" y="0"/>
                </a:moveTo>
                <a:lnTo>
                  <a:pt x="0" y="38"/>
                </a:lnTo>
                <a:lnTo>
                  <a:pt x="264" y="260"/>
                </a:lnTo>
                <a:lnTo>
                  <a:pt x="2" y="36"/>
                </a:lnTo>
                <a:lnTo>
                  <a:pt x="2"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76" name="Freeform 175"/>
          <p:cNvSpPr>
            <a:spLocks/>
          </p:cNvSpPr>
          <p:nvPr/>
        </p:nvSpPr>
        <p:spPr bwMode="auto">
          <a:xfrm>
            <a:off x="6978058" y="4154452"/>
            <a:ext cx="35994" cy="71988"/>
          </a:xfrm>
          <a:custGeom>
            <a:avLst/>
            <a:gdLst/>
            <a:ahLst/>
            <a:cxnLst>
              <a:cxn ang="0">
                <a:pos x="28" y="0"/>
              </a:cxn>
              <a:cxn ang="0">
                <a:pos x="22" y="2"/>
              </a:cxn>
              <a:cxn ang="0">
                <a:pos x="0" y="56"/>
              </a:cxn>
              <a:cxn ang="0">
                <a:pos x="22" y="14"/>
              </a:cxn>
              <a:cxn ang="0">
                <a:pos x="28" y="0"/>
              </a:cxn>
            </a:cxnLst>
            <a:rect l="0" t="0" r="r" b="b"/>
            <a:pathLst>
              <a:path w="28" h="56">
                <a:moveTo>
                  <a:pt x="28" y="0"/>
                </a:moveTo>
                <a:lnTo>
                  <a:pt x="22" y="2"/>
                </a:lnTo>
                <a:lnTo>
                  <a:pt x="0" y="56"/>
                </a:lnTo>
                <a:lnTo>
                  <a:pt x="22" y="14"/>
                </a:lnTo>
                <a:lnTo>
                  <a:pt x="28"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77" name="Freeform 176"/>
          <p:cNvSpPr>
            <a:spLocks/>
          </p:cNvSpPr>
          <p:nvPr/>
        </p:nvSpPr>
        <p:spPr bwMode="auto">
          <a:xfrm>
            <a:off x="6985772" y="4067040"/>
            <a:ext cx="563047" cy="485917"/>
          </a:xfrm>
          <a:custGeom>
            <a:avLst/>
            <a:gdLst/>
            <a:ahLst/>
            <a:cxnLst>
              <a:cxn ang="0">
                <a:pos x="0" y="122"/>
              </a:cxn>
              <a:cxn ang="0">
                <a:pos x="48" y="118"/>
              </a:cxn>
              <a:cxn ang="0">
                <a:pos x="48" y="154"/>
              </a:cxn>
              <a:cxn ang="0">
                <a:pos x="310" y="378"/>
              </a:cxn>
              <a:cxn ang="0">
                <a:pos x="422" y="176"/>
              </a:cxn>
              <a:cxn ang="0">
                <a:pos x="438" y="104"/>
              </a:cxn>
              <a:cxn ang="0">
                <a:pos x="306" y="16"/>
              </a:cxn>
              <a:cxn ang="0">
                <a:pos x="224" y="32"/>
              </a:cxn>
              <a:cxn ang="0">
                <a:pos x="194" y="0"/>
              </a:cxn>
              <a:cxn ang="0">
                <a:pos x="24" y="66"/>
              </a:cxn>
              <a:cxn ang="0">
                <a:pos x="16" y="82"/>
              </a:cxn>
              <a:cxn ang="0">
                <a:pos x="0" y="122"/>
              </a:cxn>
            </a:cxnLst>
            <a:rect l="0" t="0" r="r" b="b"/>
            <a:pathLst>
              <a:path w="438" h="378">
                <a:moveTo>
                  <a:pt x="0" y="122"/>
                </a:moveTo>
                <a:lnTo>
                  <a:pt x="48" y="118"/>
                </a:lnTo>
                <a:lnTo>
                  <a:pt x="48" y="154"/>
                </a:lnTo>
                <a:lnTo>
                  <a:pt x="310" y="378"/>
                </a:lnTo>
                <a:lnTo>
                  <a:pt x="422" y="176"/>
                </a:lnTo>
                <a:lnTo>
                  <a:pt x="438" y="104"/>
                </a:lnTo>
                <a:lnTo>
                  <a:pt x="306" y="16"/>
                </a:lnTo>
                <a:lnTo>
                  <a:pt x="224" y="32"/>
                </a:lnTo>
                <a:lnTo>
                  <a:pt x="194" y="0"/>
                </a:lnTo>
                <a:lnTo>
                  <a:pt x="24" y="66"/>
                </a:lnTo>
                <a:lnTo>
                  <a:pt x="16" y="82"/>
                </a:lnTo>
                <a:lnTo>
                  <a:pt x="0" y="12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78" name="Freeform 177"/>
          <p:cNvSpPr>
            <a:spLocks/>
          </p:cNvSpPr>
          <p:nvPr/>
        </p:nvSpPr>
        <p:spPr bwMode="auto">
          <a:xfrm>
            <a:off x="6862364" y="4784345"/>
            <a:ext cx="411359" cy="107982"/>
          </a:xfrm>
          <a:custGeom>
            <a:avLst/>
            <a:gdLst/>
            <a:ahLst/>
            <a:cxnLst>
              <a:cxn ang="0">
                <a:pos x="278" y="42"/>
              </a:cxn>
              <a:cxn ang="0">
                <a:pos x="320" y="56"/>
              </a:cxn>
              <a:cxn ang="0">
                <a:pos x="314" y="0"/>
              </a:cxn>
              <a:cxn ang="0">
                <a:pos x="314" y="48"/>
              </a:cxn>
              <a:cxn ang="0">
                <a:pos x="280" y="36"/>
              </a:cxn>
              <a:cxn ang="0">
                <a:pos x="18" y="78"/>
              </a:cxn>
              <a:cxn ang="0">
                <a:pos x="0" y="54"/>
              </a:cxn>
              <a:cxn ang="0">
                <a:pos x="18" y="84"/>
              </a:cxn>
              <a:cxn ang="0">
                <a:pos x="278" y="42"/>
              </a:cxn>
            </a:cxnLst>
            <a:rect l="0" t="0" r="r" b="b"/>
            <a:pathLst>
              <a:path w="320" h="84">
                <a:moveTo>
                  <a:pt x="278" y="42"/>
                </a:moveTo>
                <a:lnTo>
                  <a:pt x="320" y="56"/>
                </a:lnTo>
                <a:lnTo>
                  <a:pt x="314" y="0"/>
                </a:lnTo>
                <a:lnTo>
                  <a:pt x="314" y="48"/>
                </a:lnTo>
                <a:lnTo>
                  <a:pt x="280" y="36"/>
                </a:lnTo>
                <a:lnTo>
                  <a:pt x="18" y="78"/>
                </a:lnTo>
                <a:lnTo>
                  <a:pt x="0" y="54"/>
                </a:lnTo>
                <a:lnTo>
                  <a:pt x="18" y="84"/>
                </a:lnTo>
                <a:lnTo>
                  <a:pt x="278" y="4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79" name="Freeform 178"/>
          <p:cNvSpPr>
            <a:spLocks/>
          </p:cNvSpPr>
          <p:nvPr/>
        </p:nvSpPr>
        <p:spPr bwMode="auto">
          <a:xfrm>
            <a:off x="7266010" y="4781774"/>
            <a:ext cx="89985" cy="5142"/>
          </a:xfrm>
          <a:custGeom>
            <a:avLst/>
            <a:gdLst/>
            <a:ahLst/>
            <a:cxnLst>
              <a:cxn ang="0">
                <a:pos x="0" y="2"/>
              </a:cxn>
              <a:cxn ang="0">
                <a:pos x="70" y="4"/>
              </a:cxn>
              <a:cxn ang="0">
                <a:pos x="70" y="0"/>
              </a:cxn>
              <a:cxn ang="0">
                <a:pos x="0" y="2"/>
              </a:cxn>
            </a:cxnLst>
            <a:rect l="0" t="0" r="r" b="b"/>
            <a:pathLst>
              <a:path w="70" h="4">
                <a:moveTo>
                  <a:pt x="0" y="2"/>
                </a:moveTo>
                <a:lnTo>
                  <a:pt x="70" y="4"/>
                </a:lnTo>
                <a:lnTo>
                  <a:pt x="70" y="0"/>
                </a:lnTo>
                <a:lnTo>
                  <a:pt x="0" y="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80" name="Freeform 179"/>
          <p:cNvSpPr>
            <a:spLocks/>
          </p:cNvSpPr>
          <p:nvPr/>
        </p:nvSpPr>
        <p:spPr bwMode="auto">
          <a:xfrm>
            <a:off x="7266010" y="4784345"/>
            <a:ext cx="89985" cy="71988"/>
          </a:xfrm>
          <a:custGeom>
            <a:avLst/>
            <a:gdLst/>
            <a:ahLst/>
            <a:cxnLst>
              <a:cxn ang="0">
                <a:pos x="6" y="56"/>
              </a:cxn>
              <a:cxn ang="0">
                <a:pos x="6" y="6"/>
              </a:cxn>
              <a:cxn ang="0">
                <a:pos x="70" y="6"/>
              </a:cxn>
              <a:cxn ang="0">
                <a:pos x="70" y="2"/>
              </a:cxn>
              <a:cxn ang="0">
                <a:pos x="0" y="0"/>
              </a:cxn>
              <a:cxn ang="0">
                <a:pos x="6" y="56"/>
              </a:cxn>
            </a:cxnLst>
            <a:rect l="0" t="0" r="r" b="b"/>
            <a:pathLst>
              <a:path w="70" h="56">
                <a:moveTo>
                  <a:pt x="6" y="56"/>
                </a:moveTo>
                <a:lnTo>
                  <a:pt x="6" y="6"/>
                </a:lnTo>
                <a:lnTo>
                  <a:pt x="70" y="6"/>
                </a:lnTo>
                <a:lnTo>
                  <a:pt x="70" y="2"/>
                </a:lnTo>
                <a:lnTo>
                  <a:pt x="0" y="0"/>
                </a:lnTo>
                <a:lnTo>
                  <a:pt x="6" y="56"/>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81" name="Freeform 180"/>
          <p:cNvSpPr>
            <a:spLocks/>
          </p:cNvSpPr>
          <p:nvPr/>
        </p:nvSpPr>
        <p:spPr bwMode="auto">
          <a:xfrm>
            <a:off x="6854650" y="4838337"/>
            <a:ext cx="30852" cy="53991"/>
          </a:xfrm>
          <a:custGeom>
            <a:avLst/>
            <a:gdLst/>
            <a:ahLst/>
            <a:cxnLst>
              <a:cxn ang="0">
                <a:pos x="24" y="42"/>
              </a:cxn>
              <a:cxn ang="0">
                <a:pos x="6" y="12"/>
              </a:cxn>
              <a:cxn ang="0">
                <a:pos x="0" y="0"/>
              </a:cxn>
              <a:cxn ang="0">
                <a:pos x="2" y="12"/>
              </a:cxn>
              <a:cxn ang="0">
                <a:pos x="24" y="42"/>
              </a:cxn>
            </a:cxnLst>
            <a:rect l="0" t="0" r="r" b="b"/>
            <a:pathLst>
              <a:path w="24" h="42">
                <a:moveTo>
                  <a:pt x="24" y="42"/>
                </a:moveTo>
                <a:lnTo>
                  <a:pt x="6" y="12"/>
                </a:lnTo>
                <a:lnTo>
                  <a:pt x="0" y="0"/>
                </a:lnTo>
                <a:lnTo>
                  <a:pt x="2" y="12"/>
                </a:lnTo>
                <a:lnTo>
                  <a:pt x="24" y="4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82" name="Freeform 181"/>
          <p:cNvSpPr>
            <a:spLocks/>
          </p:cNvSpPr>
          <p:nvPr/>
        </p:nvSpPr>
        <p:spPr bwMode="auto">
          <a:xfrm>
            <a:off x="6502424" y="4864047"/>
            <a:ext cx="56562" cy="110553"/>
          </a:xfrm>
          <a:custGeom>
            <a:avLst/>
            <a:gdLst/>
            <a:ahLst/>
            <a:cxnLst>
              <a:cxn ang="0">
                <a:pos x="44" y="86"/>
              </a:cxn>
              <a:cxn ang="0">
                <a:pos x="44" y="86"/>
              </a:cxn>
              <a:cxn ang="0">
                <a:pos x="0" y="0"/>
              </a:cxn>
              <a:cxn ang="0">
                <a:pos x="44" y="86"/>
              </a:cxn>
            </a:cxnLst>
            <a:rect l="0" t="0" r="r" b="b"/>
            <a:pathLst>
              <a:path w="44" h="86">
                <a:moveTo>
                  <a:pt x="44" y="86"/>
                </a:moveTo>
                <a:lnTo>
                  <a:pt x="44" y="86"/>
                </a:lnTo>
                <a:lnTo>
                  <a:pt x="0" y="0"/>
                </a:lnTo>
                <a:lnTo>
                  <a:pt x="44" y="86"/>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83" name="Freeform 182"/>
          <p:cNvSpPr>
            <a:spLocks/>
          </p:cNvSpPr>
          <p:nvPr/>
        </p:nvSpPr>
        <p:spPr bwMode="auto">
          <a:xfrm>
            <a:off x="6679824" y="4151881"/>
            <a:ext cx="701881" cy="732732"/>
          </a:xfrm>
          <a:custGeom>
            <a:avLst/>
            <a:gdLst/>
            <a:ahLst/>
            <a:cxnLst>
              <a:cxn ang="0">
                <a:pos x="422" y="528"/>
              </a:cxn>
              <a:cxn ang="0">
                <a:pos x="456" y="540"/>
              </a:cxn>
              <a:cxn ang="0">
                <a:pos x="456" y="492"/>
              </a:cxn>
              <a:cxn ang="0">
                <a:pos x="526" y="490"/>
              </a:cxn>
              <a:cxn ang="0">
                <a:pos x="526" y="494"/>
              </a:cxn>
              <a:cxn ang="0">
                <a:pos x="526" y="494"/>
              </a:cxn>
              <a:cxn ang="0">
                <a:pos x="512" y="378"/>
              </a:cxn>
              <a:cxn ang="0">
                <a:pos x="546" y="314"/>
              </a:cxn>
              <a:cxn ang="0">
                <a:pos x="284" y="90"/>
              </a:cxn>
              <a:cxn ang="0">
                <a:pos x="284" y="56"/>
              </a:cxn>
              <a:cxn ang="0">
                <a:pos x="232" y="58"/>
              </a:cxn>
              <a:cxn ang="0">
                <a:pos x="254" y="4"/>
              </a:cxn>
              <a:cxn ang="0">
                <a:pos x="260" y="2"/>
              </a:cxn>
              <a:cxn ang="0">
                <a:pos x="254" y="16"/>
              </a:cxn>
              <a:cxn ang="0">
                <a:pos x="262" y="0"/>
              </a:cxn>
              <a:cxn ang="0">
                <a:pos x="182" y="30"/>
              </a:cxn>
              <a:cxn ang="0">
                <a:pos x="0" y="60"/>
              </a:cxn>
              <a:cxn ang="0">
                <a:pos x="120" y="390"/>
              </a:cxn>
              <a:cxn ang="0">
                <a:pos x="142" y="546"/>
              </a:cxn>
              <a:cxn ang="0">
                <a:pos x="160" y="570"/>
              </a:cxn>
              <a:cxn ang="0">
                <a:pos x="422" y="528"/>
              </a:cxn>
            </a:cxnLst>
            <a:rect l="0" t="0" r="r" b="b"/>
            <a:pathLst>
              <a:path w="546" h="570">
                <a:moveTo>
                  <a:pt x="422" y="528"/>
                </a:moveTo>
                <a:lnTo>
                  <a:pt x="456" y="540"/>
                </a:lnTo>
                <a:lnTo>
                  <a:pt x="456" y="492"/>
                </a:lnTo>
                <a:lnTo>
                  <a:pt x="526" y="490"/>
                </a:lnTo>
                <a:lnTo>
                  <a:pt x="526" y="494"/>
                </a:lnTo>
                <a:lnTo>
                  <a:pt x="526" y="494"/>
                </a:lnTo>
                <a:lnTo>
                  <a:pt x="512" y="378"/>
                </a:lnTo>
                <a:lnTo>
                  <a:pt x="546" y="314"/>
                </a:lnTo>
                <a:lnTo>
                  <a:pt x="284" y="90"/>
                </a:lnTo>
                <a:lnTo>
                  <a:pt x="284" y="56"/>
                </a:lnTo>
                <a:lnTo>
                  <a:pt x="232" y="58"/>
                </a:lnTo>
                <a:lnTo>
                  <a:pt x="254" y="4"/>
                </a:lnTo>
                <a:lnTo>
                  <a:pt x="260" y="2"/>
                </a:lnTo>
                <a:lnTo>
                  <a:pt x="254" y="16"/>
                </a:lnTo>
                <a:lnTo>
                  <a:pt x="262" y="0"/>
                </a:lnTo>
                <a:lnTo>
                  <a:pt x="182" y="30"/>
                </a:lnTo>
                <a:lnTo>
                  <a:pt x="0" y="60"/>
                </a:lnTo>
                <a:lnTo>
                  <a:pt x="120" y="390"/>
                </a:lnTo>
                <a:lnTo>
                  <a:pt x="142" y="546"/>
                </a:lnTo>
                <a:lnTo>
                  <a:pt x="160" y="570"/>
                </a:lnTo>
                <a:lnTo>
                  <a:pt x="422" y="528"/>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84" name="Freeform 183"/>
          <p:cNvSpPr>
            <a:spLocks/>
          </p:cNvSpPr>
          <p:nvPr/>
        </p:nvSpPr>
        <p:spPr bwMode="auto">
          <a:xfrm>
            <a:off x="6502425" y="4786916"/>
            <a:ext cx="1190369" cy="856140"/>
          </a:xfrm>
          <a:custGeom>
            <a:avLst/>
            <a:gdLst/>
            <a:ahLst/>
            <a:cxnLst>
              <a:cxn ang="0">
                <a:pos x="896" y="342"/>
              </a:cxn>
              <a:cxn ang="0">
                <a:pos x="808" y="232"/>
              </a:cxn>
              <a:cxn ang="0">
                <a:pos x="808" y="182"/>
              </a:cxn>
              <a:cxn ang="0">
                <a:pos x="668" y="20"/>
              </a:cxn>
              <a:cxn ang="0">
                <a:pos x="664" y="0"/>
              </a:cxn>
              <a:cxn ang="0">
                <a:pos x="664" y="0"/>
              </a:cxn>
              <a:cxn ang="0">
                <a:pos x="664" y="4"/>
              </a:cxn>
              <a:cxn ang="0">
                <a:pos x="600" y="4"/>
              </a:cxn>
              <a:cxn ang="0">
                <a:pos x="600" y="54"/>
              </a:cxn>
              <a:cxn ang="0">
                <a:pos x="558" y="40"/>
              </a:cxn>
              <a:cxn ang="0">
                <a:pos x="298" y="82"/>
              </a:cxn>
              <a:cxn ang="0">
                <a:pos x="276" y="52"/>
              </a:cxn>
              <a:cxn ang="0">
                <a:pos x="274" y="40"/>
              </a:cxn>
              <a:cxn ang="0">
                <a:pos x="0" y="60"/>
              </a:cxn>
              <a:cxn ang="0">
                <a:pos x="44" y="146"/>
              </a:cxn>
              <a:cxn ang="0">
                <a:pos x="132" y="108"/>
              </a:cxn>
              <a:cxn ang="0">
                <a:pos x="242" y="154"/>
              </a:cxn>
              <a:cxn ang="0">
                <a:pos x="242" y="192"/>
              </a:cxn>
              <a:cxn ang="0">
                <a:pos x="298" y="192"/>
              </a:cxn>
              <a:cxn ang="0">
                <a:pos x="380" y="128"/>
              </a:cxn>
              <a:cxn ang="0">
                <a:pos x="558" y="206"/>
              </a:cxn>
              <a:cxn ang="0">
                <a:pos x="558" y="368"/>
              </a:cxn>
              <a:cxn ang="0">
                <a:pos x="598" y="382"/>
              </a:cxn>
              <a:cxn ang="0">
                <a:pos x="638" y="478"/>
              </a:cxn>
              <a:cxn ang="0">
                <a:pos x="776" y="584"/>
              </a:cxn>
              <a:cxn ang="0">
                <a:pos x="776" y="626"/>
              </a:cxn>
              <a:cxn ang="0">
                <a:pos x="830" y="666"/>
              </a:cxn>
              <a:cxn ang="0">
                <a:pos x="886" y="610"/>
              </a:cxn>
              <a:cxn ang="0">
                <a:pos x="916" y="610"/>
              </a:cxn>
              <a:cxn ang="0">
                <a:pos x="926" y="518"/>
              </a:cxn>
              <a:cxn ang="0">
                <a:pos x="896" y="342"/>
              </a:cxn>
            </a:cxnLst>
            <a:rect l="0" t="0" r="r" b="b"/>
            <a:pathLst>
              <a:path w="926" h="666">
                <a:moveTo>
                  <a:pt x="896" y="342"/>
                </a:moveTo>
                <a:lnTo>
                  <a:pt x="808" y="232"/>
                </a:lnTo>
                <a:lnTo>
                  <a:pt x="808" y="182"/>
                </a:lnTo>
                <a:lnTo>
                  <a:pt x="668" y="20"/>
                </a:lnTo>
                <a:lnTo>
                  <a:pt x="664" y="0"/>
                </a:lnTo>
                <a:lnTo>
                  <a:pt x="664" y="0"/>
                </a:lnTo>
                <a:lnTo>
                  <a:pt x="664" y="4"/>
                </a:lnTo>
                <a:lnTo>
                  <a:pt x="600" y="4"/>
                </a:lnTo>
                <a:lnTo>
                  <a:pt x="600" y="54"/>
                </a:lnTo>
                <a:lnTo>
                  <a:pt x="558" y="40"/>
                </a:lnTo>
                <a:lnTo>
                  <a:pt x="298" y="82"/>
                </a:lnTo>
                <a:lnTo>
                  <a:pt x="276" y="52"/>
                </a:lnTo>
                <a:lnTo>
                  <a:pt x="274" y="40"/>
                </a:lnTo>
                <a:lnTo>
                  <a:pt x="0" y="60"/>
                </a:lnTo>
                <a:lnTo>
                  <a:pt x="44" y="146"/>
                </a:lnTo>
                <a:lnTo>
                  <a:pt x="132" y="108"/>
                </a:lnTo>
                <a:lnTo>
                  <a:pt x="242" y="154"/>
                </a:lnTo>
                <a:lnTo>
                  <a:pt x="242" y="192"/>
                </a:lnTo>
                <a:lnTo>
                  <a:pt x="298" y="192"/>
                </a:lnTo>
                <a:lnTo>
                  <a:pt x="380" y="128"/>
                </a:lnTo>
                <a:lnTo>
                  <a:pt x="558" y="206"/>
                </a:lnTo>
                <a:lnTo>
                  <a:pt x="558" y="368"/>
                </a:lnTo>
                <a:lnTo>
                  <a:pt x="598" y="382"/>
                </a:lnTo>
                <a:lnTo>
                  <a:pt x="638" y="478"/>
                </a:lnTo>
                <a:lnTo>
                  <a:pt x="776" y="584"/>
                </a:lnTo>
                <a:lnTo>
                  <a:pt x="776" y="626"/>
                </a:lnTo>
                <a:lnTo>
                  <a:pt x="830" y="666"/>
                </a:lnTo>
                <a:lnTo>
                  <a:pt x="886" y="610"/>
                </a:lnTo>
                <a:lnTo>
                  <a:pt x="916" y="610"/>
                </a:lnTo>
                <a:lnTo>
                  <a:pt x="926" y="518"/>
                </a:lnTo>
                <a:lnTo>
                  <a:pt x="896" y="34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85" name="Freeform 184"/>
          <p:cNvSpPr>
            <a:spLocks/>
          </p:cNvSpPr>
          <p:nvPr/>
        </p:nvSpPr>
        <p:spPr bwMode="auto">
          <a:xfrm>
            <a:off x="7641374" y="2272488"/>
            <a:ext cx="131121" cy="460207"/>
          </a:xfrm>
          <a:custGeom>
            <a:avLst/>
            <a:gdLst/>
            <a:ahLst/>
            <a:cxnLst>
              <a:cxn ang="0">
                <a:pos x="40" y="132"/>
              </a:cxn>
              <a:cxn ang="0">
                <a:pos x="2" y="0"/>
              </a:cxn>
              <a:cxn ang="0">
                <a:pos x="0" y="0"/>
              </a:cxn>
              <a:cxn ang="0">
                <a:pos x="38" y="132"/>
              </a:cxn>
              <a:cxn ang="0">
                <a:pos x="102" y="358"/>
              </a:cxn>
              <a:cxn ang="0">
                <a:pos x="80" y="276"/>
              </a:cxn>
              <a:cxn ang="0">
                <a:pos x="40" y="132"/>
              </a:cxn>
            </a:cxnLst>
            <a:rect l="0" t="0" r="r" b="b"/>
            <a:pathLst>
              <a:path w="102" h="358">
                <a:moveTo>
                  <a:pt x="40" y="132"/>
                </a:moveTo>
                <a:lnTo>
                  <a:pt x="2" y="0"/>
                </a:lnTo>
                <a:lnTo>
                  <a:pt x="0" y="0"/>
                </a:lnTo>
                <a:lnTo>
                  <a:pt x="38" y="132"/>
                </a:lnTo>
                <a:lnTo>
                  <a:pt x="102" y="358"/>
                </a:lnTo>
                <a:lnTo>
                  <a:pt x="80" y="276"/>
                </a:lnTo>
                <a:lnTo>
                  <a:pt x="40" y="13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86" name="Freeform 185"/>
          <p:cNvSpPr>
            <a:spLocks/>
          </p:cNvSpPr>
          <p:nvPr/>
        </p:nvSpPr>
        <p:spPr bwMode="auto">
          <a:xfrm>
            <a:off x="7772495" y="2732695"/>
            <a:ext cx="79701" cy="174827"/>
          </a:xfrm>
          <a:custGeom>
            <a:avLst/>
            <a:gdLst/>
            <a:ahLst/>
            <a:cxnLst>
              <a:cxn ang="0">
                <a:pos x="0" y="0"/>
              </a:cxn>
              <a:cxn ang="0">
                <a:pos x="10" y="84"/>
              </a:cxn>
              <a:cxn ang="0">
                <a:pos x="62" y="136"/>
              </a:cxn>
              <a:cxn ang="0">
                <a:pos x="12" y="82"/>
              </a:cxn>
              <a:cxn ang="0">
                <a:pos x="0" y="0"/>
              </a:cxn>
            </a:cxnLst>
            <a:rect l="0" t="0" r="r" b="b"/>
            <a:pathLst>
              <a:path w="62" h="136">
                <a:moveTo>
                  <a:pt x="0" y="0"/>
                </a:moveTo>
                <a:lnTo>
                  <a:pt x="10" y="84"/>
                </a:lnTo>
                <a:lnTo>
                  <a:pt x="62" y="136"/>
                </a:lnTo>
                <a:lnTo>
                  <a:pt x="12" y="82"/>
                </a:lnTo>
                <a:lnTo>
                  <a:pt x="0"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87" name="Freeform 186"/>
          <p:cNvSpPr>
            <a:spLocks/>
          </p:cNvSpPr>
          <p:nvPr/>
        </p:nvSpPr>
        <p:spPr bwMode="auto">
          <a:xfrm>
            <a:off x="6993484" y="3010361"/>
            <a:ext cx="97698" cy="259670"/>
          </a:xfrm>
          <a:custGeom>
            <a:avLst/>
            <a:gdLst/>
            <a:ahLst/>
            <a:cxnLst>
              <a:cxn ang="0">
                <a:pos x="2" y="0"/>
              </a:cxn>
              <a:cxn ang="0">
                <a:pos x="0" y="6"/>
              </a:cxn>
              <a:cxn ang="0">
                <a:pos x="6" y="24"/>
              </a:cxn>
              <a:cxn ang="0">
                <a:pos x="74" y="202"/>
              </a:cxn>
              <a:cxn ang="0">
                <a:pos x="76" y="200"/>
              </a:cxn>
              <a:cxn ang="0">
                <a:pos x="2" y="0"/>
              </a:cxn>
            </a:cxnLst>
            <a:rect l="0" t="0" r="r" b="b"/>
            <a:pathLst>
              <a:path w="76" h="202">
                <a:moveTo>
                  <a:pt x="2" y="0"/>
                </a:moveTo>
                <a:lnTo>
                  <a:pt x="0" y="6"/>
                </a:lnTo>
                <a:lnTo>
                  <a:pt x="6" y="24"/>
                </a:lnTo>
                <a:lnTo>
                  <a:pt x="74" y="202"/>
                </a:lnTo>
                <a:lnTo>
                  <a:pt x="76" y="200"/>
                </a:lnTo>
                <a:lnTo>
                  <a:pt x="2"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88" name="Freeform 187"/>
          <p:cNvSpPr>
            <a:spLocks/>
          </p:cNvSpPr>
          <p:nvPr/>
        </p:nvSpPr>
        <p:spPr bwMode="auto">
          <a:xfrm>
            <a:off x="6949777" y="3282887"/>
            <a:ext cx="503914" cy="455065"/>
          </a:xfrm>
          <a:custGeom>
            <a:avLst/>
            <a:gdLst/>
            <a:ahLst/>
            <a:cxnLst>
              <a:cxn ang="0">
                <a:pos x="6" y="268"/>
              </a:cxn>
              <a:cxn ang="0">
                <a:pos x="0" y="264"/>
              </a:cxn>
              <a:cxn ang="0">
                <a:pos x="10" y="298"/>
              </a:cxn>
              <a:cxn ang="0">
                <a:pos x="62" y="320"/>
              </a:cxn>
              <a:cxn ang="0">
                <a:pos x="62" y="320"/>
              </a:cxn>
              <a:cxn ang="0">
                <a:pos x="64" y="322"/>
              </a:cxn>
              <a:cxn ang="0">
                <a:pos x="136" y="354"/>
              </a:cxn>
              <a:cxn ang="0">
                <a:pos x="206" y="312"/>
              </a:cxn>
              <a:cxn ang="0">
                <a:pos x="236" y="148"/>
              </a:cxn>
              <a:cxn ang="0">
                <a:pos x="266" y="172"/>
              </a:cxn>
              <a:cxn ang="0">
                <a:pos x="294" y="102"/>
              </a:cxn>
              <a:cxn ang="0">
                <a:pos x="336" y="40"/>
              </a:cxn>
              <a:cxn ang="0">
                <a:pos x="376" y="40"/>
              </a:cxn>
              <a:cxn ang="0">
                <a:pos x="392" y="18"/>
              </a:cxn>
              <a:cxn ang="0">
                <a:pos x="346" y="8"/>
              </a:cxn>
              <a:cxn ang="0">
                <a:pos x="240" y="64"/>
              </a:cxn>
              <a:cxn ang="0">
                <a:pos x="214" y="18"/>
              </a:cxn>
              <a:cxn ang="0">
                <a:pos x="126" y="48"/>
              </a:cxn>
              <a:cxn ang="0">
                <a:pos x="110" y="0"/>
              </a:cxn>
              <a:cxn ang="0">
                <a:pos x="98" y="76"/>
              </a:cxn>
              <a:cxn ang="0">
                <a:pos x="6" y="268"/>
              </a:cxn>
            </a:cxnLst>
            <a:rect l="0" t="0" r="r" b="b"/>
            <a:pathLst>
              <a:path w="392" h="354">
                <a:moveTo>
                  <a:pt x="6" y="268"/>
                </a:moveTo>
                <a:lnTo>
                  <a:pt x="0" y="264"/>
                </a:lnTo>
                <a:lnTo>
                  <a:pt x="10" y="298"/>
                </a:lnTo>
                <a:lnTo>
                  <a:pt x="62" y="320"/>
                </a:lnTo>
                <a:lnTo>
                  <a:pt x="62" y="320"/>
                </a:lnTo>
                <a:lnTo>
                  <a:pt x="64" y="322"/>
                </a:lnTo>
                <a:lnTo>
                  <a:pt x="136" y="354"/>
                </a:lnTo>
                <a:lnTo>
                  <a:pt x="206" y="312"/>
                </a:lnTo>
                <a:lnTo>
                  <a:pt x="236" y="148"/>
                </a:lnTo>
                <a:lnTo>
                  <a:pt x="266" y="172"/>
                </a:lnTo>
                <a:lnTo>
                  <a:pt x="294" y="102"/>
                </a:lnTo>
                <a:lnTo>
                  <a:pt x="336" y="40"/>
                </a:lnTo>
                <a:lnTo>
                  <a:pt x="376" y="40"/>
                </a:lnTo>
                <a:lnTo>
                  <a:pt x="392" y="18"/>
                </a:lnTo>
                <a:lnTo>
                  <a:pt x="346" y="8"/>
                </a:lnTo>
                <a:lnTo>
                  <a:pt x="240" y="64"/>
                </a:lnTo>
                <a:lnTo>
                  <a:pt x="214" y="18"/>
                </a:lnTo>
                <a:lnTo>
                  <a:pt x="126" y="48"/>
                </a:lnTo>
                <a:lnTo>
                  <a:pt x="110" y="0"/>
                </a:lnTo>
                <a:lnTo>
                  <a:pt x="98" y="76"/>
                </a:lnTo>
                <a:lnTo>
                  <a:pt x="6" y="268"/>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89" name="Freeform 188"/>
          <p:cNvSpPr>
            <a:spLocks/>
          </p:cNvSpPr>
          <p:nvPr/>
        </p:nvSpPr>
        <p:spPr bwMode="auto">
          <a:xfrm>
            <a:off x="6949778" y="3619687"/>
            <a:ext cx="7713" cy="7713"/>
          </a:xfrm>
          <a:custGeom>
            <a:avLst/>
            <a:gdLst/>
            <a:ahLst/>
            <a:cxnLst>
              <a:cxn ang="0">
                <a:pos x="0" y="0"/>
              </a:cxn>
              <a:cxn ang="0">
                <a:pos x="0" y="2"/>
              </a:cxn>
              <a:cxn ang="0">
                <a:pos x="6" y="6"/>
              </a:cxn>
              <a:cxn ang="0">
                <a:pos x="0" y="0"/>
              </a:cxn>
            </a:cxnLst>
            <a:rect l="0" t="0" r="r" b="b"/>
            <a:pathLst>
              <a:path w="6" h="6">
                <a:moveTo>
                  <a:pt x="0" y="0"/>
                </a:moveTo>
                <a:lnTo>
                  <a:pt x="0" y="2"/>
                </a:lnTo>
                <a:lnTo>
                  <a:pt x="6" y="6"/>
                </a:lnTo>
                <a:lnTo>
                  <a:pt x="0"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90" name="Freeform 189"/>
          <p:cNvSpPr>
            <a:spLocks/>
          </p:cNvSpPr>
          <p:nvPr/>
        </p:nvSpPr>
        <p:spPr bwMode="auto">
          <a:xfrm>
            <a:off x="7075755" y="3280316"/>
            <a:ext cx="15426" cy="100269"/>
          </a:xfrm>
          <a:custGeom>
            <a:avLst/>
            <a:gdLst/>
            <a:ahLst/>
            <a:cxnLst>
              <a:cxn ang="0">
                <a:pos x="0" y="78"/>
              </a:cxn>
              <a:cxn ang="0">
                <a:pos x="12" y="2"/>
              </a:cxn>
              <a:cxn ang="0">
                <a:pos x="10" y="0"/>
              </a:cxn>
              <a:cxn ang="0">
                <a:pos x="0" y="78"/>
              </a:cxn>
            </a:cxnLst>
            <a:rect l="0" t="0" r="r" b="b"/>
            <a:pathLst>
              <a:path w="12" h="78">
                <a:moveTo>
                  <a:pt x="0" y="78"/>
                </a:moveTo>
                <a:lnTo>
                  <a:pt x="12" y="2"/>
                </a:lnTo>
                <a:lnTo>
                  <a:pt x="10" y="0"/>
                </a:lnTo>
                <a:lnTo>
                  <a:pt x="0" y="78"/>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91" name="Freeform 190"/>
          <p:cNvSpPr>
            <a:spLocks/>
          </p:cNvSpPr>
          <p:nvPr/>
        </p:nvSpPr>
        <p:spPr bwMode="auto">
          <a:xfrm>
            <a:off x="6957490" y="3380585"/>
            <a:ext cx="118266" cy="246815"/>
          </a:xfrm>
          <a:custGeom>
            <a:avLst/>
            <a:gdLst/>
            <a:ahLst/>
            <a:cxnLst>
              <a:cxn ang="0">
                <a:pos x="58" y="60"/>
              </a:cxn>
              <a:cxn ang="0">
                <a:pos x="0" y="192"/>
              </a:cxn>
              <a:cxn ang="0">
                <a:pos x="92" y="0"/>
              </a:cxn>
              <a:cxn ang="0">
                <a:pos x="58" y="60"/>
              </a:cxn>
            </a:cxnLst>
            <a:rect l="0" t="0" r="r" b="b"/>
            <a:pathLst>
              <a:path w="92" h="192">
                <a:moveTo>
                  <a:pt x="58" y="60"/>
                </a:moveTo>
                <a:lnTo>
                  <a:pt x="0" y="192"/>
                </a:lnTo>
                <a:lnTo>
                  <a:pt x="92" y="0"/>
                </a:lnTo>
                <a:lnTo>
                  <a:pt x="58" y="6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92" name="Freeform 191"/>
          <p:cNvSpPr>
            <a:spLocks/>
          </p:cNvSpPr>
          <p:nvPr/>
        </p:nvSpPr>
        <p:spPr bwMode="auto">
          <a:xfrm>
            <a:off x="7088611" y="3270033"/>
            <a:ext cx="2571" cy="7713"/>
          </a:xfrm>
          <a:custGeom>
            <a:avLst/>
            <a:gdLst/>
            <a:ahLst/>
            <a:cxnLst>
              <a:cxn ang="0">
                <a:pos x="0" y="6"/>
              </a:cxn>
              <a:cxn ang="0">
                <a:pos x="2" y="2"/>
              </a:cxn>
              <a:cxn ang="0">
                <a:pos x="0" y="0"/>
              </a:cxn>
              <a:cxn ang="0">
                <a:pos x="0" y="6"/>
              </a:cxn>
            </a:cxnLst>
            <a:rect l="0" t="0" r="r" b="b"/>
            <a:pathLst>
              <a:path w="2" h="6">
                <a:moveTo>
                  <a:pt x="0" y="6"/>
                </a:moveTo>
                <a:lnTo>
                  <a:pt x="2" y="2"/>
                </a:lnTo>
                <a:lnTo>
                  <a:pt x="0" y="0"/>
                </a:lnTo>
                <a:lnTo>
                  <a:pt x="0" y="6"/>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93" name="Freeform 192"/>
          <p:cNvSpPr>
            <a:spLocks/>
          </p:cNvSpPr>
          <p:nvPr/>
        </p:nvSpPr>
        <p:spPr bwMode="auto">
          <a:xfrm>
            <a:off x="6574412" y="3012932"/>
            <a:ext cx="509056" cy="601612"/>
          </a:xfrm>
          <a:custGeom>
            <a:avLst/>
            <a:gdLst/>
            <a:ahLst/>
            <a:cxnLst>
              <a:cxn ang="0">
                <a:pos x="282" y="50"/>
              </a:cxn>
              <a:cxn ang="0">
                <a:pos x="234" y="78"/>
              </a:cxn>
              <a:cxn ang="0">
                <a:pos x="206" y="104"/>
              </a:cxn>
              <a:cxn ang="0">
                <a:pos x="142" y="84"/>
              </a:cxn>
              <a:cxn ang="0">
                <a:pos x="0" y="128"/>
              </a:cxn>
              <a:cxn ang="0">
                <a:pos x="66" y="422"/>
              </a:cxn>
              <a:cxn ang="0">
                <a:pos x="172" y="460"/>
              </a:cxn>
              <a:cxn ang="0">
                <a:pos x="264" y="448"/>
              </a:cxn>
              <a:cxn ang="0">
                <a:pos x="298" y="468"/>
              </a:cxn>
              <a:cxn ang="0">
                <a:pos x="354" y="344"/>
              </a:cxn>
              <a:cxn ang="0">
                <a:pos x="386" y="284"/>
              </a:cxn>
              <a:cxn ang="0">
                <a:pos x="396" y="200"/>
              </a:cxn>
              <a:cxn ang="0">
                <a:pos x="332" y="22"/>
              </a:cxn>
              <a:cxn ang="0">
                <a:pos x="324" y="0"/>
              </a:cxn>
              <a:cxn ang="0">
                <a:pos x="282" y="50"/>
              </a:cxn>
            </a:cxnLst>
            <a:rect l="0" t="0" r="r" b="b"/>
            <a:pathLst>
              <a:path w="396" h="468">
                <a:moveTo>
                  <a:pt x="282" y="50"/>
                </a:moveTo>
                <a:lnTo>
                  <a:pt x="234" y="78"/>
                </a:lnTo>
                <a:lnTo>
                  <a:pt x="206" y="104"/>
                </a:lnTo>
                <a:lnTo>
                  <a:pt x="142" y="84"/>
                </a:lnTo>
                <a:lnTo>
                  <a:pt x="0" y="128"/>
                </a:lnTo>
                <a:lnTo>
                  <a:pt x="66" y="422"/>
                </a:lnTo>
                <a:lnTo>
                  <a:pt x="172" y="460"/>
                </a:lnTo>
                <a:lnTo>
                  <a:pt x="264" y="448"/>
                </a:lnTo>
                <a:lnTo>
                  <a:pt x="298" y="468"/>
                </a:lnTo>
                <a:lnTo>
                  <a:pt x="354" y="344"/>
                </a:lnTo>
                <a:lnTo>
                  <a:pt x="386" y="284"/>
                </a:lnTo>
                <a:lnTo>
                  <a:pt x="396" y="200"/>
                </a:lnTo>
                <a:lnTo>
                  <a:pt x="332" y="22"/>
                </a:lnTo>
                <a:lnTo>
                  <a:pt x="324" y="0"/>
                </a:lnTo>
                <a:lnTo>
                  <a:pt x="282" y="5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94" name="Freeform 193"/>
          <p:cNvSpPr>
            <a:spLocks/>
          </p:cNvSpPr>
          <p:nvPr/>
        </p:nvSpPr>
        <p:spPr bwMode="auto">
          <a:xfrm>
            <a:off x="7641374" y="2272488"/>
            <a:ext cx="131121" cy="460207"/>
          </a:xfrm>
          <a:custGeom>
            <a:avLst/>
            <a:gdLst/>
            <a:ahLst/>
            <a:cxnLst>
              <a:cxn ang="0">
                <a:pos x="40" y="132"/>
              </a:cxn>
              <a:cxn ang="0">
                <a:pos x="2" y="0"/>
              </a:cxn>
              <a:cxn ang="0">
                <a:pos x="0" y="0"/>
              </a:cxn>
              <a:cxn ang="0">
                <a:pos x="38" y="132"/>
              </a:cxn>
              <a:cxn ang="0">
                <a:pos x="102" y="358"/>
              </a:cxn>
              <a:cxn ang="0">
                <a:pos x="80" y="276"/>
              </a:cxn>
              <a:cxn ang="0">
                <a:pos x="40" y="132"/>
              </a:cxn>
            </a:cxnLst>
            <a:rect l="0" t="0" r="r" b="b"/>
            <a:pathLst>
              <a:path w="102" h="358">
                <a:moveTo>
                  <a:pt x="40" y="132"/>
                </a:moveTo>
                <a:lnTo>
                  <a:pt x="2" y="0"/>
                </a:lnTo>
                <a:lnTo>
                  <a:pt x="0" y="0"/>
                </a:lnTo>
                <a:lnTo>
                  <a:pt x="38" y="132"/>
                </a:lnTo>
                <a:lnTo>
                  <a:pt x="102" y="358"/>
                </a:lnTo>
                <a:lnTo>
                  <a:pt x="80" y="276"/>
                </a:lnTo>
                <a:lnTo>
                  <a:pt x="40" y="13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95" name="Freeform 194"/>
          <p:cNvSpPr>
            <a:spLocks/>
          </p:cNvSpPr>
          <p:nvPr/>
        </p:nvSpPr>
        <p:spPr bwMode="auto">
          <a:xfrm>
            <a:off x="7772495" y="2732695"/>
            <a:ext cx="79701" cy="174827"/>
          </a:xfrm>
          <a:custGeom>
            <a:avLst/>
            <a:gdLst/>
            <a:ahLst/>
            <a:cxnLst>
              <a:cxn ang="0">
                <a:pos x="0" y="0"/>
              </a:cxn>
              <a:cxn ang="0">
                <a:pos x="10" y="84"/>
              </a:cxn>
              <a:cxn ang="0">
                <a:pos x="62" y="136"/>
              </a:cxn>
              <a:cxn ang="0">
                <a:pos x="12" y="82"/>
              </a:cxn>
              <a:cxn ang="0">
                <a:pos x="0" y="0"/>
              </a:cxn>
            </a:cxnLst>
            <a:rect l="0" t="0" r="r" b="b"/>
            <a:pathLst>
              <a:path w="62" h="136">
                <a:moveTo>
                  <a:pt x="0" y="0"/>
                </a:moveTo>
                <a:lnTo>
                  <a:pt x="10" y="84"/>
                </a:lnTo>
                <a:lnTo>
                  <a:pt x="62" y="136"/>
                </a:lnTo>
                <a:lnTo>
                  <a:pt x="12" y="82"/>
                </a:lnTo>
                <a:lnTo>
                  <a:pt x="0"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96" name="Freeform 195"/>
          <p:cNvSpPr>
            <a:spLocks/>
          </p:cNvSpPr>
          <p:nvPr/>
        </p:nvSpPr>
        <p:spPr bwMode="auto">
          <a:xfrm>
            <a:off x="7104036" y="2820109"/>
            <a:ext cx="606754" cy="334229"/>
          </a:xfrm>
          <a:custGeom>
            <a:avLst/>
            <a:gdLst/>
            <a:ahLst/>
            <a:cxnLst>
              <a:cxn ang="0">
                <a:pos x="472" y="190"/>
              </a:cxn>
              <a:cxn ang="0">
                <a:pos x="434" y="138"/>
              </a:cxn>
              <a:cxn ang="0">
                <a:pos x="444" y="68"/>
              </a:cxn>
              <a:cxn ang="0">
                <a:pos x="364" y="0"/>
              </a:cxn>
              <a:cxn ang="0">
                <a:pos x="0" y="120"/>
              </a:cxn>
              <a:cxn ang="0">
                <a:pos x="364" y="4"/>
              </a:cxn>
              <a:cxn ang="0">
                <a:pos x="440" y="70"/>
              </a:cxn>
              <a:cxn ang="0">
                <a:pos x="430" y="138"/>
              </a:cxn>
              <a:cxn ang="0">
                <a:pos x="470" y="190"/>
              </a:cxn>
              <a:cxn ang="0">
                <a:pos x="442" y="260"/>
              </a:cxn>
              <a:cxn ang="0">
                <a:pos x="444" y="258"/>
              </a:cxn>
              <a:cxn ang="0">
                <a:pos x="472" y="190"/>
              </a:cxn>
            </a:cxnLst>
            <a:rect l="0" t="0" r="r" b="b"/>
            <a:pathLst>
              <a:path w="472" h="260">
                <a:moveTo>
                  <a:pt x="472" y="190"/>
                </a:moveTo>
                <a:lnTo>
                  <a:pt x="434" y="138"/>
                </a:lnTo>
                <a:lnTo>
                  <a:pt x="444" y="68"/>
                </a:lnTo>
                <a:lnTo>
                  <a:pt x="364" y="0"/>
                </a:lnTo>
                <a:lnTo>
                  <a:pt x="0" y="120"/>
                </a:lnTo>
                <a:lnTo>
                  <a:pt x="364" y="4"/>
                </a:lnTo>
                <a:lnTo>
                  <a:pt x="440" y="70"/>
                </a:lnTo>
                <a:lnTo>
                  <a:pt x="430" y="138"/>
                </a:lnTo>
                <a:lnTo>
                  <a:pt x="470" y="190"/>
                </a:lnTo>
                <a:lnTo>
                  <a:pt x="442" y="260"/>
                </a:lnTo>
                <a:lnTo>
                  <a:pt x="444" y="258"/>
                </a:lnTo>
                <a:lnTo>
                  <a:pt x="472" y="19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97" name="Freeform 196"/>
          <p:cNvSpPr>
            <a:spLocks/>
          </p:cNvSpPr>
          <p:nvPr/>
        </p:nvSpPr>
        <p:spPr bwMode="auto">
          <a:xfrm>
            <a:off x="7080898" y="2825251"/>
            <a:ext cx="491059" cy="154259"/>
          </a:xfrm>
          <a:custGeom>
            <a:avLst/>
            <a:gdLst/>
            <a:ahLst/>
            <a:cxnLst>
              <a:cxn ang="0">
                <a:pos x="0" y="72"/>
              </a:cxn>
              <a:cxn ang="0">
                <a:pos x="16" y="120"/>
              </a:cxn>
              <a:cxn ang="0">
                <a:pos x="382" y="0"/>
              </a:cxn>
              <a:cxn ang="0">
                <a:pos x="18" y="116"/>
              </a:cxn>
              <a:cxn ang="0">
                <a:pos x="2" y="70"/>
              </a:cxn>
              <a:cxn ang="0">
                <a:pos x="0" y="72"/>
              </a:cxn>
            </a:cxnLst>
            <a:rect l="0" t="0" r="r" b="b"/>
            <a:pathLst>
              <a:path w="382" h="120">
                <a:moveTo>
                  <a:pt x="0" y="72"/>
                </a:moveTo>
                <a:lnTo>
                  <a:pt x="16" y="120"/>
                </a:lnTo>
                <a:lnTo>
                  <a:pt x="382" y="0"/>
                </a:lnTo>
                <a:lnTo>
                  <a:pt x="18" y="116"/>
                </a:lnTo>
                <a:lnTo>
                  <a:pt x="2" y="70"/>
                </a:lnTo>
                <a:lnTo>
                  <a:pt x="0" y="7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98" name="Freeform 197"/>
          <p:cNvSpPr>
            <a:spLocks/>
          </p:cNvSpPr>
          <p:nvPr/>
        </p:nvSpPr>
        <p:spPr bwMode="auto">
          <a:xfrm>
            <a:off x="7633660" y="3154338"/>
            <a:ext cx="161972" cy="215963"/>
          </a:xfrm>
          <a:custGeom>
            <a:avLst/>
            <a:gdLst/>
            <a:ahLst/>
            <a:cxnLst>
              <a:cxn ang="0">
                <a:pos x="0" y="10"/>
              </a:cxn>
              <a:cxn ang="0">
                <a:pos x="62" y="168"/>
              </a:cxn>
              <a:cxn ang="0">
                <a:pos x="126" y="142"/>
              </a:cxn>
              <a:cxn ang="0">
                <a:pos x="126" y="80"/>
              </a:cxn>
              <a:cxn ang="0">
                <a:pos x="30" y="2"/>
              </a:cxn>
              <a:cxn ang="0">
                <a:pos x="30" y="0"/>
              </a:cxn>
              <a:cxn ang="0">
                <a:pos x="0" y="10"/>
              </a:cxn>
            </a:cxnLst>
            <a:rect l="0" t="0" r="r" b="b"/>
            <a:pathLst>
              <a:path w="126" h="168">
                <a:moveTo>
                  <a:pt x="0" y="10"/>
                </a:moveTo>
                <a:lnTo>
                  <a:pt x="62" y="168"/>
                </a:lnTo>
                <a:lnTo>
                  <a:pt x="126" y="142"/>
                </a:lnTo>
                <a:lnTo>
                  <a:pt x="126" y="80"/>
                </a:lnTo>
                <a:lnTo>
                  <a:pt x="30" y="2"/>
                </a:lnTo>
                <a:lnTo>
                  <a:pt x="30" y="0"/>
                </a:lnTo>
                <a:lnTo>
                  <a:pt x="0" y="1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199" name="Freeform 198"/>
          <p:cNvSpPr>
            <a:spLocks/>
          </p:cNvSpPr>
          <p:nvPr/>
        </p:nvSpPr>
        <p:spPr bwMode="auto">
          <a:xfrm>
            <a:off x="6990914" y="2825251"/>
            <a:ext cx="717307" cy="511627"/>
          </a:xfrm>
          <a:custGeom>
            <a:avLst/>
            <a:gdLst/>
            <a:ahLst/>
            <a:cxnLst>
              <a:cxn ang="0">
                <a:pos x="528" y="66"/>
              </a:cxn>
              <a:cxn ang="0">
                <a:pos x="452" y="0"/>
              </a:cxn>
              <a:cxn ang="0">
                <a:pos x="86" y="120"/>
              </a:cxn>
              <a:cxn ang="0">
                <a:pos x="70" y="72"/>
              </a:cxn>
              <a:cxn ang="0">
                <a:pos x="72" y="70"/>
              </a:cxn>
              <a:cxn ang="0">
                <a:pos x="88" y="116"/>
              </a:cxn>
              <a:cxn ang="0">
                <a:pos x="72" y="64"/>
              </a:cxn>
              <a:cxn ang="0">
                <a:pos x="0" y="146"/>
              </a:cxn>
              <a:cxn ang="0">
                <a:pos x="8" y="168"/>
              </a:cxn>
              <a:cxn ang="0">
                <a:pos x="2" y="150"/>
              </a:cxn>
              <a:cxn ang="0">
                <a:pos x="4" y="144"/>
              </a:cxn>
              <a:cxn ang="0">
                <a:pos x="78" y="344"/>
              </a:cxn>
              <a:cxn ang="0">
                <a:pos x="76" y="346"/>
              </a:cxn>
              <a:cxn ang="0">
                <a:pos x="78" y="348"/>
              </a:cxn>
              <a:cxn ang="0">
                <a:pos x="96" y="398"/>
              </a:cxn>
              <a:cxn ang="0">
                <a:pos x="182" y="372"/>
              </a:cxn>
              <a:cxn ang="0">
                <a:pos x="180" y="372"/>
              </a:cxn>
              <a:cxn ang="0">
                <a:pos x="498" y="262"/>
              </a:cxn>
              <a:cxn ang="0">
                <a:pos x="498" y="262"/>
              </a:cxn>
              <a:cxn ang="0">
                <a:pos x="498" y="262"/>
              </a:cxn>
              <a:cxn ang="0">
                <a:pos x="528" y="252"/>
              </a:cxn>
              <a:cxn ang="0">
                <a:pos x="558" y="186"/>
              </a:cxn>
              <a:cxn ang="0">
                <a:pos x="518" y="134"/>
              </a:cxn>
              <a:cxn ang="0">
                <a:pos x="528" y="66"/>
              </a:cxn>
            </a:cxnLst>
            <a:rect l="0" t="0" r="r" b="b"/>
            <a:pathLst>
              <a:path w="558" h="398">
                <a:moveTo>
                  <a:pt x="528" y="66"/>
                </a:moveTo>
                <a:lnTo>
                  <a:pt x="452" y="0"/>
                </a:lnTo>
                <a:lnTo>
                  <a:pt x="86" y="120"/>
                </a:lnTo>
                <a:lnTo>
                  <a:pt x="70" y="72"/>
                </a:lnTo>
                <a:lnTo>
                  <a:pt x="72" y="70"/>
                </a:lnTo>
                <a:lnTo>
                  <a:pt x="88" y="116"/>
                </a:lnTo>
                <a:lnTo>
                  <a:pt x="72" y="64"/>
                </a:lnTo>
                <a:lnTo>
                  <a:pt x="0" y="146"/>
                </a:lnTo>
                <a:lnTo>
                  <a:pt x="8" y="168"/>
                </a:lnTo>
                <a:lnTo>
                  <a:pt x="2" y="150"/>
                </a:lnTo>
                <a:lnTo>
                  <a:pt x="4" y="144"/>
                </a:lnTo>
                <a:lnTo>
                  <a:pt x="78" y="344"/>
                </a:lnTo>
                <a:lnTo>
                  <a:pt x="76" y="346"/>
                </a:lnTo>
                <a:lnTo>
                  <a:pt x="78" y="348"/>
                </a:lnTo>
                <a:lnTo>
                  <a:pt x="96" y="398"/>
                </a:lnTo>
                <a:lnTo>
                  <a:pt x="182" y="372"/>
                </a:lnTo>
                <a:lnTo>
                  <a:pt x="180" y="372"/>
                </a:lnTo>
                <a:lnTo>
                  <a:pt x="498" y="262"/>
                </a:lnTo>
                <a:lnTo>
                  <a:pt x="498" y="262"/>
                </a:lnTo>
                <a:lnTo>
                  <a:pt x="498" y="262"/>
                </a:lnTo>
                <a:lnTo>
                  <a:pt x="528" y="252"/>
                </a:lnTo>
                <a:lnTo>
                  <a:pt x="558" y="186"/>
                </a:lnTo>
                <a:lnTo>
                  <a:pt x="518" y="134"/>
                </a:lnTo>
                <a:lnTo>
                  <a:pt x="528" y="66"/>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200" name="Freeform 199"/>
          <p:cNvSpPr>
            <a:spLocks/>
          </p:cNvSpPr>
          <p:nvPr/>
        </p:nvSpPr>
        <p:spPr bwMode="auto">
          <a:xfrm>
            <a:off x="7641374" y="2272488"/>
            <a:ext cx="131121" cy="460207"/>
          </a:xfrm>
          <a:custGeom>
            <a:avLst/>
            <a:gdLst/>
            <a:ahLst/>
            <a:cxnLst>
              <a:cxn ang="0">
                <a:pos x="40" y="132"/>
              </a:cxn>
              <a:cxn ang="0">
                <a:pos x="2" y="0"/>
              </a:cxn>
              <a:cxn ang="0">
                <a:pos x="0" y="0"/>
              </a:cxn>
              <a:cxn ang="0">
                <a:pos x="38" y="132"/>
              </a:cxn>
              <a:cxn ang="0">
                <a:pos x="102" y="358"/>
              </a:cxn>
              <a:cxn ang="0">
                <a:pos x="80" y="276"/>
              </a:cxn>
              <a:cxn ang="0">
                <a:pos x="40" y="132"/>
              </a:cxn>
            </a:cxnLst>
            <a:rect l="0" t="0" r="r" b="b"/>
            <a:pathLst>
              <a:path w="102" h="358">
                <a:moveTo>
                  <a:pt x="40" y="132"/>
                </a:moveTo>
                <a:lnTo>
                  <a:pt x="2" y="0"/>
                </a:lnTo>
                <a:lnTo>
                  <a:pt x="0" y="0"/>
                </a:lnTo>
                <a:lnTo>
                  <a:pt x="38" y="132"/>
                </a:lnTo>
                <a:lnTo>
                  <a:pt x="102" y="358"/>
                </a:lnTo>
                <a:lnTo>
                  <a:pt x="80" y="276"/>
                </a:lnTo>
                <a:lnTo>
                  <a:pt x="40" y="13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201" name="Freeform 200"/>
          <p:cNvSpPr>
            <a:spLocks/>
          </p:cNvSpPr>
          <p:nvPr/>
        </p:nvSpPr>
        <p:spPr bwMode="auto">
          <a:xfrm>
            <a:off x="7679939" y="2907523"/>
            <a:ext cx="95127" cy="23139"/>
          </a:xfrm>
          <a:custGeom>
            <a:avLst/>
            <a:gdLst/>
            <a:ahLst/>
            <a:cxnLst>
              <a:cxn ang="0">
                <a:pos x="0" y="2"/>
              </a:cxn>
              <a:cxn ang="0">
                <a:pos x="74" y="18"/>
              </a:cxn>
              <a:cxn ang="0">
                <a:pos x="14" y="4"/>
              </a:cxn>
              <a:cxn ang="0">
                <a:pos x="0" y="0"/>
              </a:cxn>
              <a:cxn ang="0">
                <a:pos x="0" y="2"/>
              </a:cxn>
            </a:cxnLst>
            <a:rect l="0" t="0" r="r" b="b"/>
            <a:pathLst>
              <a:path w="74" h="18">
                <a:moveTo>
                  <a:pt x="0" y="2"/>
                </a:moveTo>
                <a:lnTo>
                  <a:pt x="74" y="18"/>
                </a:lnTo>
                <a:lnTo>
                  <a:pt x="14" y="4"/>
                </a:lnTo>
                <a:lnTo>
                  <a:pt x="0" y="0"/>
                </a:lnTo>
                <a:lnTo>
                  <a:pt x="0" y="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202" name="Freeform 201"/>
          <p:cNvSpPr>
            <a:spLocks/>
          </p:cNvSpPr>
          <p:nvPr/>
        </p:nvSpPr>
        <p:spPr bwMode="auto">
          <a:xfrm>
            <a:off x="7772495" y="2732695"/>
            <a:ext cx="79701" cy="174827"/>
          </a:xfrm>
          <a:custGeom>
            <a:avLst/>
            <a:gdLst/>
            <a:ahLst/>
            <a:cxnLst>
              <a:cxn ang="0">
                <a:pos x="0" y="0"/>
              </a:cxn>
              <a:cxn ang="0">
                <a:pos x="10" y="84"/>
              </a:cxn>
              <a:cxn ang="0">
                <a:pos x="62" y="136"/>
              </a:cxn>
              <a:cxn ang="0">
                <a:pos x="12" y="82"/>
              </a:cxn>
              <a:cxn ang="0">
                <a:pos x="0" y="0"/>
              </a:cxn>
            </a:cxnLst>
            <a:rect l="0" t="0" r="r" b="b"/>
            <a:pathLst>
              <a:path w="62" h="136">
                <a:moveTo>
                  <a:pt x="0" y="0"/>
                </a:moveTo>
                <a:lnTo>
                  <a:pt x="10" y="84"/>
                </a:lnTo>
                <a:lnTo>
                  <a:pt x="62" y="136"/>
                </a:lnTo>
                <a:lnTo>
                  <a:pt x="12" y="82"/>
                </a:lnTo>
                <a:lnTo>
                  <a:pt x="0" y="0"/>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203" name="Freeform 202"/>
          <p:cNvSpPr>
            <a:spLocks/>
          </p:cNvSpPr>
          <p:nvPr/>
        </p:nvSpPr>
        <p:spPr bwMode="auto">
          <a:xfrm>
            <a:off x="7775066" y="2930662"/>
            <a:ext cx="64275" cy="17997"/>
          </a:xfrm>
          <a:custGeom>
            <a:avLst/>
            <a:gdLst/>
            <a:ahLst/>
            <a:cxnLst>
              <a:cxn ang="0">
                <a:pos x="50" y="12"/>
              </a:cxn>
              <a:cxn ang="0">
                <a:pos x="0" y="0"/>
              </a:cxn>
              <a:cxn ang="0">
                <a:pos x="50" y="14"/>
              </a:cxn>
              <a:cxn ang="0">
                <a:pos x="50" y="12"/>
              </a:cxn>
            </a:cxnLst>
            <a:rect l="0" t="0" r="r" b="b"/>
            <a:pathLst>
              <a:path w="50" h="14">
                <a:moveTo>
                  <a:pt x="50" y="12"/>
                </a:moveTo>
                <a:lnTo>
                  <a:pt x="0" y="0"/>
                </a:lnTo>
                <a:lnTo>
                  <a:pt x="50" y="14"/>
                </a:lnTo>
                <a:lnTo>
                  <a:pt x="50" y="1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204" name="Freeform 203"/>
          <p:cNvSpPr>
            <a:spLocks/>
          </p:cNvSpPr>
          <p:nvPr/>
        </p:nvSpPr>
        <p:spPr bwMode="auto">
          <a:xfrm>
            <a:off x="7661941" y="2904952"/>
            <a:ext cx="177398" cy="344513"/>
          </a:xfrm>
          <a:custGeom>
            <a:avLst/>
            <a:gdLst/>
            <a:ahLst/>
            <a:cxnLst>
              <a:cxn ang="0">
                <a:pos x="10" y="2"/>
              </a:cxn>
              <a:cxn ang="0">
                <a:pos x="0" y="72"/>
              </a:cxn>
              <a:cxn ang="0">
                <a:pos x="38" y="124"/>
              </a:cxn>
              <a:cxn ang="0">
                <a:pos x="10" y="192"/>
              </a:cxn>
              <a:cxn ang="0">
                <a:pos x="8" y="194"/>
              </a:cxn>
              <a:cxn ang="0">
                <a:pos x="8" y="196"/>
              </a:cxn>
              <a:cxn ang="0">
                <a:pos x="10" y="194"/>
              </a:cxn>
              <a:cxn ang="0">
                <a:pos x="104" y="268"/>
              </a:cxn>
              <a:cxn ang="0">
                <a:pos x="104" y="226"/>
              </a:cxn>
              <a:cxn ang="0">
                <a:pos x="134" y="80"/>
              </a:cxn>
              <a:cxn ang="0">
                <a:pos x="104" y="56"/>
              </a:cxn>
              <a:cxn ang="0">
                <a:pos x="136" y="40"/>
              </a:cxn>
              <a:cxn ang="0">
                <a:pos x="138" y="34"/>
              </a:cxn>
              <a:cxn ang="0">
                <a:pos x="88" y="20"/>
              </a:cxn>
              <a:cxn ang="0">
                <a:pos x="14" y="4"/>
              </a:cxn>
              <a:cxn ang="0">
                <a:pos x="14" y="2"/>
              </a:cxn>
              <a:cxn ang="0">
                <a:pos x="28" y="6"/>
              </a:cxn>
              <a:cxn ang="0">
                <a:pos x="6" y="0"/>
              </a:cxn>
              <a:cxn ang="0">
                <a:pos x="10" y="2"/>
              </a:cxn>
            </a:cxnLst>
            <a:rect l="0" t="0" r="r" b="b"/>
            <a:pathLst>
              <a:path w="138" h="268">
                <a:moveTo>
                  <a:pt x="10" y="2"/>
                </a:moveTo>
                <a:lnTo>
                  <a:pt x="0" y="72"/>
                </a:lnTo>
                <a:lnTo>
                  <a:pt x="38" y="124"/>
                </a:lnTo>
                <a:lnTo>
                  <a:pt x="10" y="192"/>
                </a:lnTo>
                <a:lnTo>
                  <a:pt x="8" y="194"/>
                </a:lnTo>
                <a:lnTo>
                  <a:pt x="8" y="196"/>
                </a:lnTo>
                <a:lnTo>
                  <a:pt x="10" y="194"/>
                </a:lnTo>
                <a:lnTo>
                  <a:pt x="104" y="268"/>
                </a:lnTo>
                <a:lnTo>
                  <a:pt x="104" y="226"/>
                </a:lnTo>
                <a:lnTo>
                  <a:pt x="134" y="80"/>
                </a:lnTo>
                <a:lnTo>
                  <a:pt x="104" y="56"/>
                </a:lnTo>
                <a:lnTo>
                  <a:pt x="136" y="40"/>
                </a:lnTo>
                <a:lnTo>
                  <a:pt x="138" y="34"/>
                </a:lnTo>
                <a:lnTo>
                  <a:pt x="88" y="20"/>
                </a:lnTo>
                <a:lnTo>
                  <a:pt x="14" y="4"/>
                </a:lnTo>
                <a:lnTo>
                  <a:pt x="14" y="2"/>
                </a:lnTo>
                <a:lnTo>
                  <a:pt x="28" y="6"/>
                </a:lnTo>
                <a:lnTo>
                  <a:pt x="6" y="0"/>
                </a:lnTo>
                <a:lnTo>
                  <a:pt x="10" y="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205" name="Freeform 204"/>
          <p:cNvSpPr>
            <a:spLocks/>
          </p:cNvSpPr>
          <p:nvPr/>
        </p:nvSpPr>
        <p:spPr bwMode="auto">
          <a:xfrm>
            <a:off x="7772494" y="2732695"/>
            <a:ext cx="15426" cy="105411"/>
          </a:xfrm>
          <a:custGeom>
            <a:avLst/>
            <a:gdLst/>
            <a:ahLst/>
            <a:cxnLst>
              <a:cxn ang="0">
                <a:pos x="12" y="82"/>
              </a:cxn>
              <a:cxn ang="0">
                <a:pos x="0" y="0"/>
              </a:cxn>
              <a:cxn ang="0">
                <a:pos x="6" y="58"/>
              </a:cxn>
              <a:cxn ang="0">
                <a:pos x="12" y="82"/>
              </a:cxn>
            </a:cxnLst>
            <a:rect l="0" t="0" r="r" b="b"/>
            <a:pathLst>
              <a:path w="12" h="82">
                <a:moveTo>
                  <a:pt x="12" y="82"/>
                </a:moveTo>
                <a:lnTo>
                  <a:pt x="0" y="0"/>
                </a:lnTo>
                <a:lnTo>
                  <a:pt x="6" y="58"/>
                </a:lnTo>
                <a:lnTo>
                  <a:pt x="12" y="8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206" name="Freeform 205"/>
          <p:cNvSpPr>
            <a:spLocks/>
          </p:cNvSpPr>
          <p:nvPr/>
        </p:nvSpPr>
        <p:spPr bwMode="auto">
          <a:xfrm>
            <a:off x="7641374" y="2272488"/>
            <a:ext cx="131121" cy="460207"/>
          </a:xfrm>
          <a:custGeom>
            <a:avLst/>
            <a:gdLst/>
            <a:ahLst/>
            <a:cxnLst>
              <a:cxn ang="0">
                <a:pos x="38" y="132"/>
              </a:cxn>
              <a:cxn ang="0">
                <a:pos x="102" y="358"/>
              </a:cxn>
              <a:cxn ang="0">
                <a:pos x="80" y="276"/>
              </a:cxn>
              <a:cxn ang="0">
                <a:pos x="40" y="132"/>
              </a:cxn>
              <a:cxn ang="0">
                <a:pos x="2" y="0"/>
              </a:cxn>
              <a:cxn ang="0">
                <a:pos x="0" y="0"/>
              </a:cxn>
              <a:cxn ang="0">
                <a:pos x="8" y="34"/>
              </a:cxn>
              <a:cxn ang="0">
                <a:pos x="38" y="132"/>
              </a:cxn>
            </a:cxnLst>
            <a:rect l="0" t="0" r="r" b="b"/>
            <a:pathLst>
              <a:path w="102" h="358">
                <a:moveTo>
                  <a:pt x="38" y="132"/>
                </a:moveTo>
                <a:lnTo>
                  <a:pt x="102" y="358"/>
                </a:lnTo>
                <a:lnTo>
                  <a:pt x="80" y="276"/>
                </a:lnTo>
                <a:lnTo>
                  <a:pt x="40" y="132"/>
                </a:lnTo>
                <a:lnTo>
                  <a:pt x="2" y="0"/>
                </a:lnTo>
                <a:lnTo>
                  <a:pt x="0" y="0"/>
                </a:lnTo>
                <a:lnTo>
                  <a:pt x="8" y="34"/>
                </a:lnTo>
                <a:lnTo>
                  <a:pt x="38" y="132"/>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207" name="Freeform 206"/>
          <p:cNvSpPr>
            <a:spLocks/>
          </p:cNvSpPr>
          <p:nvPr/>
        </p:nvSpPr>
        <p:spPr bwMode="auto">
          <a:xfrm>
            <a:off x="7641373" y="2272488"/>
            <a:ext cx="10284" cy="43707"/>
          </a:xfrm>
          <a:custGeom>
            <a:avLst/>
            <a:gdLst/>
            <a:ahLst/>
            <a:cxnLst>
              <a:cxn ang="0">
                <a:pos x="8" y="34"/>
              </a:cxn>
              <a:cxn ang="0">
                <a:pos x="0" y="0"/>
              </a:cxn>
              <a:cxn ang="0">
                <a:pos x="0" y="0"/>
              </a:cxn>
              <a:cxn ang="0">
                <a:pos x="8" y="34"/>
              </a:cxn>
            </a:cxnLst>
            <a:rect l="0" t="0" r="r" b="b"/>
            <a:pathLst>
              <a:path w="8" h="34">
                <a:moveTo>
                  <a:pt x="8" y="34"/>
                </a:moveTo>
                <a:lnTo>
                  <a:pt x="0" y="0"/>
                </a:lnTo>
                <a:lnTo>
                  <a:pt x="0" y="0"/>
                </a:lnTo>
                <a:lnTo>
                  <a:pt x="8" y="3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208" name="Freeform 207"/>
          <p:cNvSpPr>
            <a:spLocks/>
          </p:cNvSpPr>
          <p:nvPr/>
        </p:nvSpPr>
        <p:spPr bwMode="auto">
          <a:xfrm>
            <a:off x="7787921" y="2838106"/>
            <a:ext cx="64275" cy="69417"/>
          </a:xfrm>
          <a:custGeom>
            <a:avLst/>
            <a:gdLst/>
            <a:ahLst/>
            <a:cxnLst>
              <a:cxn ang="0">
                <a:pos x="50" y="54"/>
              </a:cxn>
              <a:cxn ang="0">
                <a:pos x="0" y="0"/>
              </a:cxn>
              <a:cxn ang="0">
                <a:pos x="46" y="50"/>
              </a:cxn>
              <a:cxn ang="0">
                <a:pos x="50" y="54"/>
              </a:cxn>
            </a:cxnLst>
            <a:rect l="0" t="0" r="r" b="b"/>
            <a:pathLst>
              <a:path w="50" h="54">
                <a:moveTo>
                  <a:pt x="50" y="54"/>
                </a:moveTo>
                <a:lnTo>
                  <a:pt x="0" y="0"/>
                </a:lnTo>
                <a:lnTo>
                  <a:pt x="46" y="50"/>
                </a:lnTo>
                <a:lnTo>
                  <a:pt x="50" y="54"/>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209" name="Freeform 208"/>
          <p:cNvSpPr>
            <a:spLocks/>
          </p:cNvSpPr>
          <p:nvPr/>
        </p:nvSpPr>
        <p:spPr bwMode="auto">
          <a:xfrm>
            <a:off x="7780207" y="2807254"/>
            <a:ext cx="66846" cy="95127"/>
          </a:xfrm>
          <a:custGeom>
            <a:avLst/>
            <a:gdLst/>
            <a:ahLst/>
            <a:cxnLst>
              <a:cxn ang="0">
                <a:pos x="4" y="26"/>
              </a:cxn>
              <a:cxn ang="0">
                <a:pos x="52" y="74"/>
              </a:cxn>
              <a:cxn ang="0">
                <a:pos x="6" y="24"/>
              </a:cxn>
              <a:cxn ang="0">
                <a:pos x="0" y="0"/>
              </a:cxn>
              <a:cxn ang="0">
                <a:pos x="4" y="26"/>
              </a:cxn>
            </a:cxnLst>
            <a:rect l="0" t="0" r="r" b="b"/>
            <a:pathLst>
              <a:path w="52" h="74">
                <a:moveTo>
                  <a:pt x="4" y="26"/>
                </a:moveTo>
                <a:lnTo>
                  <a:pt x="52" y="74"/>
                </a:lnTo>
                <a:lnTo>
                  <a:pt x="6" y="24"/>
                </a:lnTo>
                <a:lnTo>
                  <a:pt x="0" y="0"/>
                </a:lnTo>
                <a:lnTo>
                  <a:pt x="4" y="26"/>
                </a:lnTo>
                <a:close/>
              </a:path>
            </a:pathLst>
          </a:cu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210" name="Line 3080"/>
          <p:cNvSpPr>
            <a:spLocks noChangeShapeType="1"/>
          </p:cNvSpPr>
          <p:nvPr/>
        </p:nvSpPr>
        <p:spPr bwMode="auto">
          <a:xfrm>
            <a:off x="4680368" y="5950635"/>
            <a:ext cx="1286" cy="1286"/>
          </a:xfrm>
          <a:prstGeom prst="line">
            <a:avLst/>
          </a:pr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211" name="Line 3117"/>
          <p:cNvSpPr>
            <a:spLocks noChangeShapeType="1"/>
          </p:cNvSpPr>
          <p:nvPr/>
        </p:nvSpPr>
        <p:spPr bwMode="auto">
          <a:xfrm>
            <a:off x="7769467" y="2249986"/>
            <a:ext cx="1286" cy="1286"/>
          </a:xfrm>
          <a:prstGeom prst="line">
            <a:avLst/>
          </a:pr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212" name="Line 3118"/>
          <p:cNvSpPr>
            <a:spLocks noChangeShapeType="1"/>
          </p:cNvSpPr>
          <p:nvPr/>
        </p:nvSpPr>
        <p:spPr bwMode="auto">
          <a:xfrm>
            <a:off x="7769467" y="2249986"/>
            <a:ext cx="1286" cy="1286"/>
          </a:xfrm>
          <a:prstGeom prst="line">
            <a:avLst/>
          </a:pr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213" name="Line 3119"/>
          <p:cNvSpPr>
            <a:spLocks noChangeShapeType="1"/>
          </p:cNvSpPr>
          <p:nvPr/>
        </p:nvSpPr>
        <p:spPr bwMode="auto">
          <a:xfrm>
            <a:off x="7707759" y="2995631"/>
            <a:ext cx="1286" cy="1286"/>
          </a:xfrm>
          <a:prstGeom prst="line">
            <a:avLst/>
          </a:pr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sp>
        <p:nvSpPr>
          <p:cNvPr id="214" name="Line 3120"/>
          <p:cNvSpPr>
            <a:spLocks noChangeShapeType="1"/>
          </p:cNvSpPr>
          <p:nvPr/>
        </p:nvSpPr>
        <p:spPr bwMode="auto">
          <a:xfrm>
            <a:off x="8021444" y="2813076"/>
            <a:ext cx="1286" cy="1286"/>
          </a:xfrm>
          <a:prstGeom prst="line">
            <a:avLst/>
          </a:prstGeom>
          <a:solidFill>
            <a:schemeClr val="tx1"/>
          </a:solidFill>
          <a:ln w="12700" cmpd="sng">
            <a:solidFill>
              <a:schemeClr val="bg1"/>
            </a:solidFill>
            <a:prstDash val="solid"/>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da-DK" kern="0">
              <a:solidFill>
                <a:schemeClr val="bg1"/>
              </a:solidFill>
              <a:ea typeface="ＭＳ Ｐゴシック" pitchFamily="-97" charset="-128"/>
            </a:endParaRPr>
          </a:p>
        </p:txBody>
      </p:sp>
      <p:pic>
        <p:nvPicPr>
          <p:cNvPr id="217" name="Picture 4" descr="C:\Users\Sripras\AppData\Local\Microsoft\Windows\Temporary Internet Files\Content.IE5\A6V9TX1G\MC900434845[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26416" y="3216041"/>
            <a:ext cx="423378" cy="423378"/>
          </a:xfrm>
          <a:prstGeom prst="rect">
            <a:avLst/>
          </a:prstGeom>
          <a:noFill/>
          <a:extLst>
            <a:ext uri="{909E8E84-426E-40dd-AFC4-6F175D3DCCD1}">
              <a14:hiddenFill xmlns:a14="http://schemas.microsoft.com/office/drawing/2010/main">
                <a:solidFill>
                  <a:srgbClr val="FFFFFF"/>
                </a:solidFill>
              </a14:hiddenFill>
            </a:ext>
          </a:extLst>
        </p:spPr>
      </p:pic>
      <p:pic>
        <p:nvPicPr>
          <p:cNvPr id="218" name="Picture 4" descr="C:\Users\Sripras\AppData\Local\Microsoft\Windows\Temporary Internet Files\Content.IE5\A6V9TX1G\MC900434845[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17382" y="2762935"/>
            <a:ext cx="423378" cy="423378"/>
          </a:xfrm>
          <a:prstGeom prst="rect">
            <a:avLst/>
          </a:prstGeom>
          <a:noFill/>
          <a:extLst>
            <a:ext uri="{909E8E84-426E-40dd-AFC4-6F175D3DCCD1}">
              <a14:hiddenFill xmlns:a14="http://schemas.microsoft.com/office/drawing/2010/main">
                <a:solidFill>
                  <a:srgbClr val="FFFFFF"/>
                </a:solidFill>
              </a14:hiddenFill>
            </a:ext>
          </a:extLst>
        </p:spPr>
      </p:pic>
      <p:pic>
        <p:nvPicPr>
          <p:cNvPr id="219" name="Picture 4" descr="C:\Users\Sripras\AppData\Local\Microsoft\Windows\Temporary Internet Files\Content.IE5\A6V9TX1G\MC900434845[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90045" y="4293703"/>
            <a:ext cx="423378" cy="423378"/>
          </a:xfrm>
          <a:prstGeom prst="rect">
            <a:avLst/>
          </a:prstGeom>
          <a:noFill/>
          <a:extLst>
            <a:ext uri="{909E8E84-426E-40dd-AFC4-6F175D3DCCD1}">
              <a14:hiddenFill xmlns:a14="http://schemas.microsoft.com/office/drawing/2010/main">
                <a:solidFill>
                  <a:srgbClr val="FFFFFF"/>
                </a:solidFill>
              </a14:hiddenFill>
            </a:ext>
          </a:extLst>
        </p:spPr>
      </p:pic>
      <p:cxnSp>
        <p:nvCxnSpPr>
          <p:cNvPr id="225" name="Curved Connector 224"/>
          <p:cNvCxnSpPr>
            <a:stCxn id="218" idx="2"/>
            <a:endCxn id="219" idx="3"/>
          </p:cNvCxnSpPr>
          <p:nvPr/>
        </p:nvCxnSpPr>
        <p:spPr>
          <a:xfrm rot="5400000">
            <a:off x="6861709" y="3738028"/>
            <a:ext cx="1319079" cy="215648"/>
          </a:xfrm>
          <a:prstGeom prst="curved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1" name="Curved Connector 230"/>
          <p:cNvCxnSpPr>
            <a:stCxn id="219" idx="2"/>
            <a:endCxn id="217" idx="2"/>
          </p:cNvCxnSpPr>
          <p:nvPr/>
        </p:nvCxnSpPr>
        <p:spPr>
          <a:xfrm rot="5400000" flipH="1">
            <a:off x="4281089" y="1796437"/>
            <a:ext cx="1077662" cy="4763629"/>
          </a:xfrm>
          <a:prstGeom prst="curvedConnector3">
            <a:avLst>
              <a:gd name="adj1" fmla="val -21213"/>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46" name="Rounded Rectangle 245"/>
          <p:cNvSpPr/>
          <p:nvPr/>
        </p:nvSpPr>
        <p:spPr>
          <a:xfrm>
            <a:off x="8161063" y="4909183"/>
            <a:ext cx="1041913" cy="5446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H(k)    </a:t>
            </a:r>
          </a:p>
        </p:txBody>
      </p:sp>
      <p:sp>
        <p:nvSpPr>
          <p:cNvPr id="247" name="Rounded Rectangle 246"/>
          <p:cNvSpPr/>
          <p:nvPr/>
        </p:nvSpPr>
        <p:spPr>
          <a:xfrm>
            <a:off x="8161063" y="5477928"/>
            <a:ext cx="1041913" cy="5446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H(k) + 1</a:t>
            </a:r>
            <a:endParaRPr lang="en-US" sz="1400" dirty="0"/>
          </a:p>
        </p:txBody>
      </p:sp>
      <p:cxnSp>
        <p:nvCxnSpPr>
          <p:cNvPr id="253" name="Curved Connector 252"/>
          <p:cNvCxnSpPr>
            <a:stCxn id="217" idx="0"/>
            <a:endCxn id="218" idx="0"/>
          </p:cNvCxnSpPr>
          <p:nvPr/>
        </p:nvCxnSpPr>
        <p:spPr>
          <a:xfrm rot="5400000" flipH="1" flipV="1">
            <a:off x="4807035" y="394005"/>
            <a:ext cx="453106" cy="5190966"/>
          </a:xfrm>
          <a:prstGeom prst="curvedConnector3">
            <a:avLst>
              <a:gd name="adj1" fmla="val 150452"/>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05" name="Flowchart: Connector 304"/>
          <p:cNvSpPr/>
          <p:nvPr/>
        </p:nvSpPr>
        <p:spPr>
          <a:xfrm>
            <a:off x="2717373" y="4369341"/>
            <a:ext cx="131867" cy="138947"/>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8" name="Straight Arrow Connector 307"/>
          <p:cNvCxnSpPr>
            <a:stCxn id="305" idx="6"/>
            <a:endCxn id="218" idx="1"/>
          </p:cNvCxnSpPr>
          <p:nvPr/>
        </p:nvCxnSpPr>
        <p:spPr>
          <a:xfrm flipV="1">
            <a:off x="2849240" y="2974624"/>
            <a:ext cx="4568143" cy="1464190"/>
          </a:xfrm>
          <a:prstGeom prst="straightConnector1">
            <a:avLst/>
          </a:prstGeom>
          <a:ln>
            <a:solidFill>
              <a:srgbClr val="FF0000"/>
            </a:solidFill>
            <a:prstDash val="lgDashDotDot"/>
            <a:tailEnd type="triangle"/>
          </a:ln>
        </p:spPr>
        <p:style>
          <a:lnRef idx="1">
            <a:schemeClr val="accent1"/>
          </a:lnRef>
          <a:fillRef idx="0">
            <a:schemeClr val="accent1"/>
          </a:fillRef>
          <a:effectRef idx="0">
            <a:schemeClr val="accent1"/>
          </a:effectRef>
          <a:fontRef idx="minor">
            <a:schemeClr val="tx1"/>
          </a:fontRef>
        </p:style>
      </p:cxnSp>
      <p:cxnSp>
        <p:nvCxnSpPr>
          <p:cNvPr id="309" name="Straight Arrow Connector 308"/>
          <p:cNvCxnSpPr>
            <a:stCxn id="305" idx="6"/>
            <a:endCxn id="219" idx="1"/>
          </p:cNvCxnSpPr>
          <p:nvPr/>
        </p:nvCxnSpPr>
        <p:spPr>
          <a:xfrm>
            <a:off x="2849239" y="4438814"/>
            <a:ext cx="4140806" cy="66578"/>
          </a:xfrm>
          <a:prstGeom prst="straightConnector1">
            <a:avLst/>
          </a:prstGeom>
          <a:ln>
            <a:solidFill>
              <a:srgbClr val="FF0000"/>
            </a:solidFill>
            <a:prstDash val="lgDashDotDot"/>
            <a:tailEnd type="triangle"/>
          </a:ln>
        </p:spPr>
        <p:style>
          <a:lnRef idx="1">
            <a:schemeClr val="accent1"/>
          </a:lnRef>
          <a:fillRef idx="0">
            <a:schemeClr val="accent1"/>
          </a:fillRef>
          <a:effectRef idx="0">
            <a:schemeClr val="accent1"/>
          </a:effectRef>
          <a:fontRef idx="minor">
            <a:schemeClr val="tx1"/>
          </a:fontRef>
        </p:style>
      </p:cxnSp>
      <p:pic>
        <p:nvPicPr>
          <p:cNvPr id="312" name="Picture 3" descr="C:\Users\Sripras\AppData\Local\Microsoft\Windows\Temporary Internet Files\Content.IE5\CYK3BX0Z\MC900439608[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59267" y="2628903"/>
            <a:ext cx="221479" cy="290188"/>
          </a:xfrm>
          <a:prstGeom prst="rect">
            <a:avLst/>
          </a:prstGeom>
          <a:noFill/>
          <a:extLst>
            <a:ext uri="{909E8E84-426E-40dd-AFC4-6F175D3DCCD1}">
              <a14:hiddenFill xmlns:a14="http://schemas.microsoft.com/office/drawing/2010/main">
                <a:solidFill>
                  <a:srgbClr val="FFFFFF"/>
                </a:solidFill>
              </a14:hiddenFill>
            </a:ext>
          </a:extLst>
        </p:spPr>
      </p:pic>
      <p:cxnSp>
        <p:nvCxnSpPr>
          <p:cNvPr id="314" name="Curved Connector 313"/>
          <p:cNvCxnSpPr>
            <a:stCxn id="305" idx="6"/>
            <a:endCxn id="217" idx="3"/>
          </p:cNvCxnSpPr>
          <p:nvPr/>
        </p:nvCxnSpPr>
        <p:spPr>
          <a:xfrm flipH="1" flipV="1">
            <a:off x="2649795" y="3427730"/>
            <a:ext cx="199445" cy="1011084"/>
          </a:xfrm>
          <a:prstGeom prst="curvedConnector3">
            <a:avLst>
              <a:gd name="adj1" fmla="val -114618"/>
            </a:avLst>
          </a:prstGeom>
          <a:ln>
            <a:solidFill>
              <a:schemeClr val="accent3"/>
            </a:solidFill>
            <a:prstDash val="lgDashDotDot"/>
            <a:tailEnd type="triangle"/>
          </a:ln>
        </p:spPr>
        <p:style>
          <a:lnRef idx="1">
            <a:schemeClr val="accent1"/>
          </a:lnRef>
          <a:fillRef idx="0">
            <a:schemeClr val="accent1"/>
          </a:fillRef>
          <a:effectRef idx="0">
            <a:schemeClr val="accent1"/>
          </a:effectRef>
          <a:fontRef idx="minor">
            <a:schemeClr val="tx1"/>
          </a:fontRef>
        </p:style>
      </p:cxnSp>
      <p:sp>
        <p:nvSpPr>
          <p:cNvPr id="316" name="Flowchart: Connector 315"/>
          <p:cNvSpPr/>
          <p:nvPr/>
        </p:nvSpPr>
        <p:spPr>
          <a:xfrm>
            <a:off x="6885503" y="3179991"/>
            <a:ext cx="131867" cy="138947"/>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Freeform 316"/>
          <p:cNvSpPr/>
          <p:nvPr/>
        </p:nvSpPr>
        <p:spPr>
          <a:xfrm>
            <a:off x="2814415" y="3042303"/>
            <a:ext cx="4084890" cy="1341690"/>
          </a:xfrm>
          <a:custGeom>
            <a:avLst/>
            <a:gdLst>
              <a:gd name="connsiteX0" fmla="*/ 0 w 4084890"/>
              <a:gd name="connsiteY0" fmla="*/ 1341690 h 1341690"/>
              <a:gd name="connsiteX1" fmla="*/ 25637 w 4084890"/>
              <a:gd name="connsiteY1" fmla="*/ 1298961 h 1341690"/>
              <a:gd name="connsiteX2" fmla="*/ 42729 w 4084890"/>
              <a:gd name="connsiteY2" fmla="*/ 1247686 h 1341690"/>
              <a:gd name="connsiteX3" fmla="*/ 76912 w 4084890"/>
              <a:gd name="connsiteY3" fmla="*/ 1196411 h 1341690"/>
              <a:gd name="connsiteX4" fmla="*/ 85458 w 4084890"/>
              <a:gd name="connsiteY4" fmla="*/ 1170774 h 1341690"/>
              <a:gd name="connsiteX5" fmla="*/ 119641 w 4084890"/>
              <a:gd name="connsiteY5" fmla="*/ 1119499 h 1341690"/>
              <a:gd name="connsiteX6" fmla="*/ 128187 w 4084890"/>
              <a:gd name="connsiteY6" fmla="*/ 1093861 h 1341690"/>
              <a:gd name="connsiteX7" fmla="*/ 162370 w 4084890"/>
              <a:gd name="connsiteY7" fmla="*/ 1042587 h 1341690"/>
              <a:gd name="connsiteX8" fmla="*/ 188007 w 4084890"/>
              <a:gd name="connsiteY8" fmla="*/ 991312 h 1341690"/>
              <a:gd name="connsiteX9" fmla="*/ 213645 w 4084890"/>
              <a:gd name="connsiteY9" fmla="*/ 965675 h 1341690"/>
              <a:gd name="connsiteX10" fmla="*/ 230736 w 4084890"/>
              <a:gd name="connsiteY10" fmla="*/ 940037 h 1341690"/>
              <a:gd name="connsiteX11" fmla="*/ 239282 w 4084890"/>
              <a:gd name="connsiteY11" fmla="*/ 914400 h 1341690"/>
              <a:gd name="connsiteX12" fmla="*/ 290557 w 4084890"/>
              <a:gd name="connsiteY12" fmla="*/ 863125 h 1341690"/>
              <a:gd name="connsiteX13" fmla="*/ 316194 w 4084890"/>
              <a:gd name="connsiteY13" fmla="*/ 837488 h 1341690"/>
              <a:gd name="connsiteX14" fmla="*/ 367469 w 4084890"/>
              <a:gd name="connsiteY14" fmla="*/ 803304 h 1341690"/>
              <a:gd name="connsiteX15" fmla="*/ 393106 w 4084890"/>
              <a:gd name="connsiteY15" fmla="*/ 786213 h 1341690"/>
              <a:gd name="connsiteX16" fmla="*/ 444381 w 4084890"/>
              <a:gd name="connsiteY16" fmla="*/ 769121 h 1341690"/>
              <a:gd name="connsiteX17" fmla="*/ 521293 w 4084890"/>
              <a:gd name="connsiteY17" fmla="*/ 777667 h 1341690"/>
              <a:gd name="connsiteX18" fmla="*/ 546931 w 4084890"/>
              <a:gd name="connsiteY18" fmla="*/ 786213 h 1341690"/>
              <a:gd name="connsiteX19" fmla="*/ 598206 w 4084890"/>
              <a:gd name="connsiteY19" fmla="*/ 837488 h 1341690"/>
              <a:gd name="connsiteX20" fmla="*/ 649480 w 4084890"/>
              <a:gd name="connsiteY20" fmla="*/ 888762 h 1341690"/>
              <a:gd name="connsiteX21" fmla="*/ 700755 w 4084890"/>
              <a:gd name="connsiteY21" fmla="*/ 940037 h 1341690"/>
              <a:gd name="connsiteX22" fmla="*/ 726392 w 4084890"/>
              <a:gd name="connsiteY22" fmla="*/ 965675 h 1341690"/>
              <a:gd name="connsiteX23" fmla="*/ 803305 w 4084890"/>
              <a:gd name="connsiteY23" fmla="*/ 1051133 h 1341690"/>
              <a:gd name="connsiteX24" fmla="*/ 828942 w 4084890"/>
              <a:gd name="connsiteY24" fmla="*/ 1076770 h 1341690"/>
              <a:gd name="connsiteX25" fmla="*/ 871671 w 4084890"/>
              <a:gd name="connsiteY25" fmla="*/ 1110953 h 1341690"/>
              <a:gd name="connsiteX26" fmla="*/ 888763 w 4084890"/>
              <a:gd name="connsiteY26" fmla="*/ 1136590 h 1341690"/>
              <a:gd name="connsiteX27" fmla="*/ 965675 w 4084890"/>
              <a:gd name="connsiteY27" fmla="*/ 1204957 h 1341690"/>
              <a:gd name="connsiteX28" fmla="*/ 982766 w 4084890"/>
              <a:gd name="connsiteY28" fmla="*/ 1230594 h 1341690"/>
              <a:gd name="connsiteX29" fmla="*/ 1059678 w 4084890"/>
              <a:gd name="connsiteY29" fmla="*/ 1290415 h 1341690"/>
              <a:gd name="connsiteX30" fmla="*/ 1085316 w 4084890"/>
              <a:gd name="connsiteY30" fmla="*/ 1298961 h 1341690"/>
              <a:gd name="connsiteX31" fmla="*/ 1136591 w 4084890"/>
              <a:gd name="connsiteY31" fmla="*/ 1281869 h 1341690"/>
              <a:gd name="connsiteX32" fmla="*/ 1179320 w 4084890"/>
              <a:gd name="connsiteY32" fmla="*/ 1230594 h 1341690"/>
              <a:gd name="connsiteX33" fmla="*/ 1213503 w 4084890"/>
              <a:gd name="connsiteY33" fmla="*/ 1179319 h 1341690"/>
              <a:gd name="connsiteX34" fmla="*/ 1230594 w 4084890"/>
              <a:gd name="connsiteY34" fmla="*/ 1153682 h 1341690"/>
              <a:gd name="connsiteX35" fmla="*/ 1256232 w 4084890"/>
              <a:gd name="connsiteY35" fmla="*/ 1128045 h 1341690"/>
              <a:gd name="connsiteX36" fmla="*/ 1307506 w 4084890"/>
              <a:gd name="connsiteY36" fmla="*/ 1042587 h 1341690"/>
              <a:gd name="connsiteX37" fmla="*/ 1341690 w 4084890"/>
              <a:gd name="connsiteY37" fmla="*/ 991312 h 1341690"/>
              <a:gd name="connsiteX38" fmla="*/ 1350235 w 4084890"/>
              <a:gd name="connsiteY38" fmla="*/ 965675 h 1341690"/>
              <a:gd name="connsiteX39" fmla="*/ 1384419 w 4084890"/>
              <a:gd name="connsiteY39" fmla="*/ 914400 h 1341690"/>
              <a:gd name="connsiteX40" fmla="*/ 1410056 w 4084890"/>
              <a:gd name="connsiteY40" fmla="*/ 863125 h 1341690"/>
              <a:gd name="connsiteX41" fmla="*/ 1418602 w 4084890"/>
              <a:gd name="connsiteY41" fmla="*/ 837488 h 1341690"/>
              <a:gd name="connsiteX42" fmla="*/ 1452785 w 4084890"/>
              <a:gd name="connsiteY42" fmla="*/ 786213 h 1341690"/>
              <a:gd name="connsiteX43" fmla="*/ 1469877 w 4084890"/>
              <a:gd name="connsiteY43" fmla="*/ 760576 h 1341690"/>
              <a:gd name="connsiteX44" fmla="*/ 1512606 w 4084890"/>
              <a:gd name="connsiteY44" fmla="*/ 683663 h 1341690"/>
              <a:gd name="connsiteX45" fmla="*/ 1563880 w 4084890"/>
              <a:gd name="connsiteY45" fmla="*/ 598205 h 1341690"/>
              <a:gd name="connsiteX46" fmla="*/ 1580972 w 4084890"/>
              <a:gd name="connsiteY46" fmla="*/ 572568 h 1341690"/>
              <a:gd name="connsiteX47" fmla="*/ 1615155 w 4084890"/>
              <a:gd name="connsiteY47" fmla="*/ 521293 h 1341690"/>
              <a:gd name="connsiteX48" fmla="*/ 1623701 w 4084890"/>
              <a:gd name="connsiteY48" fmla="*/ 495656 h 1341690"/>
              <a:gd name="connsiteX49" fmla="*/ 1657884 w 4084890"/>
              <a:gd name="connsiteY49" fmla="*/ 444381 h 1341690"/>
              <a:gd name="connsiteX50" fmla="*/ 1666430 w 4084890"/>
              <a:gd name="connsiteY50" fmla="*/ 418744 h 1341690"/>
              <a:gd name="connsiteX51" fmla="*/ 1717705 w 4084890"/>
              <a:gd name="connsiteY51" fmla="*/ 341832 h 1341690"/>
              <a:gd name="connsiteX52" fmla="*/ 1803163 w 4084890"/>
              <a:gd name="connsiteY52" fmla="*/ 213645 h 1341690"/>
              <a:gd name="connsiteX53" fmla="*/ 1871529 w 4084890"/>
              <a:gd name="connsiteY53" fmla="*/ 111095 h 1341690"/>
              <a:gd name="connsiteX54" fmla="*/ 1888621 w 4084890"/>
              <a:gd name="connsiteY54" fmla="*/ 85458 h 1341690"/>
              <a:gd name="connsiteX55" fmla="*/ 1914258 w 4084890"/>
              <a:gd name="connsiteY55" fmla="*/ 68366 h 1341690"/>
              <a:gd name="connsiteX56" fmla="*/ 1931349 w 4084890"/>
              <a:gd name="connsiteY56" fmla="*/ 42729 h 1341690"/>
              <a:gd name="connsiteX57" fmla="*/ 2008262 w 4084890"/>
              <a:gd name="connsiteY57" fmla="*/ 0 h 1341690"/>
              <a:gd name="connsiteX58" fmla="*/ 2102265 w 4084890"/>
              <a:gd name="connsiteY58" fmla="*/ 8546 h 1341690"/>
              <a:gd name="connsiteX59" fmla="*/ 2153540 w 4084890"/>
              <a:gd name="connsiteY59" fmla="*/ 25637 h 1341690"/>
              <a:gd name="connsiteX60" fmla="*/ 2179178 w 4084890"/>
              <a:gd name="connsiteY60" fmla="*/ 34183 h 1341690"/>
              <a:gd name="connsiteX61" fmla="*/ 2204815 w 4084890"/>
              <a:gd name="connsiteY61" fmla="*/ 51275 h 1341690"/>
              <a:gd name="connsiteX62" fmla="*/ 2230452 w 4084890"/>
              <a:gd name="connsiteY62" fmla="*/ 59820 h 1341690"/>
              <a:gd name="connsiteX63" fmla="*/ 2281727 w 4084890"/>
              <a:gd name="connsiteY63" fmla="*/ 94004 h 1341690"/>
              <a:gd name="connsiteX64" fmla="*/ 2307364 w 4084890"/>
              <a:gd name="connsiteY64" fmla="*/ 111095 h 1341690"/>
              <a:gd name="connsiteX65" fmla="*/ 2333002 w 4084890"/>
              <a:gd name="connsiteY65" fmla="*/ 128187 h 1341690"/>
              <a:gd name="connsiteX66" fmla="*/ 2350093 w 4084890"/>
              <a:gd name="connsiteY66" fmla="*/ 153824 h 1341690"/>
              <a:gd name="connsiteX67" fmla="*/ 2401368 w 4084890"/>
              <a:gd name="connsiteY67" fmla="*/ 188007 h 1341690"/>
              <a:gd name="connsiteX68" fmla="*/ 2444097 w 4084890"/>
              <a:gd name="connsiteY68" fmla="*/ 222190 h 1341690"/>
              <a:gd name="connsiteX69" fmla="*/ 2469735 w 4084890"/>
              <a:gd name="connsiteY69" fmla="*/ 247828 h 1341690"/>
              <a:gd name="connsiteX70" fmla="*/ 2495372 w 4084890"/>
              <a:gd name="connsiteY70" fmla="*/ 264919 h 1341690"/>
              <a:gd name="connsiteX71" fmla="*/ 2546647 w 4084890"/>
              <a:gd name="connsiteY71" fmla="*/ 316194 h 1341690"/>
              <a:gd name="connsiteX72" fmla="*/ 2597921 w 4084890"/>
              <a:gd name="connsiteY72" fmla="*/ 350377 h 1341690"/>
              <a:gd name="connsiteX73" fmla="*/ 2666288 w 4084890"/>
              <a:gd name="connsiteY73" fmla="*/ 410198 h 1341690"/>
              <a:gd name="connsiteX74" fmla="*/ 2751746 w 4084890"/>
              <a:gd name="connsiteY74" fmla="*/ 487110 h 1341690"/>
              <a:gd name="connsiteX75" fmla="*/ 2828658 w 4084890"/>
              <a:gd name="connsiteY75" fmla="*/ 538385 h 1341690"/>
              <a:gd name="connsiteX76" fmla="*/ 2854295 w 4084890"/>
              <a:gd name="connsiteY76" fmla="*/ 555476 h 1341690"/>
              <a:gd name="connsiteX77" fmla="*/ 2905570 w 4084890"/>
              <a:gd name="connsiteY77" fmla="*/ 589660 h 1341690"/>
              <a:gd name="connsiteX78" fmla="*/ 2956845 w 4084890"/>
              <a:gd name="connsiteY78" fmla="*/ 615297 h 1341690"/>
              <a:gd name="connsiteX79" fmla="*/ 2982482 w 4084890"/>
              <a:gd name="connsiteY79" fmla="*/ 632389 h 1341690"/>
              <a:gd name="connsiteX80" fmla="*/ 3033757 w 4084890"/>
              <a:gd name="connsiteY80" fmla="*/ 649480 h 1341690"/>
              <a:gd name="connsiteX81" fmla="*/ 3093578 w 4084890"/>
              <a:gd name="connsiteY81" fmla="*/ 666572 h 1341690"/>
              <a:gd name="connsiteX82" fmla="*/ 3230310 w 4084890"/>
              <a:gd name="connsiteY82" fmla="*/ 658026 h 1341690"/>
              <a:gd name="connsiteX83" fmla="*/ 3255948 w 4084890"/>
              <a:gd name="connsiteY83" fmla="*/ 649480 h 1341690"/>
              <a:gd name="connsiteX84" fmla="*/ 3307222 w 4084890"/>
              <a:gd name="connsiteY84" fmla="*/ 615297 h 1341690"/>
              <a:gd name="connsiteX85" fmla="*/ 3349951 w 4084890"/>
              <a:gd name="connsiteY85" fmla="*/ 572568 h 1341690"/>
              <a:gd name="connsiteX86" fmla="*/ 3392680 w 4084890"/>
              <a:gd name="connsiteY86" fmla="*/ 529839 h 1341690"/>
              <a:gd name="connsiteX87" fmla="*/ 3435409 w 4084890"/>
              <a:gd name="connsiteY87" fmla="*/ 487110 h 1341690"/>
              <a:gd name="connsiteX88" fmla="*/ 3478138 w 4084890"/>
              <a:gd name="connsiteY88" fmla="*/ 444381 h 1341690"/>
              <a:gd name="connsiteX89" fmla="*/ 3495230 w 4084890"/>
              <a:gd name="connsiteY89" fmla="*/ 418744 h 1341690"/>
              <a:gd name="connsiteX90" fmla="*/ 3546505 w 4084890"/>
              <a:gd name="connsiteY90" fmla="*/ 367469 h 1341690"/>
              <a:gd name="connsiteX91" fmla="*/ 3563596 w 4084890"/>
              <a:gd name="connsiteY91" fmla="*/ 341832 h 1341690"/>
              <a:gd name="connsiteX92" fmla="*/ 3589234 w 4084890"/>
              <a:gd name="connsiteY92" fmla="*/ 324740 h 1341690"/>
              <a:gd name="connsiteX93" fmla="*/ 3640508 w 4084890"/>
              <a:gd name="connsiteY93" fmla="*/ 273465 h 1341690"/>
              <a:gd name="connsiteX94" fmla="*/ 3657600 w 4084890"/>
              <a:gd name="connsiteY94" fmla="*/ 247828 h 1341690"/>
              <a:gd name="connsiteX95" fmla="*/ 3683237 w 4084890"/>
              <a:gd name="connsiteY95" fmla="*/ 230736 h 1341690"/>
              <a:gd name="connsiteX96" fmla="*/ 3725966 w 4084890"/>
              <a:gd name="connsiteY96" fmla="*/ 188007 h 1341690"/>
              <a:gd name="connsiteX97" fmla="*/ 3768695 w 4084890"/>
              <a:gd name="connsiteY97" fmla="*/ 153824 h 1341690"/>
              <a:gd name="connsiteX98" fmla="*/ 3837062 w 4084890"/>
              <a:gd name="connsiteY98" fmla="*/ 111095 h 1341690"/>
              <a:gd name="connsiteX99" fmla="*/ 3862699 w 4084890"/>
              <a:gd name="connsiteY99" fmla="*/ 102549 h 1341690"/>
              <a:gd name="connsiteX100" fmla="*/ 4050706 w 4084890"/>
              <a:gd name="connsiteY100" fmla="*/ 128187 h 1341690"/>
              <a:gd name="connsiteX101" fmla="*/ 4076344 w 4084890"/>
              <a:gd name="connsiteY101" fmla="*/ 145278 h 1341690"/>
              <a:gd name="connsiteX102" fmla="*/ 4084890 w 4084890"/>
              <a:gd name="connsiteY102" fmla="*/ 153824 h 134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084890" h="1341690">
                <a:moveTo>
                  <a:pt x="0" y="1341690"/>
                </a:moveTo>
                <a:cubicBezTo>
                  <a:pt x="8546" y="1327447"/>
                  <a:pt x="18764" y="1314082"/>
                  <a:pt x="25637" y="1298961"/>
                </a:cubicBezTo>
                <a:cubicBezTo>
                  <a:pt x="33092" y="1282560"/>
                  <a:pt x="34672" y="1263800"/>
                  <a:pt x="42729" y="1247686"/>
                </a:cubicBezTo>
                <a:cubicBezTo>
                  <a:pt x="51915" y="1229313"/>
                  <a:pt x="70416" y="1215898"/>
                  <a:pt x="76912" y="1196411"/>
                </a:cubicBezTo>
                <a:cubicBezTo>
                  <a:pt x="79761" y="1187865"/>
                  <a:pt x="81083" y="1178648"/>
                  <a:pt x="85458" y="1170774"/>
                </a:cubicBezTo>
                <a:cubicBezTo>
                  <a:pt x="95434" y="1152817"/>
                  <a:pt x="119641" y="1119499"/>
                  <a:pt x="119641" y="1119499"/>
                </a:cubicBezTo>
                <a:cubicBezTo>
                  <a:pt x="122490" y="1110953"/>
                  <a:pt x="123812" y="1101736"/>
                  <a:pt x="128187" y="1093861"/>
                </a:cubicBezTo>
                <a:cubicBezTo>
                  <a:pt x="138163" y="1075905"/>
                  <a:pt x="162370" y="1042587"/>
                  <a:pt x="162370" y="1042587"/>
                </a:cubicBezTo>
                <a:cubicBezTo>
                  <a:pt x="170934" y="1016894"/>
                  <a:pt x="169601" y="1013399"/>
                  <a:pt x="188007" y="991312"/>
                </a:cubicBezTo>
                <a:cubicBezTo>
                  <a:pt x="195744" y="982028"/>
                  <a:pt x="205908" y="974959"/>
                  <a:pt x="213645" y="965675"/>
                </a:cubicBezTo>
                <a:cubicBezTo>
                  <a:pt x="220220" y="957785"/>
                  <a:pt x="226143" y="949224"/>
                  <a:pt x="230736" y="940037"/>
                </a:cubicBezTo>
                <a:cubicBezTo>
                  <a:pt x="234764" y="931980"/>
                  <a:pt x="233752" y="921510"/>
                  <a:pt x="239282" y="914400"/>
                </a:cubicBezTo>
                <a:cubicBezTo>
                  <a:pt x="254122" y="895320"/>
                  <a:pt x="273465" y="880217"/>
                  <a:pt x="290557" y="863125"/>
                </a:cubicBezTo>
                <a:cubicBezTo>
                  <a:pt x="299103" y="854579"/>
                  <a:pt x="306138" y="844192"/>
                  <a:pt x="316194" y="837488"/>
                </a:cubicBezTo>
                <a:lnTo>
                  <a:pt x="367469" y="803304"/>
                </a:lnTo>
                <a:cubicBezTo>
                  <a:pt x="376015" y="797607"/>
                  <a:pt x="383363" y="789461"/>
                  <a:pt x="393106" y="786213"/>
                </a:cubicBezTo>
                <a:lnTo>
                  <a:pt x="444381" y="769121"/>
                </a:lnTo>
                <a:cubicBezTo>
                  <a:pt x="470018" y="771970"/>
                  <a:pt x="495849" y="773426"/>
                  <a:pt x="521293" y="777667"/>
                </a:cubicBezTo>
                <a:cubicBezTo>
                  <a:pt x="530179" y="779148"/>
                  <a:pt x="539820" y="780682"/>
                  <a:pt x="546931" y="786213"/>
                </a:cubicBezTo>
                <a:cubicBezTo>
                  <a:pt x="566011" y="801053"/>
                  <a:pt x="581114" y="820396"/>
                  <a:pt x="598206" y="837488"/>
                </a:cubicBezTo>
                <a:lnTo>
                  <a:pt x="649480" y="888762"/>
                </a:lnTo>
                <a:lnTo>
                  <a:pt x="700755" y="940037"/>
                </a:lnTo>
                <a:cubicBezTo>
                  <a:pt x="709301" y="948583"/>
                  <a:pt x="719140" y="956007"/>
                  <a:pt x="726392" y="965675"/>
                </a:cubicBezTo>
                <a:cubicBezTo>
                  <a:pt x="766533" y="1019195"/>
                  <a:pt x="741959" y="989787"/>
                  <a:pt x="803305" y="1051133"/>
                </a:cubicBezTo>
                <a:cubicBezTo>
                  <a:pt x="811851" y="1059679"/>
                  <a:pt x="822238" y="1066714"/>
                  <a:pt x="828942" y="1076770"/>
                </a:cubicBezTo>
                <a:cubicBezTo>
                  <a:pt x="851031" y="1109902"/>
                  <a:pt x="836290" y="1099159"/>
                  <a:pt x="871671" y="1110953"/>
                </a:cubicBezTo>
                <a:cubicBezTo>
                  <a:pt x="877368" y="1119499"/>
                  <a:pt x="881940" y="1128914"/>
                  <a:pt x="888763" y="1136590"/>
                </a:cubicBezTo>
                <a:cubicBezTo>
                  <a:pt x="931337" y="1184486"/>
                  <a:pt x="926708" y="1178979"/>
                  <a:pt x="965675" y="1204957"/>
                </a:cubicBezTo>
                <a:cubicBezTo>
                  <a:pt x="971372" y="1213503"/>
                  <a:pt x="976191" y="1222704"/>
                  <a:pt x="982766" y="1230594"/>
                </a:cubicBezTo>
                <a:cubicBezTo>
                  <a:pt x="999781" y="1251013"/>
                  <a:pt x="1037690" y="1283086"/>
                  <a:pt x="1059678" y="1290415"/>
                </a:cubicBezTo>
                <a:lnTo>
                  <a:pt x="1085316" y="1298961"/>
                </a:lnTo>
                <a:cubicBezTo>
                  <a:pt x="1102408" y="1293264"/>
                  <a:pt x="1126598" y="1296860"/>
                  <a:pt x="1136591" y="1281869"/>
                </a:cubicBezTo>
                <a:cubicBezTo>
                  <a:pt x="1197661" y="1190263"/>
                  <a:pt x="1102557" y="1329290"/>
                  <a:pt x="1179320" y="1230594"/>
                </a:cubicBezTo>
                <a:cubicBezTo>
                  <a:pt x="1191931" y="1214379"/>
                  <a:pt x="1202109" y="1196411"/>
                  <a:pt x="1213503" y="1179319"/>
                </a:cubicBezTo>
                <a:cubicBezTo>
                  <a:pt x="1219200" y="1170773"/>
                  <a:pt x="1223331" y="1160944"/>
                  <a:pt x="1230594" y="1153682"/>
                </a:cubicBezTo>
                <a:cubicBezTo>
                  <a:pt x="1239140" y="1145136"/>
                  <a:pt x="1248812" y="1137585"/>
                  <a:pt x="1256232" y="1128045"/>
                </a:cubicBezTo>
                <a:cubicBezTo>
                  <a:pt x="1311358" y="1057170"/>
                  <a:pt x="1272623" y="1100725"/>
                  <a:pt x="1307506" y="1042587"/>
                </a:cubicBezTo>
                <a:cubicBezTo>
                  <a:pt x="1318075" y="1024973"/>
                  <a:pt x="1341690" y="991312"/>
                  <a:pt x="1341690" y="991312"/>
                </a:cubicBezTo>
                <a:cubicBezTo>
                  <a:pt x="1344538" y="982766"/>
                  <a:pt x="1345860" y="973549"/>
                  <a:pt x="1350235" y="965675"/>
                </a:cubicBezTo>
                <a:cubicBezTo>
                  <a:pt x="1360211" y="947718"/>
                  <a:pt x="1384419" y="914400"/>
                  <a:pt x="1384419" y="914400"/>
                </a:cubicBezTo>
                <a:cubicBezTo>
                  <a:pt x="1405894" y="849968"/>
                  <a:pt x="1376928" y="929379"/>
                  <a:pt x="1410056" y="863125"/>
                </a:cubicBezTo>
                <a:cubicBezTo>
                  <a:pt x="1414085" y="855068"/>
                  <a:pt x="1414227" y="845362"/>
                  <a:pt x="1418602" y="837488"/>
                </a:cubicBezTo>
                <a:cubicBezTo>
                  <a:pt x="1428578" y="819531"/>
                  <a:pt x="1441391" y="803305"/>
                  <a:pt x="1452785" y="786213"/>
                </a:cubicBezTo>
                <a:lnTo>
                  <a:pt x="1469877" y="760576"/>
                </a:lnTo>
                <a:cubicBezTo>
                  <a:pt x="1493507" y="689677"/>
                  <a:pt x="1453837" y="801205"/>
                  <a:pt x="1512606" y="683663"/>
                </a:cubicBezTo>
                <a:cubicBezTo>
                  <a:pt x="1538882" y="631109"/>
                  <a:pt x="1522633" y="660076"/>
                  <a:pt x="1563880" y="598205"/>
                </a:cubicBezTo>
                <a:cubicBezTo>
                  <a:pt x="1569577" y="589659"/>
                  <a:pt x="1577724" y="582312"/>
                  <a:pt x="1580972" y="572568"/>
                </a:cubicBezTo>
                <a:cubicBezTo>
                  <a:pt x="1593340" y="535466"/>
                  <a:pt x="1583149" y="553301"/>
                  <a:pt x="1615155" y="521293"/>
                </a:cubicBezTo>
                <a:cubicBezTo>
                  <a:pt x="1618004" y="512747"/>
                  <a:pt x="1619326" y="503530"/>
                  <a:pt x="1623701" y="495656"/>
                </a:cubicBezTo>
                <a:cubicBezTo>
                  <a:pt x="1633677" y="477699"/>
                  <a:pt x="1651388" y="463868"/>
                  <a:pt x="1657884" y="444381"/>
                </a:cubicBezTo>
                <a:cubicBezTo>
                  <a:pt x="1660733" y="435835"/>
                  <a:pt x="1662055" y="426618"/>
                  <a:pt x="1666430" y="418744"/>
                </a:cubicBezTo>
                <a:cubicBezTo>
                  <a:pt x="1666444" y="418719"/>
                  <a:pt x="1709151" y="354663"/>
                  <a:pt x="1717705" y="341832"/>
                </a:cubicBezTo>
                <a:lnTo>
                  <a:pt x="1803163" y="213645"/>
                </a:lnTo>
                <a:lnTo>
                  <a:pt x="1871529" y="111095"/>
                </a:lnTo>
                <a:cubicBezTo>
                  <a:pt x="1877226" y="102549"/>
                  <a:pt x="1880075" y="91155"/>
                  <a:pt x="1888621" y="85458"/>
                </a:cubicBezTo>
                <a:lnTo>
                  <a:pt x="1914258" y="68366"/>
                </a:lnTo>
                <a:cubicBezTo>
                  <a:pt x="1919955" y="59820"/>
                  <a:pt x="1923620" y="49492"/>
                  <a:pt x="1931349" y="42729"/>
                </a:cubicBezTo>
                <a:cubicBezTo>
                  <a:pt x="1967515" y="11084"/>
                  <a:pt x="1973049" y="11738"/>
                  <a:pt x="2008262" y="0"/>
                </a:cubicBezTo>
                <a:cubicBezTo>
                  <a:pt x="2039596" y="2849"/>
                  <a:pt x="2071280" y="3078"/>
                  <a:pt x="2102265" y="8546"/>
                </a:cubicBezTo>
                <a:cubicBezTo>
                  <a:pt x="2120007" y="11677"/>
                  <a:pt x="2136448" y="19940"/>
                  <a:pt x="2153540" y="25637"/>
                </a:cubicBezTo>
                <a:lnTo>
                  <a:pt x="2179178" y="34183"/>
                </a:lnTo>
                <a:cubicBezTo>
                  <a:pt x="2187724" y="39880"/>
                  <a:pt x="2195629" y="46682"/>
                  <a:pt x="2204815" y="51275"/>
                </a:cubicBezTo>
                <a:cubicBezTo>
                  <a:pt x="2212872" y="55303"/>
                  <a:pt x="2222578" y="55445"/>
                  <a:pt x="2230452" y="59820"/>
                </a:cubicBezTo>
                <a:cubicBezTo>
                  <a:pt x="2248409" y="69796"/>
                  <a:pt x="2264635" y="82609"/>
                  <a:pt x="2281727" y="94004"/>
                </a:cubicBezTo>
                <a:lnTo>
                  <a:pt x="2307364" y="111095"/>
                </a:lnTo>
                <a:lnTo>
                  <a:pt x="2333002" y="128187"/>
                </a:lnTo>
                <a:cubicBezTo>
                  <a:pt x="2338699" y="136733"/>
                  <a:pt x="2342364" y="147061"/>
                  <a:pt x="2350093" y="153824"/>
                </a:cubicBezTo>
                <a:cubicBezTo>
                  <a:pt x="2365552" y="167351"/>
                  <a:pt x="2401368" y="188007"/>
                  <a:pt x="2401368" y="188007"/>
                </a:cubicBezTo>
                <a:cubicBezTo>
                  <a:pt x="2439594" y="245347"/>
                  <a:pt x="2394563" y="189168"/>
                  <a:pt x="2444097" y="222190"/>
                </a:cubicBezTo>
                <a:cubicBezTo>
                  <a:pt x="2454153" y="228894"/>
                  <a:pt x="2460450" y="240091"/>
                  <a:pt x="2469735" y="247828"/>
                </a:cubicBezTo>
                <a:cubicBezTo>
                  <a:pt x="2477625" y="254403"/>
                  <a:pt x="2487696" y="258096"/>
                  <a:pt x="2495372" y="264919"/>
                </a:cubicBezTo>
                <a:cubicBezTo>
                  <a:pt x="2513438" y="280977"/>
                  <a:pt x="2526535" y="302786"/>
                  <a:pt x="2546647" y="316194"/>
                </a:cubicBezTo>
                <a:lnTo>
                  <a:pt x="2597921" y="350377"/>
                </a:lnTo>
                <a:cubicBezTo>
                  <a:pt x="2646349" y="423018"/>
                  <a:pt x="2566586" y="310496"/>
                  <a:pt x="2666288" y="410198"/>
                </a:cubicBezTo>
                <a:cubicBezTo>
                  <a:pt x="2712497" y="456407"/>
                  <a:pt x="2707146" y="455890"/>
                  <a:pt x="2751746" y="487110"/>
                </a:cubicBezTo>
                <a:cubicBezTo>
                  <a:pt x="2776989" y="504780"/>
                  <a:pt x="2803021" y="521293"/>
                  <a:pt x="2828658" y="538385"/>
                </a:cubicBezTo>
                <a:cubicBezTo>
                  <a:pt x="2837204" y="544082"/>
                  <a:pt x="2847033" y="548214"/>
                  <a:pt x="2854295" y="555476"/>
                </a:cubicBezTo>
                <a:cubicBezTo>
                  <a:pt x="2902895" y="604076"/>
                  <a:pt x="2856101" y="564925"/>
                  <a:pt x="2905570" y="589660"/>
                </a:cubicBezTo>
                <a:cubicBezTo>
                  <a:pt x="2971832" y="622791"/>
                  <a:pt x="2892405" y="593817"/>
                  <a:pt x="2956845" y="615297"/>
                </a:cubicBezTo>
                <a:cubicBezTo>
                  <a:pt x="2965391" y="620994"/>
                  <a:pt x="2973096" y="628218"/>
                  <a:pt x="2982482" y="632389"/>
                </a:cubicBezTo>
                <a:cubicBezTo>
                  <a:pt x="2998945" y="639706"/>
                  <a:pt x="3016665" y="643783"/>
                  <a:pt x="3033757" y="649480"/>
                </a:cubicBezTo>
                <a:cubicBezTo>
                  <a:pt x="3070544" y="661742"/>
                  <a:pt x="3050645" y="655839"/>
                  <a:pt x="3093578" y="666572"/>
                </a:cubicBezTo>
                <a:cubicBezTo>
                  <a:pt x="3139155" y="663723"/>
                  <a:pt x="3184895" y="662807"/>
                  <a:pt x="3230310" y="658026"/>
                </a:cubicBezTo>
                <a:cubicBezTo>
                  <a:pt x="3239269" y="657083"/>
                  <a:pt x="3248073" y="653855"/>
                  <a:pt x="3255948" y="649480"/>
                </a:cubicBezTo>
                <a:cubicBezTo>
                  <a:pt x="3273904" y="639504"/>
                  <a:pt x="3307222" y="615297"/>
                  <a:pt x="3307222" y="615297"/>
                </a:cubicBezTo>
                <a:cubicBezTo>
                  <a:pt x="3352801" y="546932"/>
                  <a:pt x="3292979" y="629540"/>
                  <a:pt x="3349951" y="572568"/>
                </a:cubicBezTo>
                <a:cubicBezTo>
                  <a:pt x="3406923" y="515596"/>
                  <a:pt x="3324315" y="575418"/>
                  <a:pt x="3392680" y="529839"/>
                </a:cubicBezTo>
                <a:cubicBezTo>
                  <a:pt x="3438259" y="461474"/>
                  <a:pt x="3378437" y="544082"/>
                  <a:pt x="3435409" y="487110"/>
                </a:cubicBezTo>
                <a:cubicBezTo>
                  <a:pt x="3492381" y="430138"/>
                  <a:pt x="3409773" y="489960"/>
                  <a:pt x="3478138" y="444381"/>
                </a:cubicBezTo>
                <a:cubicBezTo>
                  <a:pt x="3483835" y="435835"/>
                  <a:pt x="3488406" y="426420"/>
                  <a:pt x="3495230" y="418744"/>
                </a:cubicBezTo>
                <a:cubicBezTo>
                  <a:pt x="3511289" y="400678"/>
                  <a:pt x="3533097" y="387581"/>
                  <a:pt x="3546505" y="367469"/>
                </a:cubicBezTo>
                <a:cubicBezTo>
                  <a:pt x="3552202" y="358923"/>
                  <a:pt x="3556334" y="349094"/>
                  <a:pt x="3563596" y="341832"/>
                </a:cubicBezTo>
                <a:cubicBezTo>
                  <a:pt x="3570859" y="334569"/>
                  <a:pt x="3581557" y="331564"/>
                  <a:pt x="3589234" y="324740"/>
                </a:cubicBezTo>
                <a:cubicBezTo>
                  <a:pt x="3607300" y="308682"/>
                  <a:pt x="3627100" y="293576"/>
                  <a:pt x="3640508" y="273465"/>
                </a:cubicBezTo>
                <a:cubicBezTo>
                  <a:pt x="3646205" y="264919"/>
                  <a:pt x="3650337" y="255091"/>
                  <a:pt x="3657600" y="247828"/>
                </a:cubicBezTo>
                <a:cubicBezTo>
                  <a:pt x="3664863" y="240565"/>
                  <a:pt x="3674691" y="236433"/>
                  <a:pt x="3683237" y="230736"/>
                </a:cubicBezTo>
                <a:cubicBezTo>
                  <a:pt x="3728816" y="162371"/>
                  <a:pt x="3668994" y="244979"/>
                  <a:pt x="3725966" y="188007"/>
                </a:cubicBezTo>
                <a:cubicBezTo>
                  <a:pt x="3764620" y="149353"/>
                  <a:pt x="3718786" y="170461"/>
                  <a:pt x="3768695" y="153824"/>
                </a:cubicBezTo>
                <a:cubicBezTo>
                  <a:pt x="3795781" y="113197"/>
                  <a:pt x="3776043" y="131435"/>
                  <a:pt x="3837062" y="111095"/>
                </a:cubicBezTo>
                <a:lnTo>
                  <a:pt x="3862699" y="102549"/>
                </a:lnTo>
                <a:cubicBezTo>
                  <a:pt x="3885130" y="103951"/>
                  <a:pt x="4008296" y="99915"/>
                  <a:pt x="4050706" y="128187"/>
                </a:cubicBezTo>
                <a:cubicBezTo>
                  <a:pt x="4059252" y="133884"/>
                  <a:pt x="4068127" y="139116"/>
                  <a:pt x="4076344" y="145278"/>
                </a:cubicBezTo>
                <a:cubicBezTo>
                  <a:pt x="4079567" y="147695"/>
                  <a:pt x="4082041" y="150975"/>
                  <a:pt x="4084890" y="153824"/>
                </a:cubicBezTo>
              </a:path>
            </a:pathLst>
          </a:custGeom>
          <a:noFill/>
          <a:ln>
            <a:solidFill>
              <a:schemeClr val="accent1"/>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8" name="Straight Arrow Connector 317"/>
          <p:cNvCxnSpPr>
            <a:stCxn id="316" idx="2"/>
            <a:endCxn id="217" idx="3"/>
          </p:cNvCxnSpPr>
          <p:nvPr/>
        </p:nvCxnSpPr>
        <p:spPr>
          <a:xfrm flipH="1">
            <a:off x="2649794" y="3249464"/>
            <a:ext cx="4235708" cy="178266"/>
          </a:xfrm>
          <a:prstGeom prst="straightConnector1">
            <a:avLst/>
          </a:prstGeom>
          <a:ln>
            <a:solidFill>
              <a:srgbClr val="FF0000"/>
            </a:solidFill>
            <a:prstDash val="lgDashDotDot"/>
            <a:tailEnd type="triangle"/>
          </a:ln>
        </p:spPr>
        <p:style>
          <a:lnRef idx="1">
            <a:schemeClr val="accent1"/>
          </a:lnRef>
          <a:fillRef idx="0">
            <a:schemeClr val="accent1"/>
          </a:fillRef>
          <a:effectRef idx="0">
            <a:schemeClr val="accent1"/>
          </a:effectRef>
          <a:fontRef idx="minor">
            <a:schemeClr val="tx1"/>
          </a:fontRef>
        </p:style>
      </p:cxnSp>
      <p:cxnSp>
        <p:nvCxnSpPr>
          <p:cNvPr id="321" name="Curved Connector 320"/>
          <p:cNvCxnSpPr>
            <a:stCxn id="316" idx="5"/>
            <a:endCxn id="218" idx="2"/>
          </p:cNvCxnSpPr>
          <p:nvPr/>
        </p:nvCxnSpPr>
        <p:spPr>
          <a:xfrm rot="5400000" flipH="1" flipV="1">
            <a:off x="7257426" y="2926945"/>
            <a:ext cx="112276" cy="631013"/>
          </a:xfrm>
          <a:prstGeom prst="curvedConnector3">
            <a:avLst>
              <a:gd name="adj1" fmla="val -221729"/>
            </a:avLst>
          </a:prstGeom>
          <a:ln>
            <a:solidFill>
              <a:schemeClr val="accent3"/>
            </a:solidFill>
            <a:prstDash val="lgDashDotDot"/>
            <a:tailEnd type="triangle"/>
          </a:ln>
        </p:spPr>
        <p:style>
          <a:lnRef idx="1">
            <a:schemeClr val="accent1"/>
          </a:lnRef>
          <a:fillRef idx="0">
            <a:schemeClr val="accent1"/>
          </a:fillRef>
          <a:effectRef idx="0">
            <a:schemeClr val="accent1"/>
          </a:effectRef>
          <a:fontRef idx="minor">
            <a:schemeClr val="tx1"/>
          </a:fontRef>
        </p:style>
      </p:cxnSp>
      <p:sp>
        <p:nvSpPr>
          <p:cNvPr id="324" name="Rectangle 323"/>
          <p:cNvSpPr/>
          <p:nvPr/>
        </p:nvSpPr>
        <p:spPr>
          <a:xfrm>
            <a:off x="8048362" y="4341831"/>
            <a:ext cx="2526213" cy="24071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Directory</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graphicFrame>
        <p:nvGraphicFramePr>
          <p:cNvPr id="325" name="Table 324"/>
          <p:cNvGraphicFramePr>
            <a:graphicFrameLocks noGrp="1"/>
          </p:cNvGraphicFramePr>
          <p:nvPr>
            <p:extLst/>
          </p:nvPr>
        </p:nvGraphicFramePr>
        <p:xfrm>
          <a:off x="8367765" y="4786916"/>
          <a:ext cx="1887406" cy="1858826"/>
        </p:xfrm>
        <a:graphic>
          <a:graphicData uri="http://schemas.openxmlformats.org/drawingml/2006/table">
            <a:tbl>
              <a:tblPr firstRow="1" bandRow="1">
                <a:tableStyleId>{5C22544A-7EE6-4342-B048-85BDC9FD1C3A}</a:tableStyleId>
              </a:tblPr>
              <a:tblGrid>
                <a:gridCol w="943703"/>
                <a:gridCol w="943703"/>
              </a:tblGrid>
              <a:tr h="669426">
                <a:tc>
                  <a:txBody>
                    <a:bodyPr/>
                    <a:lstStyle/>
                    <a:p>
                      <a:r>
                        <a:rPr lang="en-US" dirty="0" smtClean="0"/>
                        <a:t>Obj1</a:t>
                      </a:r>
                      <a:endParaRPr lang="en-US" dirty="0"/>
                    </a:p>
                  </a:txBody>
                  <a:tcPr anchor="ctr" anchorCtr="1"/>
                </a:tc>
                <a:tc>
                  <a:txBody>
                    <a:bodyPr/>
                    <a:lstStyle/>
                    <a:p>
                      <a:r>
                        <a:rPr lang="en-US" dirty="0" smtClean="0"/>
                        <a:t>NY,CA</a:t>
                      </a:r>
                      <a:endParaRPr lang="en-US" dirty="0"/>
                    </a:p>
                  </a:txBody>
                  <a:tcPr anchor="ctr" anchorCtr="1"/>
                </a:tc>
              </a:tr>
              <a:tr h="594700">
                <a:tc>
                  <a:txBody>
                    <a:bodyPr/>
                    <a:lstStyle/>
                    <a:p>
                      <a:r>
                        <a:rPr lang="en-US" dirty="0" smtClean="0"/>
                        <a:t>…</a:t>
                      </a:r>
                      <a:endParaRPr lang="en-US" dirty="0"/>
                    </a:p>
                  </a:txBody>
                  <a:tcPr anchor="ctr" anchorCtr="1"/>
                </a:tc>
                <a:tc>
                  <a:txBody>
                    <a:bodyPr/>
                    <a:lstStyle/>
                    <a:p>
                      <a:r>
                        <a:rPr lang="en-US" dirty="0" smtClean="0"/>
                        <a:t>…</a:t>
                      </a:r>
                      <a:endParaRPr lang="en-US" dirty="0"/>
                    </a:p>
                  </a:txBody>
                  <a:tcPr anchor="ctr" anchorCtr="1"/>
                </a:tc>
              </a:tr>
              <a:tr h="594700">
                <a:tc>
                  <a:txBody>
                    <a:bodyPr/>
                    <a:lstStyle/>
                    <a:p>
                      <a:r>
                        <a:rPr lang="en-US" dirty="0" smtClean="0"/>
                        <a:t>…</a:t>
                      </a:r>
                      <a:endParaRPr lang="en-US" dirty="0"/>
                    </a:p>
                  </a:txBody>
                  <a:tcPr anchor="ctr" anchorCtr="1"/>
                </a:tc>
                <a:tc>
                  <a:txBody>
                    <a:bodyPr/>
                    <a:lstStyle/>
                    <a:p>
                      <a:r>
                        <a:rPr lang="en-US" dirty="0" smtClean="0"/>
                        <a:t>…</a:t>
                      </a:r>
                      <a:endParaRPr lang="en-US" dirty="0"/>
                    </a:p>
                  </a:txBody>
                  <a:tcPr anchor="ctr" anchorCtr="1"/>
                </a:tc>
              </a:tr>
            </a:tbl>
          </a:graphicData>
        </a:graphic>
      </p:graphicFrame>
      <p:cxnSp>
        <p:nvCxnSpPr>
          <p:cNvPr id="257" name="Straight Arrow Connector 256"/>
          <p:cNvCxnSpPr>
            <a:endCxn id="246" idx="0"/>
          </p:cNvCxnSpPr>
          <p:nvPr/>
        </p:nvCxnSpPr>
        <p:spPr>
          <a:xfrm>
            <a:off x="8682019" y="3912780"/>
            <a:ext cx="1" cy="99640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p:cNvCxnSpPr>
            <a:stCxn id="246" idx="0"/>
          </p:cNvCxnSpPr>
          <p:nvPr/>
        </p:nvCxnSpPr>
        <p:spPr>
          <a:xfrm flipH="1">
            <a:off x="8291419" y="4909183"/>
            <a:ext cx="390600" cy="568745"/>
          </a:xfrm>
          <a:prstGeom prst="straightConnector1">
            <a:avLst/>
          </a:prstGeom>
          <a:ln w="25400">
            <a:solidFill>
              <a:schemeClr val="accent6">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306" name="Flowchart: Connector 305"/>
          <p:cNvSpPr/>
          <p:nvPr/>
        </p:nvSpPr>
        <p:spPr>
          <a:xfrm>
            <a:off x="8616086" y="3753265"/>
            <a:ext cx="131867" cy="138947"/>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4" name="Straight Arrow Connector 223"/>
          <p:cNvCxnSpPr>
            <a:stCxn id="305" idx="6"/>
          </p:cNvCxnSpPr>
          <p:nvPr/>
        </p:nvCxnSpPr>
        <p:spPr>
          <a:xfrm>
            <a:off x="2849240" y="4438815"/>
            <a:ext cx="5213777" cy="79433"/>
          </a:xfrm>
          <a:prstGeom prst="straightConnector1">
            <a:avLst/>
          </a:prstGeom>
          <a:ln w="1905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6" name="TextBox 225"/>
          <p:cNvSpPr txBox="1"/>
          <p:nvPr/>
        </p:nvSpPr>
        <p:spPr>
          <a:xfrm>
            <a:off x="5170650" y="4113762"/>
            <a:ext cx="243668" cy="369332"/>
          </a:xfrm>
          <a:prstGeom prst="rect">
            <a:avLst/>
          </a:prstGeom>
          <a:noFill/>
        </p:spPr>
        <p:txBody>
          <a:bodyPr wrap="square" rtlCol="0">
            <a:spAutoFit/>
          </a:bodyPr>
          <a:lstStyle/>
          <a:p>
            <a:r>
              <a:rPr lang="en-US" dirty="0">
                <a:solidFill>
                  <a:schemeClr val="bg1"/>
                </a:solidFill>
              </a:rPr>
              <a:t>?</a:t>
            </a:r>
          </a:p>
        </p:txBody>
      </p:sp>
      <p:sp>
        <p:nvSpPr>
          <p:cNvPr id="229" name="Freeform 228"/>
          <p:cNvSpPr/>
          <p:nvPr/>
        </p:nvSpPr>
        <p:spPr>
          <a:xfrm>
            <a:off x="2865691" y="3802879"/>
            <a:ext cx="4110527" cy="888762"/>
          </a:xfrm>
          <a:custGeom>
            <a:avLst/>
            <a:gdLst>
              <a:gd name="connsiteX0" fmla="*/ 0 w 4110527"/>
              <a:gd name="connsiteY0" fmla="*/ 649480 h 888762"/>
              <a:gd name="connsiteX1" fmla="*/ 68366 w 4110527"/>
              <a:gd name="connsiteY1" fmla="*/ 598205 h 888762"/>
              <a:gd name="connsiteX2" fmla="*/ 94003 w 4110527"/>
              <a:gd name="connsiteY2" fmla="*/ 589659 h 888762"/>
              <a:gd name="connsiteX3" fmla="*/ 145278 w 4110527"/>
              <a:gd name="connsiteY3" fmla="*/ 555476 h 888762"/>
              <a:gd name="connsiteX4" fmla="*/ 196553 w 4110527"/>
              <a:gd name="connsiteY4" fmla="*/ 538385 h 888762"/>
              <a:gd name="connsiteX5" fmla="*/ 273465 w 4110527"/>
              <a:gd name="connsiteY5" fmla="*/ 504201 h 888762"/>
              <a:gd name="connsiteX6" fmla="*/ 324740 w 4110527"/>
              <a:gd name="connsiteY6" fmla="*/ 487110 h 888762"/>
              <a:gd name="connsiteX7" fmla="*/ 350377 w 4110527"/>
              <a:gd name="connsiteY7" fmla="*/ 478564 h 888762"/>
              <a:gd name="connsiteX8" fmla="*/ 401652 w 4110527"/>
              <a:gd name="connsiteY8" fmla="*/ 470018 h 888762"/>
              <a:gd name="connsiteX9" fmla="*/ 546931 w 4110527"/>
              <a:gd name="connsiteY9" fmla="*/ 495656 h 888762"/>
              <a:gd name="connsiteX10" fmla="*/ 598205 w 4110527"/>
              <a:gd name="connsiteY10" fmla="*/ 512747 h 888762"/>
              <a:gd name="connsiteX11" fmla="*/ 649480 w 4110527"/>
              <a:gd name="connsiteY11" fmla="*/ 538385 h 888762"/>
              <a:gd name="connsiteX12" fmla="*/ 700755 w 4110527"/>
              <a:gd name="connsiteY12" fmla="*/ 564022 h 888762"/>
              <a:gd name="connsiteX13" fmla="*/ 726392 w 4110527"/>
              <a:gd name="connsiteY13" fmla="*/ 581114 h 888762"/>
              <a:gd name="connsiteX14" fmla="*/ 752030 w 4110527"/>
              <a:gd name="connsiteY14" fmla="*/ 589659 h 888762"/>
              <a:gd name="connsiteX15" fmla="*/ 828942 w 4110527"/>
              <a:gd name="connsiteY15" fmla="*/ 632388 h 888762"/>
              <a:gd name="connsiteX16" fmla="*/ 846033 w 4110527"/>
              <a:gd name="connsiteY16" fmla="*/ 658026 h 888762"/>
              <a:gd name="connsiteX17" fmla="*/ 871671 w 4110527"/>
              <a:gd name="connsiteY17" fmla="*/ 666571 h 888762"/>
              <a:gd name="connsiteX18" fmla="*/ 922946 w 4110527"/>
              <a:gd name="connsiteY18" fmla="*/ 700755 h 888762"/>
              <a:gd name="connsiteX19" fmla="*/ 974220 w 4110527"/>
              <a:gd name="connsiteY19" fmla="*/ 734938 h 888762"/>
              <a:gd name="connsiteX20" fmla="*/ 999858 w 4110527"/>
              <a:gd name="connsiteY20" fmla="*/ 752029 h 888762"/>
              <a:gd name="connsiteX21" fmla="*/ 1051132 w 4110527"/>
              <a:gd name="connsiteY21" fmla="*/ 777667 h 888762"/>
              <a:gd name="connsiteX22" fmla="*/ 1102407 w 4110527"/>
              <a:gd name="connsiteY22" fmla="*/ 794758 h 888762"/>
              <a:gd name="connsiteX23" fmla="*/ 1128045 w 4110527"/>
              <a:gd name="connsiteY23" fmla="*/ 811850 h 888762"/>
              <a:gd name="connsiteX24" fmla="*/ 1204957 w 4110527"/>
              <a:gd name="connsiteY24" fmla="*/ 837487 h 888762"/>
              <a:gd name="connsiteX25" fmla="*/ 1230594 w 4110527"/>
              <a:gd name="connsiteY25" fmla="*/ 846033 h 888762"/>
              <a:gd name="connsiteX26" fmla="*/ 1256231 w 4110527"/>
              <a:gd name="connsiteY26" fmla="*/ 854579 h 888762"/>
              <a:gd name="connsiteX27" fmla="*/ 1290415 w 4110527"/>
              <a:gd name="connsiteY27" fmla="*/ 863125 h 888762"/>
              <a:gd name="connsiteX28" fmla="*/ 1392964 w 4110527"/>
              <a:gd name="connsiteY28" fmla="*/ 880216 h 888762"/>
              <a:gd name="connsiteX29" fmla="*/ 1478422 w 4110527"/>
              <a:gd name="connsiteY29" fmla="*/ 888762 h 888762"/>
              <a:gd name="connsiteX30" fmla="*/ 1640792 w 4110527"/>
              <a:gd name="connsiteY30" fmla="*/ 871671 h 888762"/>
              <a:gd name="connsiteX31" fmla="*/ 1717704 w 4110527"/>
              <a:gd name="connsiteY31" fmla="*/ 846033 h 888762"/>
              <a:gd name="connsiteX32" fmla="*/ 1743342 w 4110527"/>
              <a:gd name="connsiteY32" fmla="*/ 837487 h 888762"/>
              <a:gd name="connsiteX33" fmla="*/ 1794617 w 4110527"/>
              <a:gd name="connsiteY33" fmla="*/ 811850 h 888762"/>
              <a:gd name="connsiteX34" fmla="*/ 1871529 w 4110527"/>
              <a:gd name="connsiteY34" fmla="*/ 760575 h 888762"/>
              <a:gd name="connsiteX35" fmla="*/ 1897166 w 4110527"/>
              <a:gd name="connsiteY35" fmla="*/ 743484 h 888762"/>
              <a:gd name="connsiteX36" fmla="*/ 1922803 w 4110527"/>
              <a:gd name="connsiteY36" fmla="*/ 726392 h 888762"/>
              <a:gd name="connsiteX37" fmla="*/ 1939895 w 4110527"/>
              <a:gd name="connsiteY37" fmla="*/ 700755 h 888762"/>
              <a:gd name="connsiteX38" fmla="*/ 1991170 w 4110527"/>
              <a:gd name="connsiteY38" fmla="*/ 666571 h 888762"/>
              <a:gd name="connsiteX39" fmla="*/ 2059536 w 4110527"/>
              <a:gd name="connsiteY39" fmla="*/ 606751 h 888762"/>
              <a:gd name="connsiteX40" fmla="*/ 2110811 w 4110527"/>
              <a:gd name="connsiteY40" fmla="*/ 564022 h 888762"/>
              <a:gd name="connsiteX41" fmla="*/ 2179177 w 4110527"/>
              <a:gd name="connsiteY41" fmla="*/ 504201 h 888762"/>
              <a:gd name="connsiteX42" fmla="*/ 2230452 w 4110527"/>
              <a:gd name="connsiteY42" fmla="*/ 461472 h 888762"/>
              <a:gd name="connsiteX43" fmla="*/ 2256089 w 4110527"/>
              <a:gd name="connsiteY43" fmla="*/ 435835 h 888762"/>
              <a:gd name="connsiteX44" fmla="*/ 2307364 w 4110527"/>
              <a:gd name="connsiteY44" fmla="*/ 401652 h 888762"/>
              <a:gd name="connsiteX45" fmla="*/ 2333002 w 4110527"/>
              <a:gd name="connsiteY45" fmla="*/ 376014 h 888762"/>
              <a:gd name="connsiteX46" fmla="*/ 2384276 w 4110527"/>
              <a:gd name="connsiteY46" fmla="*/ 341831 h 888762"/>
              <a:gd name="connsiteX47" fmla="*/ 2435551 w 4110527"/>
              <a:gd name="connsiteY47" fmla="*/ 307648 h 888762"/>
              <a:gd name="connsiteX48" fmla="*/ 2461189 w 4110527"/>
              <a:gd name="connsiteY48" fmla="*/ 290557 h 888762"/>
              <a:gd name="connsiteX49" fmla="*/ 2486826 w 4110527"/>
              <a:gd name="connsiteY49" fmla="*/ 273465 h 888762"/>
              <a:gd name="connsiteX50" fmla="*/ 2512463 w 4110527"/>
              <a:gd name="connsiteY50" fmla="*/ 264919 h 888762"/>
              <a:gd name="connsiteX51" fmla="*/ 2563738 w 4110527"/>
              <a:gd name="connsiteY51" fmla="*/ 230736 h 888762"/>
              <a:gd name="connsiteX52" fmla="*/ 2615013 w 4110527"/>
              <a:gd name="connsiteY52" fmla="*/ 196553 h 888762"/>
              <a:gd name="connsiteX53" fmla="*/ 2666288 w 4110527"/>
              <a:gd name="connsiteY53" fmla="*/ 162370 h 888762"/>
              <a:gd name="connsiteX54" fmla="*/ 2691925 w 4110527"/>
              <a:gd name="connsiteY54" fmla="*/ 153824 h 888762"/>
              <a:gd name="connsiteX55" fmla="*/ 2743200 w 4110527"/>
              <a:gd name="connsiteY55" fmla="*/ 119641 h 888762"/>
              <a:gd name="connsiteX56" fmla="*/ 2794474 w 4110527"/>
              <a:gd name="connsiteY56" fmla="*/ 102549 h 888762"/>
              <a:gd name="connsiteX57" fmla="*/ 2820112 w 4110527"/>
              <a:gd name="connsiteY57" fmla="*/ 85457 h 888762"/>
              <a:gd name="connsiteX58" fmla="*/ 2871387 w 4110527"/>
              <a:gd name="connsiteY58" fmla="*/ 68366 h 888762"/>
              <a:gd name="connsiteX59" fmla="*/ 2922661 w 4110527"/>
              <a:gd name="connsiteY59" fmla="*/ 51274 h 888762"/>
              <a:gd name="connsiteX60" fmla="*/ 2973936 w 4110527"/>
              <a:gd name="connsiteY60" fmla="*/ 34183 h 888762"/>
              <a:gd name="connsiteX61" fmla="*/ 2999574 w 4110527"/>
              <a:gd name="connsiteY61" fmla="*/ 25637 h 888762"/>
              <a:gd name="connsiteX62" fmla="*/ 3187581 w 4110527"/>
              <a:gd name="connsiteY62" fmla="*/ 0 h 888762"/>
              <a:gd name="connsiteX63" fmla="*/ 3298676 w 4110527"/>
              <a:gd name="connsiteY63" fmla="*/ 8545 h 888762"/>
              <a:gd name="connsiteX64" fmla="*/ 3426863 w 4110527"/>
              <a:gd name="connsiteY64" fmla="*/ 25637 h 888762"/>
              <a:gd name="connsiteX65" fmla="*/ 3461046 w 4110527"/>
              <a:gd name="connsiteY65" fmla="*/ 34183 h 888762"/>
              <a:gd name="connsiteX66" fmla="*/ 3537959 w 4110527"/>
              <a:gd name="connsiteY66" fmla="*/ 59820 h 888762"/>
              <a:gd name="connsiteX67" fmla="*/ 3563596 w 4110527"/>
              <a:gd name="connsiteY67" fmla="*/ 68366 h 888762"/>
              <a:gd name="connsiteX68" fmla="*/ 3649054 w 4110527"/>
              <a:gd name="connsiteY68" fmla="*/ 94003 h 888762"/>
              <a:gd name="connsiteX69" fmla="*/ 3700329 w 4110527"/>
              <a:gd name="connsiteY69" fmla="*/ 119641 h 888762"/>
              <a:gd name="connsiteX70" fmla="*/ 3725966 w 4110527"/>
              <a:gd name="connsiteY70" fmla="*/ 136732 h 888762"/>
              <a:gd name="connsiteX71" fmla="*/ 3751603 w 4110527"/>
              <a:gd name="connsiteY71" fmla="*/ 145278 h 888762"/>
              <a:gd name="connsiteX72" fmla="*/ 3802878 w 4110527"/>
              <a:gd name="connsiteY72" fmla="*/ 179461 h 888762"/>
              <a:gd name="connsiteX73" fmla="*/ 3828516 w 4110527"/>
              <a:gd name="connsiteY73" fmla="*/ 196553 h 888762"/>
              <a:gd name="connsiteX74" fmla="*/ 3854153 w 4110527"/>
              <a:gd name="connsiteY74" fmla="*/ 213644 h 888762"/>
              <a:gd name="connsiteX75" fmla="*/ 3922519 w 4110527"/>
              <a:gd name="connsiteY75" fmla="*/ 273465 h 888762"/>
              <a:gd name="connsiteX76" fmla="*/ 3948157 w 4110527"/>
              <a:gd name="connsiteY76" fmla="*/ 290557 h 888762"/>
              <a:gd name="connsiteX77" fmla="*/ 3990886 w 4110527"/>
              <a:gd name="connsiteY77" fmla="*/ 341831 h 888762"/>
              <a:gd name="connsiteX78" fmla="*/ 4033615 w 4110527"/>
              <a:gd name="connsiteY78" fmla="*/ 384560 h 888762"/>
              <a:gd name="connsiteX79" fmla="*/ 4076344 w 4110527"/>
              <a:gd name="connsiteY79" fmla="*/ 461472 h 888762"/>
              <a:gd name="connsiteX80" fmla="*/ 4110527 w 4110527"/>
              <a:gd name="connsiteY80" fmla="*/ 504201 h 888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110527" h="888762">
                <a:moveTo>
                  <a:pt x="0" y="649480"/>
                </a:moveTo>
                <a:cubicBezTo>
                  <a:pt x="10477" y="641098"/>
                  <a:pt x="50229" y="607274"/>
                  <a:pt x="68366" y="598205"/>
                </a:cubicBezTo>
                <a:cubicBezTo>
                  <a:pt x="76423" y="594176"/>
                  <a:pt x="86129" y="594034"/>
                  <a:pt x="94003" y="589659"/>
                </a:cubicBezTo>
                <a:cubicBezTo>
                  <a:pt x="111960" y="579683"/>
                  <a:pt x="125790" y="561972"/>
                  <a:pt x="145278" y="555476"/>
                </a:cubicBezTo>
                <a:lnTo>
                  <a:pt x="196553" y="538385"/>
                </a:lnTo>
                <a:cubicBezTo>
                  <a:pt x="237179" y="511300"/>
                  <a:pt x="212449" y="524539"/>
                  <a:pt x="273465" y="504201"/>
                </a:cubicBezTo>
                <a:lnTo>
                  <a:pt x="324740" y="487110"/>
                </a:lnTo>
                <a:cubicBezTo>
                  <a:pt x="333286" y="484261"/>
                  <a:pt x="341492" y="480045"/>
                  <a:pt x="350377" y="478564"/>
                </a:cubicBezTo>
                <a:lnTo>
                  <a:pt x="401652" y="470018"/>
                </a:lnTo>
                <a:cubicBezTo>
                  <a:pt x="463456" y="476885"/>
                  <a:pt x="488558" y="476199"/>
                  <a:pt x="546931" y="495656"/>
                </a:cubicBezTo>
                <a:cubicBezTo>
                  <a:pt x="564022" y="501353"/>
                  <a:pt x="583215" y="502754"/>
                  <a:pt x="598205" y="512747"/>
                </a:cubicBezTo>
                <a:cubicBezTo>
                  <a:pt x="671677" y="561728"/>
                  <a:pt x="578721" y="503005"/>
                  <a:pt x="649480" y="538385"/>
                </a:cubicBezTo>
                <a:cubicBezTo>
                  <a:pt x="715742" y="571516"/>
                  <a:pt x="636315" y="542542"/>
                  <a:pt x="700755" y="564022"/>
                </a:cubicBezTo>
                <a:cubicBezTo>
                  <a:pt x="709301" y="569719"/>
                  <a:pt x="717206" y="576521"/>
                  <a:pt x="726392" y="581114"/>
                </a:cubicBezTo>
                <a:cubicBezTo>
                  <a:pt x="734449" y="585143"/>
                  <a:pt x="744155" y="585284"/>
                  <a:pt x="752030" y="589659"/>
                </a:cubicBezTo>
                <a:cubicBezTo>
                  <a:pt x="840190" y="638636"/>
                  <a:pt x="770928" y="613050"/>
                  <a:pt x="828942" y="632388"/>
                </a:cubicBezTo>
                <a:cubicBezTo>
                  <a:pt x="834639" y="640934"/>
                  <a:pt x="838013" y="651610"/>
                  <a:pt x="846033" y="658026"/>
                </a:cubicBezTo>
                <a:cubicBezTo>
                  <a:pt x="853067" y="663653"/>
                  <a:pt x="863796" y="662196"/>
                  <a:pt x="871671" y="666571"/>
                </a:cubicBezTo>
                <a:cubicBezTo>
                  <a:pt x="889628" y="676547"/>
                  <a:pt x="905854" y="689360"/>
                  <a:pt x="922946" y="700755"/>
                </a:cubicBezTo>
                <a:lnTo>
                  <a:pt x="974220" y="734938"/>
                </a:lnTo>
                <a:cubicBezTo>
                  <a:pt x="982766" y="740635"/>
                  <a:pt x="990114" y="748781"/>
                  <a:pt x="999858" y="752029"/>
                </a:cubicBezTo>
                <a:cubicBezTo>
                  <a:pt x="1093370" y="783201"/>
                  <a:pt x="951719" y="733484"/>
                  <a:pt x="1051132" y="777667"/>
                </a:cubicBezTo>
                <a:cubicBezTo>
                  <a:pt x="1067595" y="784984"/>
                  <a:pt x="1102407" y="794758"/>
                  <a:pt x="1102407" y="794758"/>
                </a:cubicBezTo>
                <a:cubicBezTo>
                  <a:pt x="1110953" y="800455"/>
                  <a:pt x="1118659" y="807678"/>
                  <a:pt x="1128045" y="811850"/>
                </a:cubicBezTo>
                <a:cubicBezTo>
                  <a:pt x="1128079" y="811865"/>
                  <a:pt x="1192121" y="833209"/>
                  <a:pt x="1204957" y="837487"/>
                </a:cubicBezTo>
                <a:lnTo>
                  <a:pt x="1230594" y="846033"/>
                </a:lnTo>
                <a:cubicBezTo>
                  <a:pt x="1239140" y="848882"/>
                  <a:pt x="1247492" y="852394"/>
                  <a:pt x="1256231" y="854579"/>
                </a:cubicBezTo>
                <a:cubicBezTo>
                  <a:pt x="1267626" y="857428"/>
                  <a:pt x="1278949" y="860577"/>
                  <a:pt x="1290415" y="863125"/>
                </a:cubicBezTo>
                <a:cubicBezTo>
                  <a:pt x="1326726" y="871194"/>
                  <a:pt x="1355054" y="875756"/>
                  <a:pt x="1392964" y="880216"/>
                </a:cubicBezTo>
                <a:cubicBezTo>
                  <a:pt x="1421396" y="883561"/>
                  <a:pt x="1449936" y="885913"/>
                  <a:pt x="1478422" y="888762"/>
                </a:cubicBezTo>
                <a:cubicBezTo>
                  <a:pt x="1505808" y="886480"/>
                  <a:pt x="1602939" y="880406"/>
                  <a:pt x="1640792" y="871671"/>
                </a:cubicBezTo>
                <a:cubicBezTo>
                  <a:pt x="1640797" y="871670"/>
                  <a:pt x="1704882" y="850307"/>
                  <a:pt x="1717704" y="846033"/>
                </a:cubicBezTo>
                <a:cubicBezTo>
                  <a:pt x="1726250" y="843184"/>
                  <a:pt x="1735847" y="842484"/>
                  <a:pt x="1743342" y="837487"/>
                </a:cubicBezTo>
                <a:cubicBezTo>
                  <a:pt x="1776474" y="815399"/>
                  <a:pt x="1759235" y="823644"/>
                  <a:pt x="1794617" y="811850"/>
                </a:cubicBezTo>
                <a:lnTo>
                  <a:pt x="1871529" y="760575"/>
                </a:lnTo>
                <a:lnTo>
                  <a:pt x="1897166" y="743484"/>
                </a:lnTo>
                <a:lnTo>
                  <a:pt x="1922803" y="726392"/>
                </a:lnTo>
                <a:cubicBezTo>
                  <a:pt x="1928500" y="717846"/>
                  <a:pt x="1932165" y="707518"/>
                  <a:pt x="1939895" y="700755"/>
                </a:cubicBezTo>
                <a:cubicBezTo>
                  <a:pt x="1955354" y="687228"/>
                  <a:pt x="1991170" y="666571"/>
                  <a:pt x="1991170" y="666571"/>
                </a:cubicBezTo>
                <a:cubicBezTo>
                  <a:pt x="2039590" y="593939"/>
                  <a:pt x="1959844" y="706439"/>
                  <a:pt x="2059536" y="606751"/>
                </a:cubicBezTo>
                <a:cubicBezTo>
                  <a:pt x="2092437" y="573852"/>
                  <a:pt x="2075118" y="587818"/>
                  <a:pt x="2110811" y="564022"/>
                </a:cubicBezTo>
                <a:cubicBezTo>
                  <a:pt x="2159234" y="491390"/>
                  <a:pt x="2079484" y="603890"/>
                  <a:pt x="2179177" y="504201"/>
                </a:cubicBezTo>
                <a:cubicBezTo>
                  <a:pt x="2254087" y="429294"/>
                  <a:pt x="2159058" y="520968"/>
                  <a:pt x="2230452" y="461472"/>
                </a:cubicBezTo>
                <a:cubicBezTo>
                  <a:pt x="2239736" y="453735"/>
                  <a:pt x="2246549" y="443255"/>
                  <a:pt x="2256089" y="435835"/>
                </a:cubicBezTo>
                <a:cubicBezTo>
                  <a:pt x="2272304" y="423224"/>
                  <a:pt x="2292839" y="416177"/>
                  <a:pt x="2307364" y="401652"/>
                </a:cubicBezTo>
                <a:cubicBezTo>
                  <a:pt x="2315910" y="393106"/>
                  <a:pt x="2323462" y="383434"/>
                  <a:pt x="2333002" y="376014"/>
                </a:cubicBezTo>
                <a:cubicBezTo>
                  <a:pt x="2349216" y="363403"/>
                  <a:pt x="2367185" y="353225"/>
                  <a:pt x="2384276" y="341831"/>
                </a:cubicBezTo>
                <a:lnTo>
                  <a:pt x="2435551" y="307648"/>
                </a:lnTo>
                <a:lnTo>
                  <a:pt x="2461189" y="290557"/>
                </a:lnTo>
                <a:cubicBezTo>
                  <a:pt x="2469735" y="284860"/>
                  <a:pt x="2477082" y="276713"/>
                  <a:pt x="2486826" y="273465"/>
                </a:cubicBezTo>
                <a:cubicBezTo>
                  <a:pt x="2495372" y="270616"/>
                  <a:pt x="2504589" y="269294"/>
                  <a:pt x="2512463" y="264919"/>
                </a:cubicBezTo>
                <a:cubicBezTo>
                  <a:pt x="2530420" y="254943"/>
                  <a:pt x="2546646" y="242130"/>
                  <a:pt x="2563738" y="230736"/>
                </a:cubicBezTo>
                <a:lnTo>
                  <a:pt x="2615013" y="196553"/>
                </a:lnTo>
                <a:lnTo>
                  <a:pt x="2666288" y="162370"/>
                </a:lnTo>
                <a:cubicBezTo>
                  <a:pt x="2674834" y="159521"/>
                  <a:pt x="2684051" y="158199"/>
                  <a:pt x="2691925" y="153824"/>
                </a:cubicBezTo>
                <a:cubicBezTo>
                  <a:pt x="2709882" y="143848"/>
                  <a:pt x="2723713" y="126137"/>
                  <a:pt x="2743200" y="119641"/>
                </a:cubicBezTo>
                <a:cubicBezTo>
                  <a:pt x="2760291" y="113944"/>
                  <a:pt x="2779484" y="112542"/>
                  <a:pt x="2794474" y="102549"/>
                </a:cubicBezTo>
                <a:cubicBezTo>
                  <a:pt x="2803020" y="96852"/>
                  <a:pt x="2810726" y="89628"/>
                  <a:pt x="2820112" y="85457"/>
                </a:cubicBezTo>
                <a:cubicBezTo>
                  <a:pt x="2836575" y="78140"/>
                  <a:pt x="2854295" y="74063"/>
                  <a:pt x="2871387" y="68366"/>
                </a:cubicBezTo>
                <a:lnTo>
                  <a:pt x="2922661" y="51274"/>
                </a:lnTo>
                <a:lnTo>
                  <a:pt x="2973936" y="34183"/>
                </a:lnTo>
                <a:cubicBezTo>
                  <a:pt x="2982482" y="31334"/>
                  <a:pt x="2990741" y="27404"/>
                  <a:pt x="2999574" y="25637"/>
                </a:cubicBezTo>
                <a:cubicBezTo>
                  <a:pt x="3118667" y="1818"/>
                  <a:pt x="3056081" y="10957"/>
                  <a:pt x="3187581" y="0"/>
                </a:cubicBezTo>
                <a:lnTo>
                  <a:pt x="3298676" y="8545"/>
                </a:lnTo>
                <a:cubicBezTo>
                  <a:pt x="3366025" y="14401"/>
                  <a:pt x="3372583" y="13574"/>
                  <a:pt x="3426863" y="25637"/>
                </a:cubicBezTo>
                <a:cubicBezTo>
                  <a:pt x="3438328" y="28185"/>
                  <a:pt x="3449796" y="30808"/>
                  <a:pt x="3461046" y="34183"/>
                </a:cubicBezTo>
                <a:cubicBezTo>
                  <a:pt x="3461064" y="34188"/>
                  <a:pt x="3525131" y="55544"/>
                  <a:pt x="3537959" y="59820"/>
                </a:cubicBezTo>
                <a:cubicBezTo>
                  <a:pt x="3546505" y="62669"/>
                  <a:pt x="3554857" y="66181"/>
                  <a:pt x="3563596" y="68366"/>
                </a:cubicBezTo>
                <a:cubicBezTo>
                  <a:pt x="3582702" y="73143"/>
                  <a:pt x="3636574" y="85683"/>
                  <a:pt x="3649054" y="94003"/>
                </a:cubicBezTo>
                <a:cubicBezTo>
                  <a:pt x="3722515" y="142979"/>
                  <a:pt x="3629575" y="84265"/>
                  <a:pt x="3700329" y="119641"/>
                </a:cubicBezTo>
                <a:cubicBezTo>
                  <a:pt x="3709515" y="124234"/>
                  <a:pt x="3716780" y="132139"/>
                  <a:pt x="3725966" y="136732"/>
                </a:cubicBezTo>
                <a:cubicBezTo>
                  <a:pt x="3734023" y="140760"/>
                  <a:pt x="3743729" y="140903"/>
                  <a:pt x="3751603" y="145278"/>
                </a:cubicBezTo>
                <a:cubicBezTo>
                  <a:pt x="3769560" y="155254"/>
                  <a:pt x="3785786" y="168067"/>
                  <a:pt x="3802878" y="179461"/>
                </a:cubicBezTo>
                <a:lnTo>
                  <a:pt x="3828516" y="196553"/>
                </a:lnTo>
                <a:lnTo>
                  <a:pt x="3854153" y="213644"/>
                </a:lnTo>
                <a:cubicBezTo>
                  <a:pt x="3882639" y="256373"/>
                  <a:pt x="3862699" y="233585"/>
                  <a:pt x="3922519" y="273465"/>
                </a:cubicBezTo>
                <a:lnTo>
                  <a:pt x="3948157" y="290557"/>
                </a:lnTo>
                <a:cubicBezTo>
                  <a:pt x="3990594" y="354214"/>
                  <a:pt x="3936049" y="276026"/>
                  <a:pt x="3990886" y="341831"/>
                </a:cubicBezTo>
                <a:cubicBezTo>
                  <a:pt x="4026495" y="384562"/>
                  <a:pt x="3986610" y="353225"/>
                  <a:pt x="4033615" y="384560"/>
                </a:cubicBezTo>
                <a:cubicBezTo>
                  <a:pt x="4048656" y="429687"/>
                  <a:pt x="4037162" y="402699"/>
                  <a:pt x="4076344" y="461472"/>
                </a:cubicBezTo>
                <a:cubicBezTo>
                  <a:pt x="4097908" y="493818"/>
                  <a:pt x="4086169" y="479844"/>
                  <a:pt x="4110527" y="504201"/>
                </a:cubicBezTo>
              </a:path>
            </a:pathLst>
          </a:cu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Flowchart: Connector 257"/>
          <p:cNvSpPr/>
          <p:nvPr/>
        </p:nvSpPr>
        <p:spPr>
          <a:xfrm>
            <a:off x="6891557" y="4267577"/>
            <a:ext cx="131867" cy="138947"/>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0" name="Straight Arrow Connector 259"/>
          <p:cNvCxnSpPr>
            <a:stCxn id="219" idx="0"/>
            <a:endCxn id="217" idx="3"/>
          </p:cNvCxnSpPr>
          <p:nvPr/>
        </p:nvCxnSpPr>
        <p:spPr>
          <a:xfrm flipH="1" flipV="1">
            <a:off x="2649794" y="3427731"/>
            <a:ext cx="4551940" cy="865973"/>
          </a:xfrm>
          <a:prstGeom prst="straightConnector1">
            <a:avLst/>
          </a:prstGeom>
          <a:ln w="12700">
            <a:solidFill>
              <a:srgbClr val="FFC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33" name="Rectangle 232"/>
          <p:cNvSpPr/>
          <p:nvPr/>
        </p:nvSpPr>
        <p:spPr>
          <a:xfrm>
            <a:off x="9525000" y="3257178"/>
            <a:ext cx="1049574" cy="990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Configuration</a:t>
            </a:r>
            <a:r>
              <a:rPr lang="en-US" sz="1050" dirty="0"/>
              <a:t> </a:t>
            </a:r>
            <a:r>
              <a:rPr lang="en-US" sz="1000" dirty="0"/>
              <a:t>Logic</a:t>
            </a:r>
          </a:p>
        </p:txBody>
      </p:sp>
      <p:cxnSp>
        <p:nvCxnSpPr>
          <p:cNvPr id="235" name="Straight Arrow Connector 234"/>
          <p:cNvCxnSpPr>
            <a:stCxn id="233" idx="2"/>
          </p:cNvCxnSpPr>
          <p:nvPr/>
        </p:nvCxnSpPr>
        <p:spPr>
          <a:xfrm>
            <a:off x="10049787" y="4247261"/>
            <a:ext cx="0" cy="616785"/>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39" name="Rectangle 238"/>
          <p:cNvSpPr/>
          <p:nvPr/>
        </p:nvSpPr>
        <p:spPr>
          <a:xfrm>
            <a:off x="9372600" y="4867914"/>
            <a:ext cx="838200" cy="4776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NY,GA</a:t>
            </a:r>
          </a:p>
        </p:txBody>
      </p:sp>
      <p:sp>
        <p:nvSpPr>
          <p:cNvPr id="241" name="Oval 240"/>
          <p:cNvSpPr/>
          <p:nvPr/>
        </p:nvSpPr>
        <p:spPr>
          <a:xfrm>
            <a:off x="9334500" y="4867913"/>
            <a:ext cx="876300" cy="50005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p:cNvSpPr/>
          <p:nvPr/>
        </p:nvSpPr>
        <p:spPr>
          <a:xfrm>
            <a:off x="2724523" y="4000824"/>
            <a:ext cx="381000" cy="331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Dir</a:t>
            </a:r>
            <a:endParaRPr lang="en-US" sz="1100" dirty="0"/>
          </a:p>
        </p:txBody>
      </p:sp>
      <p:sp>
        <p:nvSpPr>
          <p:cNvPr id="249" name="Oval 248"/>
          <p:cNvSpPr/>
          <p:nvPr/>
        </p:nvSpPr>
        <p:spPr>
          <a:xfrm>
            <a:off x="2619033" y="3876786"/>
            <a:ext cx="563515" cy="567593"/>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Rectangle 285"/>
          <p:cNvSpPr/>
          <p:nvPr/>
        </p:nvSpPr>
        <p:spPr>
          <a:xfrm>
            <a:off x="3010631" y="4188507"/>
            <a:ext cx="381000" cy="331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Dir</a:t>
            </a:r>
            <a:endParaRPr lang="en-US" sz="1100" dirty="0"/>
          </a:p>
        </p:txBody>
      </p:sp>
      <p:sp>
        <p:nvSpPr>
          <p:cNvPr id="287" name="Oval 286"/>
          <p:cNvSpPr/>
          <p:nvPr/>
        </p:nvSpPr>
        <p:spPr>
          <a:xfrm>
            <a:off x="2905141" y="4064469"/>
            <a:ext cx="563515" cy="567593"/>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Rectangle 288"/>
          <p:cNvSpPr/>
          <p:nvPr/>
        </p:nvSpPr>
        <p:spPr>
          <a:xfrm>
            <a:off x="6243886" y="3128271"/>
            <a:ext cx="381000" cy="331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Dir</a:t>
            </a:r>
            <a:endParaRPr lang="en-US" sz="1100" dirty="0"/>
          </a:p>
        </p:txBody>
      </p:sp>
      <p:sp>
        <p:nvSpPr>
          <p:cNvPr id="290" name="Oval 289"/>
          <p:cNvSpPr/>
          <p:nvPr/>
        </p:nvSpPr>
        <p:spPr>
          <a:xfrm>
            <a:off x="6138396" y="3004233"/>
            <a:ext cx="563515" cy="567593"/>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p:cNvSpPr/>
          <p:nvPr/>
        </p:nvSpPr>
        <p:spPr>
          <a:xfrm>
            <a:off x="7192066" y="3299539"/>
            <a:ext cx="381000" cy="331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Dir</a:t>
            </a:r>
            <a:endParaRPr lang="en-US" sz="1100" dirty="0"/>
          </a:p>
        </p:txBody>
      </p:sp>
      <p:sp>
        <p:nvSpPr>
          <p:cNvPr id="292" name="Oval 291"/>
          <p:cNvSpPr/>
          <p:nvPr/>
        </p:nvSpPr>
        <p:spPr>
          <a:xfrm>
            <a:off x="7086576" y="3175501"/>
            <a:ext cx="563515" cy="567593"/>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ectangle 292"/>
          <p:cNvSpPr/>
          <p:nvPr/>
        </p:nvSpPr>
        <p:spPr>
          <a:xfrm>
            <a:off x="6381433" y="4180422"/>
            <a:ext cx="381000" cy="331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Dir</a:t>
            </a:r>
            <a:endParaRPr lang="en-US" sz="1100" dirty="0"/>
          </a:p>
        </p:txBody>
      </p:sp>
      <p:sp>
        <p:nvSpPr>
          <p:cNvPr id="294" name="Oval 293"/>
          <p:cNvSpPr/>
          <p:nvPr/>
        </p:nvSpPr>
        <p:spPr>
          <a:xfrm>
            <a:off x="6275943" y="4056384"/>
            <a:ext cx="563515" cy="567593"/>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Rectangle 294"/>
          <p:cNvSpPr/>
          <p:nvPr/>
        </p:nvSpPr>
        <p:spPr>
          <a:xfrm>
            <a:off x="2291492" y="2838573"/>
            <a:ext cx="381000" cy="331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Dir</a:t>
            </a:r>
            <a:endParaRPr lang="en-US" sz="1100" dirty="0"/>
          </a:p>
        </p:txBody>
      </p:sp>
      <p:sp>
        <p:nvSpPr>
          <p:cNvPr id="296" name="Oval 295"/>
          <p:cNvSpPr/>
          <p:nvPr/>
        </p:nvSpPr>
        <p:spPr>
          <a:xfrm>
            <a:off x="2186002" y="2714535"/>
            <a:ext cx="563515" cy="567593"/>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1" name="Straight Connector 250"/>
          <p:cNvCxnSpPr>
            <a:stCxn id="249" idx="6"/>
            <a:endCxn id="324" idx="1"/>
          </p:cNvCxnSpPr>
          <p:nvPr/>
        </p:nvCxnSpPr>
        <p:spPr>
          <a:xfrm>
            <a:off x="3182547" y="4160583"/>
            <a:ext cx="4865814" cy="1384835"/>
          </a:xfrm>
          <a:prstGeom prst="line">
            <a:avLst/>
          </a:prstGeom>
          <a:ln w="13970">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a:stCxn id="296" idx="6"/>
            <a:endCxn id="324" idx="1"/>
          </p:cNvCxnSpPr>
          <p:nvPr/>
        </p:nvCxnSpPr>
        <p:spPr>
          <a:xfrm>
            <a:off x="2749517" y="2998331"/>
            <a:ext cx="5298845" cy="2547086"/>
          </a:xfrm>
          <a:prstGeom prst="line">
            <a:avLst/>
          </a:prstGeom>
          <a:ln w="13970">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a:stCxn id="287" idx="6"/>
            <a:endCxn id="324" idx="1"/>
          </p:cNvCxnSpPr>
          <p:nvPr/>
        </p:nvCxnSpPr>
        <p:spPr>
          <a:xfrm>
            <a:off x="3468655" y="4348265"/>
            <a:ext cx="4579706" cy="1197152"/>
          </a:xfrm>
          <a:prstGeom prst="line">
            <a:avLst/>
          </a:prstGeom>
          <a:ln w="13970">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a:stCxn id="290" idx="4"/>
            <a:endCxn id="324" idx="1"/>
          </p:cNvCxnSpPr>
          <p:nvPr/>
        </p:nvCxnSpPr>
        <p:spPr>
          <a:xfrm>
            <a:off x="6420153" y="3571825"/>
            <a:ext cx="1628208" cy="1973592"/>
          </a:xfrm>
          <a:prstGeom prst="line">
            <a:avLst/>
          </a:prstGeom>
          <a:ln w="13970">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a:stCxn id="292" idx="4"/>
            <a:endCxn id="324" idx="1"/>
          </p:cNvCxnSpPr>
          <p:nvPr/>
        </p:nvCxnSpPr>
        <p:spPr>
          <a:xfrm>
            <a:off x="7368333" y="3743093"/>
            <a:ext cx="680028" cy="1802324"/>
          </a:xfrm>
          <a:prstGeom prst="line">
            <a:avLst/>
          </a:prstGeom>
          <a:ln w="13970">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a:stCxn id="294" idx="5"/>
            <a:endCxn id="324" idx="1"/>
          </p:cNvCxnSpPr>
          <p:nvPr/>
        </p:nvCxnSpPr>
        <p:spPr>
          <a:xfrm>
            <a:off x="6756933" y="4540855"/>
            <a:ext cx="1291429" cy="1004563"/>
          </a:xfrm>
          <a:prstGeom prst="line">
            <a:avLst/>
          </a:prstGeom>
          <a:ln w="13970">
            <a:prstDash val="dash"/>
            <a:headEnd type="triangle"/>
          </a:ln>
        </p:spPr>
        <p:style>
          <a:lnRef idx="1">
            <a:schemeClr val="accent1"/>
          </a:lnRef>
          <a:fillRef idx="0">
            <a:schemeClr val="accent1"/>
          </a:fillRef>
          <a:effectRef idx="0">
            <a:schemeClr val="accent1"/>
          </a:effectRef>
          <a:fontRef idx="minor">
            <a:schemeClr val="tx1"/>
          </a:fontRef>
        </p:style>
      </p:cxnSp>
      <p:cxnSp>
        <p:nvCxnSpPr>
          <p:cNvPr id="299" name="Curved Connector 298"/>
          <p:cNvCxnSpPr>
            <a:stCxn id="258" idx="0"/>
            <a:endCxn id="293" idx="0"/>
          </p:cNvCxnSpPr>
          <p:nvPr/>
        </p:nvCxnSpPr>
        <p:spPr>
          <a:xfrm rot="16200000" flipV="1">
            <a:off x="6721135" y="4031221"/>
            <a:ext cx="87154" cy="385557"/>
          </a:xfrm>
          <a:prstGeom prst="curvedConnector3">
            <a:avLst>
              <a:gd name="adj1" fmla="val 362294"/>
            </a:avLst>
          </a:prstGeom>
          <a:ln w="1905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0" name="TextBox 299"/>
          <p:cNvSpPr txBox="1"/>
          <p:nvPr/>
        </p:nvSpPr>
        <p:spPr>
          <a:xfrm>
            <a:off x="6618697" y="3657030"/>
            <a:ext cx="320922" cy="369332"/>
          </a:xfrm>
          <a:prstGeom prst="rect">
            <a:avLst/>
          </a:prstGeom>
          <a:noFill/>
        </p:spPr>
        <p:txBody>
          <a:bodyPr wrap="none" rtlCol="0">
            <a:spAutoFit/>
          </a:bodyPr>
          <a:lstStyle/>
          <a:p>
            <a:r>
              <a:rPr lang="en-US" dirty="0">
                <a:solidFill>
                  <a:schemeClr val="bg1"/>
                </a:solidFill>
              </a:rPr>
              <a:t>?</a:t>
            </a:r>
          </a:p>
        </p:txBody>
      </p:sp>
      <p:cxnSp>
        <p:nvCxnSpPr>
          <p:cNvPr id="303" name="Curved Connector 302"/>
          <p:cNvCxnSpPr>
            <a:stCxn id="258" idx="0"/>
            <a:endCxn id="219" idx="0"/>
          </p:cNvCxnSpPr>
          <p:nvPr/>
        </p:nvCxnSpPr>
        <p:spPr>
          <a:xfrm rot="16200000" flipH="1">
            <a:off x="7066549" y="4158517"/>
            <a:ext cx="26127" cy="244244"/>
          </a:xfrm>
          <a:prstGeom prst="curvedConnector3">
            <a:avLst>
              <a:gd name="adj1" fmla="val -874957"/>
            </a:avLst>
          </a:prstGeom>
          <a:ln>
            <a:solidFill>
              <a:schemeClr val="accent3"/>
            </a:solidFill>
            <a:prstDash val="lgDashDotDot"/>
            <a:tailEnd type="arrow"/>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8AB1C761-9FE2-4952-8BCD-2D639D168F1E}" type="slidenum">
              <a:rPr lang="en-US" smtClean="0"/>
              <a:t>29</a:t>
            </a:fld>
            <a:endParaRPr lang="en-US"/>
          </a:p>
        </p:txBody>
      </p:sp>
      <p:graphicFrame>
        <p:nvGraphicFramePr>
          <p:cNvPr id="243" name="Table 242"/>
          <p:cNvGraphicFramePr>
            <a:graphicFrameLocks noGrp="1"/>
          </p:cNvGraphicFramePr>
          <p:nvPr>
            <p:extLst>
              <p:ext uri="{D42A27DB-BD31-4B8C-83A1-F6EECF244321}">
                <p14:modId xmlns:p14="http://schemas.microsoft.com/office/powerpoint/2010/main" val="2561688409"/>
              </p:ext>
            </p:extLst>
          </p:nvPr>
        </p:nvGraphicFramePr>
        <p:xfrm>
          <a:off x="1028014" y="1478335"/>
          <a:ext cx="9579990" cy="5288327"/>
        </p:xfrm>
        <a:graphic>
          <a:graphicData uri="http://schemas.openxmlformats.org/drawingml/2006/table">
            <a:tbl>
              <a:tblPr firstRow="1" bandRow="1">
                <a:tableStyleId>{5C22544A-7EE6-4342-B048-85BDC9FD1C3A}</a:tableStyleId>
              </a:tblPr>
              <a:tblGrid>
                <a:gridCol w="4789995"/>
                <a:gridCol w="4789995"/>
              </a:tblGrid>
              <a:tr h="77472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Consistent Hashing</a:t>
                      </a:r>
                      <a:r>
                        <a:rPr lang="en-US" baseline="0" dirty="0" smtClean="0"/>
                        <a:t> based systems</a:t>
                      </a:r>
                      <a:endParaRPr lang="en-US" dirty="0" smtClean="0"/>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Directory based systems</a:t>
                      </a:r>
                    </a:p>
                    <a:p>
                      <a:endParaRPr lang="en-US" dirty="0"/>
                    </a:p>
                  </a:txBody>
                  <a:tcPr/>
                </a:tc>
              </a:tr>
              <a:tr h="110675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Compute</a:t>
                      </a:r>
                      <a:r>
                        <a:rPr lang="en-US" baseline="0" dirty="0" smtClean="0"/>
                        <a:t> hash once to store data, </a:t>
                      </a:r>
                      <a:r>
                        <a:rPr lang="en-US" baseline="0" dirty="0" err="1" smtClean="0"/>
                        <a:t>recompute</a:t>
                      </a:r>
                      <a:r>
                        <a:rPr lang="en-US" baseline="0" dirty="0" smtClean="0"/>
                        <a:t> hash to find data</a:t>
                      </a:r>
                      <a:endParaRPr lang="en-US" dirty="0" smtClean="0"/>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Maintain a directory to manage locations of data</a:t>
                      </a:r>
                    </a:p>
                    <a:p>
                      <a:endParaRPr lang="en-US" dirty="0"/>
                    </a:p>
                  </a:txBody>
                  <a:tcPr/>
                </a:tc>
              </a:tr>
              <a:tr h="110675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a:t>
                      </a:r>
                      <a:r>
                        <a:rPr lang="en-US" baseline="0" dirty="0" smtClean="0"/>
                        <a:t>o predictability, adaptability in data placement</a:t>
                      </a:r>
                      <a:endParaRPr lang="en-US" dirty="0" smtClean="0"/>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Flexibility</a:t>
                      </a:r>
                      <a:r>
                        <a:rPr lang="en-US" baseline="0" dirty="0" smtClean="0"/>
                        <a:t>, predictability and adaptability </a:t>
                      </a:r>
                      <a:r>
                        <a:rPr lang="en-US" dirty="0" smtClean="0"/>
                        <a:t>in data placement</a:t>
                      </a:r>
                    </a:p>
                    <a:p>
                      <a:endParaRPr lang="en-US" dirty="0"/>
                    </a:p>
                  </a:txBody>
                  <a:tcPr/>
                </a:tc>
              </a:tr>
              <a:tr h="110675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Implicitly correct by virtue of properties</a:t>
                      </a:r>
                      <a:r>
                        <a:rPr lang="en-US" baseline="0" dirty="0" smtClean="0"/>
                        <a:t> of hash function</a:t>
                      </a:r>
                      <a:endParaRPr lang="en-US" dirty="0" smtClean="0"/>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Correctness is not trivial – an important implementation consideration</a:t>
                      </a:r>
                    </a:p>
                    <a:p>
                      <a:endParaRPr lang="en-US" dirty="0"/>
                    </a:p>
                  </a:txBody>
                  <a:tcPr/>
                </a:tc>
              </a:tr>
              <a:tr h="1193340">
                <a:tc>
                  <a:txBody>
                    <a:bodyPr/>
                    <a:lstStyle/>
                    <a:p>
                      <a:r>
                        <a:rPr lang="en-US" dirty="0" smtClean="0"/>
                        <a:t>Example: Cassandra, Dynamo</a:t>
                      </a:r>
                      <a:endParaRPr lang="en-US" dirty="0"/>
                    </a:p>
                  </a:txBody>
                  <a:tcPr/>
                </a:tc>
                <a:tc>
                  <a:txBody>
                    <a:bodyPr/>
                    <a:lstStyle/>
                    <a:p>
                      <a:r>
                        <a:rPr lang="en-US" dirty="0" smtClean="0"/>
                        <a:t>Example: </a:t>
                      </a:r>
                      <a:r>
                        <a:rPr lang="en-US" dirty="0" err="1" smtClean="0"/>
                        <a:t>SPANStore</a:t>
                      </a:r>
                      <a:r>
                        <a:rPr lang="en-US" dirty="0" smtClean="0"/>
                        <a:t>, </a:t>
                      </a:r>
                      <a:r>
                        <a:rPr lang="en-US" dirty="0" err="1" smtClean="0"/>
                        <a:t>DTunes</a:t>
                      </a:r>
                      <a:r>
                        <a:rPr lang="en-US" dirty="0" smtClean="0"/>
                        <a:t>, Spanner</a:t>
                      </a:r>
                    </a:p>
                    <a:p>
                      <a:endParaRPr lang="en-US" dirty="0" smtClean="0"/>
                    </a:p>
                    <a:p>
                      <a:r>
                        <a:rPr lang="en-US" sz="1200" dirty="0" err="1" smtClean="0"/>
                        <a:t>SPANStore</a:t>
                      </a:r>
                      <a:r>
                        <a:rPr lang="en-US" sz="1200" baseline="0" dirty="0" smtClean="0"/>
                        <a:t> – </a:t>
                      </a:r>
                      <a:r>
                        <a:rPr lang="en-US" sz="1200" baseline="0" dirty="0" err="1" smtClean="0"/>
                        <a:t>Zhe</a:t>
                      </a:r>
                      <a:r>
                        <a:rPr lang="en-US" sz="1200" baseline="0" dirty="0" smtClean="0"/>
                        <a:t> Wu et al.</a:t>
                      </a:r>
                      <a:endParaRPr lang="en-US" sz="1400" dirty="0" smtClean="0"/>
                    </a:p>
                    <a:p>
                      <a:r>
                        <a:rPr lang="en-US" sz="1200" dirty="0" err="1" smtClean="0"/>
                        <a:t>DTunes</a:t>
                      </a:r>
                      <a:r>
                        <a:rPr lang="en-US" sz="1200" dirty="0" smtClean="0"/>
                        <a:t> – ISL (our group)</a:t>
                      </a:r>
                    </a:p>
                    <a:p>
                      <a:r>
                        <a:rPr lang="en-US" sz="1200" dirty="0" smtClean="0"/>
                        <a:t>Spanner – James Corbett et al.</a:t>
                      </a:r>
                      <a:endParaRPr lang="en-US" sz="1200" dirty="0"/>
                    </a:p>
                  </a:txBody>
                  <a:tcPr/>
                </a:tc>
              </a:tr>
            </a:tbl>
          </a:graphicData>
        </a:graphic>
      </p:graphicFrame>
      <p:sp>
        <p:nvSpPr>
          <p:cNvPr id="268" name="Title 267"/>
          <p:cNvSpPr>
            <a:spLocks noGrp="1"/>
          </p:cNvSpPr>
          <p:nvPr>
            <p:ph type="title"/>
          </p:nvPr>
        </p:nvSpPr>
        <p:spPr>
          <a:xfrm>
            <a:off x="646111" y="302285"/>
            <a:ext cx="9404723" cy="1430895"/>
          </a:xfrm>
        </p:spPr>
        <p:txBody>
          <a:bodyPr/>
          <a:lstStyle/>
          <a:p>
            <a:pPr algn="ctr"/>
            <a:r>
              <a:rPr lang="en-US" sz="3200" dirty="0" smtClean="0"/>
              <a:t>Classes of Geo-Replicated Cloud Storage</a:t>
            </a:r>
            <a:br>
              <a:rPr lang="en-US" sz="3200" dirty="0" smtClean="0"/>
            </a:br>
            <a:r>
              <a:rPr lang="en-US" sz="2400" i="1" dirty="0" smtClean="0"/>
              <a:t>just when you thought it couldn’t be more boring</a:t>
            </a:r>
            <a:endParaRPr lang="en-US" sz="2400" i="1" dirty="0"/>
          </a:p>
        </p:txBody>
      </p:sp>
    </p:spTree>
    <p:custDataLst>
      <p:tags r:id="rId1"/>
    </p:custDataLst>
    <p:extLst>
      <p:ext uri="{BB962C8B-B14F-4D97-AF65-F5344CB8AC3E}">
        <p14:creationId xmlns:p14="http://schemas.microsoft.com/office/powerpoint/2010/main" val="3748860077"/>
      </p:ext>
    </p:extLst>
  </p:cSld>
  <p:clrMapOvr>
    <a:masterClrMapping/>
  </p:clrMapOvr>
  <mc:AlternateContent xmlns:mc="http://schemas.openxmlformats.org/markup-compatibility/2006" xmlns:p14="http://schemas.microsoft.com/office/powerpoint/2010/main">
    <mc:Choice Requires="p14">
      <p:transition spd="slow" p14:dur="2000" advTm="55787"/>
    </mc:Choice>
    <mc:Fallback xmlns="">
      <p:transition spd="slow" advTm="5578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257"/>
                                        </p:tgtEl>
                                        <p:attrNameLst>
                                          <p:attrName>style.visibility</p:attrName>
                                        </p:attrNameLst>
                                      </p:cBhvr>
                                      <p:to>
                                        <p:strVal val="visible"/>
                                      </p:to>
                                    </p:set>
                                    <p:animEffect transition="in" filter="wipe(down)">
                                      <p:cBhvr>
                                        <p:cTn id="13" dur="500"/>
                                        <p:tgtEl>
                                          <p:spTgt spid="25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278"/>
                                        </p:tgtEl>
                                        <p:attrNameLst>
                                          <p:attrName>style.visibility</p:attrName>
                                        </p:attrNameLst>
                                      </p:cBhvr>
                                      <p:to>
                                        <p:strVal val="visible"/>
                                      </p:to>
                                    </p:set>
                                    <p:animEffect transition="in" filter="wipe(down)">
                                      <p:cBhvr>
                                        <p:cTn id="18" dur="500"/>
                                        <p:tgtEl>
                                          <p:spTgt spid="27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27"/>
                                        </p:tgtEl>
                                        <p:attrNameLst>
                                          <p:attrName>style.visibility</p:attrName>
                                        </p:attrNameLst>
                                      </p:cBhvr>
                                      <p:to>
                                        <p:strVal val="visible"/>
                                      </p:to>
                                    </p:set>
                                    <p:animEffect transition="in" filter="wipe(down)">
                                      <p:cBhvr>
                                        <p:cTn id="23" dur="500"/>
                                        <p:tgtEl>
                                          <p:spTgt spid="22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79"/>
                                        </p:tgtEl>
                                        <p:attrNameLst>
                                          <p:attrName>style.visibility</p:attrName>
                                        </p:attrNameLst>
                                      </p:cBhvr>
                                      <p:to>
                                        <p:strVal val="visible"/>
                                      </p:to>
                                    </p:set>
                                    <p:animEffect transition="in" filter="wipe(down)">
                                      <p:cBhvr>
                                        <p:cTn id="28" dur="500"/>
                                        <p:tgtEl>
                                          <p:spTgt spid="27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08"/>
                                        </p:tgtEl>
                                        <p:attrNameLst>
                                          <p:attrName>style.visibility</p:attrName>
                                        </p:attrNameLst>
                                      </p:cBhvr>
                                      <p:to>
                                        <p:strVal val="visible"/>
                                      </p:to>
                                    </p:set>
                                    <p:animEffect transition="in" filter="wipe(down)">
                                      <p:cBhvr>
                                        <p:cTn id="33" dur="500"/>
                                        <p:tgtEl>
                                          <p:spTgt spid="308"/>
                                        </p:tgtEl>
                                      </p:cBhvr>
                                    </p:animEffect>
                                  </p:childTnLst>
                                </p:cTn>
                              </p:par>
                              <p:par>
                                <p:cTn id="34" presetID="22" presetClass="entr" presetSubtype="4" fill="hold" nodeType="withEffect">
                                  <p:stCondLst>
                                    <p:cond delay="0"/>
                                  </p:stCondLst>
                                  <p:childTnLst>
                                    <p:set>
                                      <p:cBhvr>
                                        <p:cTn id="35" dur="1" fill="hold">
                                          <p:stCondLst>
                                            <p:cond delay="0"/>
                                          </p:stCondLst>
                                        </p:cTn>
                                        <p:tgtEl>
                                          <p:spTgt spid="309"/>
                                        </p:tgtEl>
                                        <p:attrNameLst>
                                          <p:attrName>style.visibility</p:attrName>
                                        </p:attrNameLst>
                                      </p:cBhvr>
                                      <p:to>
                                        <p:strVal val="visible"/>
                                      </p:to>
                                    </p:set>
                                    <p:animEffect transition="in" filter="wipe(down)">
                                      <p:cBhvr>
                                        <p:cTn id="36" dur="500"/>
                                        <p:tgtEl>
                                          <p:spTgt spid="30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314"/>
                                        </p:tgtEl>
                                        <p:attrNameLst>
                                          <p:attrName>style.visibility</p:attrName>
                                        </p:attrNameLst>
                                      </p:cBhvr>
                                      <p:to>
                                        <p:strVal val="visible"/>
                                      </p:to>
                                    </p:set>
                                    <p:animEffect transition="in" filter="wipe(down)">
                                      <p:cBhvr>
                                        <p:cTn id="41" dur="500"/>
                                        <p:tgtEl>
                                          <p:spTgt spid="314"/>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314"/>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308"/>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309"/>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317"/>
                                        </p:tgtEl>
                                        <p:attrNameLst>
                                          <p:attrName>style.visibility</p:attrName>
                                        </p:attrNameLst>
                                      </p:cBhvr>
                                      <p:to>
                                        <p:strVal val="visible"/>
                                      </p:to>
                                    </p:set>
                                    <p:animEffect transition="in" filter="wipe(down)">
                                      <p:cBhvr>
                                        <p:cTn id="54" dur="500"/>
                                        <p:tgtEl>
                                          <p:spTgt spid="317"/>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305"/>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1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318"/>
                                        </p:tgtEl>
                                        <p:attrNameLst>
                                          <p:attrName>style.visibility</p:attrName>
                                        </p:attrNameLst>
                                      </p:cBhvr>
                                      <p:to>
                                        <p:strVal val="visible"/>
                                      </p:to>
                                    </p:set>
                                    <p:animEffect transition="in" filter="wipe(down)">
                                      <p:cBhvr>
                                        <p:cTn id="67" dur="500"/>
                                        <p:tgtEl>
                                          <p:spTgt spid="31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321"/>
                                        </p:tgtEl>
                                        <p:attrNameLst>
                                          <p:attrName>style.visibility</p:attrName>
                                        </p:attrNameLst>
                                      </p:cBhvr>
                                      <p:to>
                                        <p:strVal val="visible"/>
                                      </p:to>
                                    </p:set>
                                    <p:animEffect transition="in" filter="wipe(down)">
                                      <p:cBhvr>
                                        <p:cTn id="72" dur="500"/>
                                        <p:tgtEl>
                                          <p:spTgt spid="321"/>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257"/>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306"/>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316"/>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318"/>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321"/>
                                        </p:tgtEl>
                                        <p:attrNameLst>
                                          <p:attrName>style.visibility</p:attrName>
                                        </p:attrNameLst>
                                      </p:cBhvr>
                                      <p:to>
                                        <p:strVal val="hidden"/>
                                      </p:to>
                                    </p:set>
                                  </p:childTnLst>
                                </p:cTn>
                              </p:par>
                              <p:par>
                                <p:cTn id="85" presetID="1" presetClass="exit" presetSubtype="0" fill="hold" grpId="0" nodeType="withEffect">
                                  <p:stCondLst>
                                    <p:cond delay="0"/>
                                  </p:stCondLst>
                                  <p:childTnLst>
                                    <p:set>
                                      <p:cBhvr>
                                        <p:cTn id="86" dur="1" fill="hold">
                                          <p:stCondLst>
                                            <p:cond delay="0"/>
                                          </p:stCondLst>
                                        </p:cTn>
                                        <p:tgtEl>
                                          <p:spTgt spid="259"/>
                                        </p:tgtEl>
                                        <p:attrNameLst>
                                          <p:attrName>style.visibility</p:attrName>
                                        </p:attrNameLst>
                                      </p:cBhvr>
                                      <p:to>
                                        <p:strVal val="hidden"/>
                                      </p:to>
                                    </p:set>
                                  </p:childTnLst>
                                </p:cTn>
                              </p:par>
                              <p:par>
                                <p:cTn id="87" presetID="1" presetClass="exit" presetSubtype="0" fill="hold" grpId="0" nodeType="withEffect">
                                  <p:stCondLst>
                                    <p:cond delay="0"/>
                                  </p:stCondLst>
                                  <p:childTnLst>
                                    <p:set>
                                      <p:cBhvr>
                                        <p:cTn id="88" dur="1" fill="hold">
                                          <p:stCondLst>
                                            <p:cond delay="0"/>
                                          </p:stCondLst>
                                        </p:cTn>
                                        <p:tgtEl>
                                          <p:spTgt spid="246"/>
                                        </p:tgtEl>
                                        <p:attrNameLst>
                                          <p:attrName>style.visibility</p:attrName>
                                        </p:attrNameLst>
                                      </p:cBhvr>
                                      <p:to>
                                        <p:strVal val="hidden"/>
                                      </p:to>
                                    </p:set>
                                  </p:childTnLst>
                                </p:cTn>
                              </p:par>
                              <p:par>
                                <p:cTn id="89" presetID="1" presetClass="exit" presetSubtype="0" fill="hold" grpId="0" nodeType="withEffect">
                                  <p:stCondLst>
                                    <p:cond delay="0"/>
                                  </p:stCondLst>
                                  <p:childTnLst>
                                    <p:set>
                                      <p:cBhvr>
                                        <p:cTn id="90" dur="1" fill="hold">
                                          <p:stCondLst>
                                            <p:cond delay="0"/>
                                          </p:stCondLst>
                                        </p:cTn>
                                        <p:tgtEl>
                                          <p:spTgt spid="247"/>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278"/>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317"/>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227"/>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279"/>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324"/>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2" nodeType="clickEffect">
                                  <p:stCondLst>
                                    <p:cond delay="0"/>
                                  </p:stCondLst>
                                  <p:childTnLst>
                                    <p:set>
                                      <p:cBhvr>
                                        <p:cTn id="106" dur="1" fill="hold">
                                          <p:stCondLst>
                                            <p:cond delay="0"/>
                                          </p:stCondLst>
                                        </p:cTn>
                                        <p:tgtEl>
                                          <p:spTgt spid="306"/>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nodeType="clickEffect">
                                  <p:stCondLst>
                                    <p:cond delay="0"/>
                                  </p:stCondLst>
                                  <p:childTnLst>
                                    <p:set>
                                      <p:cBhvr>
                                        <p:cTn id="110" dur="1" fill="hold">
                                          <p:stCondLst>
                                            <p:cond delay="0"/>
                                          </p:stCondLst>
                                        </p:cTn>
                                        <p:tgtEl>
                                          <p:spTgt spid="257"/>
                                        </p:tgtEl>
                                        <p:attrNameLst>
                                          <p:attrName>style.visibility</p:attrName>
                                        </p:attrNameLst>
                                      </p:cBhvr>
                                      <p:to>
                                        <p:strVal val="visible"/>
                                      </p:to>
                                    </p:set>
                                    <p:animEffect transition="in" filter="wipe(down)">
                                      <p:cBhvr>
                                        <p:cTn id="111" dur="500"/>
                                        <p:tgtEl>
                                          <p:spTgt spid="257"/>
                                        </p:tgtEl>
                                      </p:cBhvr>
                                    </p:animEffec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nodeType="clickEffect">
                                  <p:stCondLst>
                                    <p:cond delay="0"/>
                                  </p:stCondLst>
                                  <p:childTnLst>
                                    <p:set>
                                      <p:cBhvr>
                                        <p:cTn id="115" dur="1" fill="hold">
                                          <p:stCondLst>
                                            <p:cond delay="0"/>
                                          </p:stCondLst>
                                        </p:cTn>
                                        <p:tgtEl>
                                          <p:spTgt spid="325"/>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nodeType="clickEffect">
                                  <p:stCondLst>
                                    <p:cond delay="0"/>
                                  </p:stCondLst>
                                  <p:childTnLst>
                                    <p:set>
                                      <p:cBhvr>
                                        <p:cTn id="119" dur="1" fill="hold">
                                          <p:stCondLst>
                                            <p:cond delay="0"/>
                                          </p:stCondLst>
                                        </p:cTn>
                                        <p:tgtEl>
                                          <p:spTgt spid="235"/>
                                        </p:tgtEl>
                                        <p:attrNameLst>
                                          <p:attrName>style.visibility</p:attrName>
                                        </p:attrNameLst>
                                      </p:cBhvr>
                                      <p:to>
                                        <p:strVal val="visible"/>
                                      </p:to>
                                    </p:set>
                                  </p:childTnLst>
                                </p:cTn>
                              </p:par>
                              <p:par>
                                <p:cTn id="120" presetID="1" presetClass="entr" presetSubtype="0" fill="hold" grpId="0" nodeType="withEffect">
                                  <p:stCondLst>
                                    <p:cond delay="0"/>
                                  </p:stCondLst>
                                  <p:childTnLst>
                                    <p:set>
                                      <p:cBhvr>
                                        <p:cTn id="121" dur="1" fill="hold">
                                          <p:stCondLst>
                                            <p:cond delay="0"/>
                                          </p:stCondLst>
                                        </p:cTn>
                                        <p:tgtEl>
                                          <p:spTgt spid="233"/>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grpId="2" nodeType="clickEffect">
                                  <p:stCondLst>
                                    <p:cond delay="0"/>
                                  </p:stCondLst>
                                  <p:childTnLst>
                                    <p:set>
                                      <p:cBhvr>
                                        <p:cTn id="125" dur="1" fill="hold">
                                          <p:stCondLst>
                                            <p:cond delay="0"/>
                                          </p:stCondLst>
                                        </p:cTn>
                                        <p:tgtEl>
                                          <p:spTgt spid="305"/>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22" presetClass="entr" presetSubtype="4" fill="hold" nodeType="clickEffect">
                                  <p:stCondLst>
                                    <p:cond delay="0"/>
                                  </p:stCondLst>
                                  <p:childTnLst>
                                    <p:set>
                                      <p:cBhvr>
                                        <p:cTn id="129" dur="1" fill="hold">
                                          <p:stCondLst>
                                            <p:cond delay="0"/>
                                          </p:stCondLst>
                                        </p:cTn>
                                        <p:tgtEl>
                                          <p:spTgt spid="224"/>
                                        </p:tgtEl>
                                        <p:attrNameLst>
                                          <p:attrName>style.visibility</p:attrName>
                                        </p:attrNameLst>
                                      </p:cBhvr>
                                      <p:to>
                                        <p:strVal val="visible"/>
                                      </p:to>
                                    </p:set>
                                    <p:animEffect transition="in" filter="wipe(down)">
                                      <p:cBhvr>
                                        <p:cTn id="130" dur="500"/>
                                        <p:tgtEl>
                                          <p:spTgt spid="224"/>
                                        </p:tgtEl>
                                      </p:cBhvr>
                                    </p:animEffect>
                                  </p:childTnLst>
                                </p:cTn>
                              </p:par>
                              <p:par>
                                <p:cTn id="131" presetID="1" presetClass="entr" presetSubtype="0" fill="hold" grpId="0" nodeType="withEffect">
                                  <p:stCondLst>
                                    <p:cond delay="0"/>
                                  </p:stCondLst>
                                  <p:childTnLst>
                                    <p:set>
                                      <p:cBhvr>
                                        <p:cTn id="132" dur="1" fill="hold">
                                          <p:stCondLst>
                                            <p:cond delay="0"/>
                                          </p:stCondLst>
                                        </p:cTn>
                                        <p:tgtEl>
                                          <p:spTgt spid="226"/>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22" presetClass="entr" presetSubtype="4" fill="hold" nodeType="clickEffect">
                                  <p:stCondLst>
                                    <p:cond delay="0"/>
                                  </p:stCondLst>
                                  <p:childTnLst>
                                    <p:set>
                                      <p:cBhvr>
                                        <p:cTn id="136" dur="1" fill="hold">
                                          <p:stCondLst>
                                            <p:cond delay="0"/>
                                          </p:stCondLst>
                                        </p:cTn>
                                        <p:tgtEl>
                                          <p:spTgt spid="314"/>
                                        </p:tgtEl>
                                        <p:attrNameLst>
                                          <p:attrName>style.visibility</p:attrName>
                                        </p:attrNameLst>
                                      </p:cBhvr>
                                      <p:to>
                                        <p:strVal val="visible"/>
                                      </p:to>
                                    </p:set>
                                    <p:animEffect transition="in" filter="wipe(down)">
                                      <p:cBhvr>
                                        <p:cTn id="137" dur="500"/>
                                        <p:tgtEl>
                                          <p:spTgt spid="314"/>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4" fill="hold" grpId="0" nodeType="clickEffect">
                                  <p:stCondLst>
                                    <p:cond delay="0"/>
                                  </p:stCondLst>
                                  <p:childTnLst>
                                    <p:set>
                                      <p:cBhvr>
                                        <p:cTn id="141" dur="1" fill="hold">
                                          <p:stCondLst>
                                            <p:cond delay="0"/>
                                          </p:stCondLst>
                                        </p:cTn>
                                        <p:tgtEl>
                                          <p:spTgt spid="229"/>
                                        </p:tgtEl>
                                        <p:attrNameLst>
                                          <p:attrName>style.visibility</p:attrName>
                                        </p:attrNameLst>
                                      </p:cBhvr>
                                      <p:to>
                                        <p:strVal val="visible"/>
                                      </p:to>
                                    </p:set>
                                    <p:animEffect transition="in" filter="wipe(down)">
                                      <p:cBhvr>
                                        <p:cTn id="142" dur="500"/>
                                        <p:tgtEl>
                                          <p:spTgt spid="229"/>
                                        </p:tgtEl>
                                      </p:cBhvr>
                                    </p:animEffect>
                                  </p:childTnLst>
                                </p:cTn>
                              </p:par>
                              <p:par>
                                <p:cTn id="143" presetID="1" presetClass="exit" presetSubtype="0" fill="hold" nodeType="withEffect">
                                  <p:stCondLst>
                                    <p:cond delay="0"/>
                                  </p:stCondLst>
                                  <p:childTnLst>
                                    <p:set>
                                      <p:cBhvr>
                                        <p:cTn id="144" dur="1" fill="hold">
                                          <p:stCondLst>
                                            <p:cond delay="0"/>
                                          </p:stCondLst>
                                        </p:cTn>
                                        <p:tgtEl>
                                          <p:spTgt spid="224"/>
                                        </p:tgtEl>
                                        <p:attrNameLst>
                                          <p:attrName>style.visibility</p:attrName>
                                        </p:attrNameLst>
                                      </p:cBhvr>
                                      <p:to>
                                        <p:strVal val="hidden"/>
                                      </p:to>
                                    </p:set>
                                  </p:childTnLst>
                                </p:cTn>
                              </p:par>
                              <p:par>
                                <p:cTn id="145" presetID="1" presetClass="exit" presetSubtype="0" fill="hold" grpId="1" nodeType="withEffect">
                                  <p:stCondLst>
                                    <p:cond delay="0"/>
                                  </p:stCondLst>
                                  <p:childTnLst>
                                    <p:set>
                                      <p:cBhvr>
                                        <p:cTn id="146" dur="1" fill="hold">
                                          <p:stCondLst>
                                            <p:cond delay="0"/>
                                          </p:stCondLst>
                                        </p:cTn>
                                        <p:tgtEl>
                                          <p:spTgt spid="226"/>
                                        </p:tgtEl>
                                        <p:attrNameLst>
                                          <p:attrName>style.visibility</p:attrName>
                                        </p:attrNameLst>
                                      </p:cBhvr>
                                      <p:to>
                                        <p:strVal val="hidden"/>
                                      </p:to>
                                    </p:set>
                                  </p:childTnLst>
                                </p:cTn>
                              </p:par>
                              <p:par>
                                <p:cTn id="147" presetID="1" presetClass="exit" presetSubtype="0" fill="hold" nodeType="withEffect">
                                  <p:stCondLst>
                                    <p:cond delay="0"/>
                                  </p:stCondLst>
                                  <p:childTnLst>
                                    <p:set>
                                      <p:cBhvr>
                                        <p:cTn id="148" dur="1" fill="hold">
                                          <p:stCondLst>
                                            <p:cond delay="0"/>
                                          </p:stCondLst>
                                        </p:cTn>
                                        <p:tgtEl>
                                          <p:spTgt spid="314"/>
                                        </p:tgtEl>
                                        <p:attrNameLst>
                                          <p:attrName>style.visibility</p:attrName>
                                        </p:attrNameLst>
                                      </p:cBhvr>
                                      <p:to>
                                        <p:strVal val="hidden"/>
                                      </p:to>
                                    </p:set>
                                  </p:childTnLst>
                                </p:cTn>
                              </p:par>
                            </p:childTnLst>
                          </p:cTn>
                        </p:par>
                      </p:childTnLst>
                    </p:cTn>
                  </p:par>
                  <p:par>
                    <p:cTn id="149" fill="hold">
                      <p:stCondLst>
                        <p:cond delay="indefinite"/>
                      </p:stCondLst>
                      <p:childTnLst>
                        <p:par>
                          <p:cTn id="150" fill="hold">
                            <p:stCondLst>
                              <p:cond delay="0"/>
                            </p:stCondLst>
                            <p:childTnLst>
                              <p:par>
                                <p:cTn id="151" presetID="1" presetClass="exit" presetSubtype="0" fill="hold" grpId="3" nodeType="clickEffect">
                                  <p:stCondLst>
                                    <p:cond delay="0"/>
                                  </p:stCondLst>
                                  <p:childTnLst>
                                    <p:set>
                                      <p:cBhvr>
                                        <p:cTn id="152" dur="1" fill="hold">
                                          <p:stCondLst>
                                            <p:cond delay="0"/>
                                          </p:stCondLst>
                                        </p:cTn>
                                        <p:tgtEl>
                                          <p:spTgt spid="305"/>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258"/>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22" presetClass="entr" presetSubtype="4" fill="hold" nodeType="clickEffect">
                                  <p:stCondLst>
                                    <p:cond delay="0"/>
                                  </p:stCondLst>
                                  <p:childTnLst>
                                    <p:set>
                                      <p:cBhvr>
                                        <p:cTn id="160" dur="1" fill="hold">
                                          <p:stCondLst>
                                            <p:cond delay="0"/>
                                          </p:stCondLst>
                                        </p:cTn>
                                        <p:tgtEl>
                                          <p:spTgt spid="260"/>
                                        </p:tgtEl>
                                        <p:attrNameLst>
                                          <p:attrName>style.visibility</p:attrName>
                                        </p:attrNameLst>
                                      </p:cBhvr>
                                      <p:to>
                                        <p:strVal val="visible"/>
                                      </p:to>
                                    </p:set>
                                    <p:animEffect transition="in" filter="wipe(down)">
                                      <p:cBhvr>
                                        <p:cTn id="161" dur="500"/>
                                        <p:tgtEl>
                                          <p:spTgt spid="260"/>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4" fill="hold" grpId="0" nodeType="clickEffect">
                                  <p:stCondLst>
                                    <p:cond delay="0"/>
                                  </p:stCondLst>
                                  <p:childTnLst>
                                    <p:set>
                                      <p:cBhvr>
                                        <p:cTn id="165" dur="1" fill="hold">
                                          <p:stCondLst>
                                            <p:cond delay="0"/>
                                          </p:stCondLst>
                                        </p:cTn>
                                        <p:tgtEl>
                                          <p:spTgt spid="241"/>
                                        </p:tgtEl>
                                        <p:attrNameLst>
                                          <p:attrName>style.visibility</p:attrName>
                                        </p:attrNameLst>
                                      </p:cBhvr>
                                      <p:to>
                                        <p:strVal val="visible"/>
                                      </p:to>
                                    </p:set>
                                    <p:animEffect transition="in" filter="wipe(down)">
                                      <p:cBhvr>
                                        <p:cTn id="166" dur="500"/>
                                        <p:tgtEl>
                                          <p:spTgt spid="241"/>
                                        </p:tgtEl>
                                      </p:cBhvr>
                                    </p:animEffect>
                                  </p:childTnLst>
                                </p:cTn>
                              </p:par>
                            </p:childTnLst>
                          </p:cTn>
                        </p:par>
                      </p:childTnLst>
                    </p:cTn>
                  </p:par>
                  <p:par>
                    <p:cTn id="167" fill="hold">
                      <p:stCondLst>
                        <p:cond delay="indefinite"/>
                      </p:stCondLst>
                      <p:childTnLst>
                        <p:par>
                          <p:cTn id="168" fill="hold">
                            <p:stCondLst>
                              <p:cond delay="0"/>
                            </p:stCondLst>
                            <p:childTnLst>
                              <p:par>
                                <p:cTn id="169" presetID="26" presetClass="emph" presetSubtype="0" fill="hold" nodeType="clickEffect">
                                  <p:stCondLst>
                                    <p:cond delay="0"/>
                                  </p:stCondLst>
                                  <p:childTnLst>
                                    <p:animEffect transition="out" filter="fade">
                                      <p:cBhvr>
                                        <p:cTn id="170" dur="500" tmFilter="0, 0; .2, .5; .8, .5; 1, 0"/>
                                        <p:tgtEl>
                                          <p:spTgt spid="235"/>
                                        </p:tgtEl>
                                      </p:cBhvr>
                                    </p:animEffect>
                                    <p:animScale>
                                      <p:cBhvr>
                                        <p:cTn id="171" dur="250" autoRev="1" fill="hold"/>
                                        <p:tgtEl>
                                          <p:spTgt spid="235"/>
                                        </p:tgtEl>
                                      </p:cBhvr>
                                      <p:by x="105000" y="105000"/>
                                    </p:animScale>
                                  </p:childTnLst>
                                </p:cTn>
                              </p:par>
                            </p:childTnLst>
                          </p:cTn>
                        </p:par>
                      </p:childTnLst>
                    </p:cTn>
                  </p:par>
                  <p:par>
                    <p:cTn id="172" fill="hold">
                      <p:stCondLst>
                        <p:cond delay="indefinite"/>
                      </p:stCondLst>
                      <p:childTnLst>
                        <p:par>
                          <p:cTn id="173" fill="hold">
                            <p:stCondLst>
                              <p:cond delay="0"/>
                            </p:stCondLst>
                            <p:childTnLst>
                              <p:par>
                                <p:cTn id="174" presetID="1" presetClass="entr" presetSubtype="0" fill="hold" grpId="0" nodeType="clickEffect">
                                  <p:stCondLst>
                                    <p:cond delay="0"/>
                                  </p:stCondLst>
                                  <p:childTnLst>
                                    <p:set>
                                      <p:cBhvr>
                                        <p:cTn id="175" dur="1" fill="hold">
                                          <p:stCondLst>
                                            <p:cond delay="0"/>
                                          </p:stCondLst>
                                        </p:cTn>
                                        <p:tgtEl>
                                          <p:spTgt spid="239"/>
                                        </p:tgtEl>
                                        <p:attrNameLst>
                                          <p:attrName>style.visibility</p:attrName>
                                        </p:attrNameLst>
                                      </p:cBhvr>
                                      <p:to>
                                        <p:strVal val="visible"/>
                                      </p:to>
                                    </p:set>
                                  </p:childTnLst>
                                </p:cTn>
                              </p:par>
                            </p:childTnLst>
                          </p:cTn>
                        </p:par>
                      </p:childTnLst>
                    </p:cTn>
                  </p:par>
                  <p:par>
                    <p:cTn id="176" fill="hold">
                      <p:stCondLst>
                        <p:cond delay="indefinite"/>
                      </p:stCondLst>
                      <p:childTnLst>
                        <p:par>
                          <p:cTn id="177" fill="hold">
                            <p:stCondLst>
                              <p:cond delay="0"/>
                            </p:stCondLst>
                            <p:childTnLst>
                              <p:par>
                                <p:cTn id="178" presetID="1" presetClass="exit" presetSubtype="0" fill="hold" nodeType="clickEffect">
                                  <p:stCondLst>
                                    <p:cond delay="0"/>
                                  </p:stCondLst>
                                  <p:childTnLst>
                                    <p:set>
                                      <p:cBhvr>
                                        <p:cTn id="179" dur="1" fill="hold">
                                          <p:stCondLst>
                                            <p:cond delay="0"/>
                                          </p:stCondLst>
                                        </p:cTn>
                                        <p:tgtEl>
                                          <p:spTgt spid="257"/>
                                        </p:tgtEl>
                                        <p:attrNameLst>
                                          <p:attrName>style.visibility</p:attrName>
                                        </p:attrNameLst>
                                      </p:cBhvr>
                                      <p:to>
                                        <p:strVal val="hidden"/>
                                      </p:to>
                                    </p:set>
                                  </p:childTnLst>
                                </p:cTn>
                              </p:par>
                              <p:par>
                                <p:cTn id="180" presetID="1" presetClass="exit" presetSubtype="0" fill="hold" grpId="3" nodeType="withEffect">
                                  <p:stCondLst>
                                    <p:cond delay="0"/>
                                  </p:stCondLst>
                                  <p:childTnLst>
                                    <p:set>
                                      <p:cBhvr>
                                        <p:cTn id="181" dur="1" fill="hold">
                                          <p:stCondLst>
                                            <p:cond delay="0"/>
                                          </p:stCondLst>
                                        </p:cTn>
                                        <p:tgtEl>
                                          <p:spTgt spid="306"/>
                                        </p:tgtEl>
                                        <p:attrNameLst>
                                          <p:attrName>style.visibility</p:attrName>
                                        </p:attrNameLst>
                                      </p:cBhvr>
                                      <p:to>
                                        <p:strVal val="hidden"/>
                                      </p:to>
                                    </p:set>
                                  </p:childTnLst>
                                </p:cTn>
                              </p:par>
                              <p:par>
                                <p:cTn id="182" presetID="1" presetClass="exit" presetSubtype="0" fill="hold" grpId="1" nodeType="withEffect">
                                  <p:stCondLst>
                                    <p:cond delay="0"/>
                                  </p:stCondLst>
                                  <p:childTnLst>
                                    <p:set>
                                      <p:cBhvr>
                                        <p:cTn id="183" dur="1" fill="hold">
                                          <p:stCondLst>
                                            <p:cond delay="0"/>
                                          </p:stCondLst>
                                        </p:cTn>
                                        <p:tgtEl>
                                          <p:spTgt spid="229"/>
                                        </p:tgtEl>
                                        <p:attrNameLst>
                                          <p:attrName>style.visibility</p:attrName>
                                        </p:attrNameLst>
                                      </p:cBhvr>
                                      <p:to>
                                        <p:strVal val="hidden"/>
                                      </p:to>
                                    </p:set>
                                  </p:childTnLst>
                                </p:cTn>
                              </p:par>
                              <p:par>
                                <p:cTn id="184" presetID="1" presetClass="exit" presetSubtype="0" fill="hold" nodeType="withEffect">
                                  <p:stCondLst>
                                    <p:cond delay="0"/>
                                  </p:stCondLst>
                                  <p:childTnLst>
                                    <p:set>
                                      <p:cBhvr>
                                        <p:cTn id="185" dur="1" fill="hold">
                                          <p:stCondLst>
                                            <p:cond delay="0"/>
                                          </p:stCondLst>
                                        </p:cTn>
                                        <p:tgtEl>
                                          <p:spTgt spid="260"/>
                                        </p:tgtEl>
                                        <p:attrNameLst>
                                          <p:attrName>style.visibility</p:attrName>
                                        </p:attrNameLst>
                                      </p:cBhvr>
                                      <p:to>
                                        <p:strVal val="hidden"/>
                                      </p:to>
                                    </p:set>
                                  </p:childTnLst>
                                </p:cTn>
                              </p:par>
                            </p:childTnLst>
                          </p:cTn>
                        </p:par>
                      </p:childTnLst>
                    </p:cTn>
                  </p:par>
                  <p:par>
                    <p:cTn id="186" fill="hold">
                      <p:stCondLst>
                        <p:cond delay="indefinite"/>
                      </p:stCondLst>
                      <p:childTnLst>
                        <p:par>
                          <p:cTn id="187" fill="hold">
                            <p:stCondLst>
                              <p:cond delay="0"/>
                            </p:stCondLst>
                            <p:childTnLst>
                              <p:par>
                                <p:cTn id="188" presetID="1" presetClass="entr" presetSubtype="0" fill="hold" nodeType="clickEffect">
                                  <p:stCondLst>
                                    <p:cond delay="0"/>
                                  </p:stCondLst>
                                  <p:childTnLst>
                                    <p:set>
                                      <p:cBhvr>
                                        <p:cTn id="189" dur="1" fill="hold">
                                          <p:stCondLst>
                                            <p:cond delay="0"/>
                                          </p:stCondLst>
                                        </p:cTn>
                                        <p:tgtEl>
                                          <p:spTgt spid="251"/>
                                        </p:tgtEl>
                                        <p:attrNameLst>
                                          <p:attrName>style.visibility</p:attrName>
                                        </p:attrNameLst>
                                      </p:cBhvr>
                                      <p:to>
                                        <p:strVal val="visible"/>
                                      </p:to>
                                    </p:set>
                                  </p:childTnLst>
                                </p:cTn>
                              </p:par>
                              <p:par>
                                <p:cTn id="190" presetID="1" presetClass="entr" presetSubtype="0" fill="hold" nodeType="withEffect">
                                  <p:stCondLst>
                                    <p:cond delay="0"/>
                                  </p:stCondLst>
                                  <p:childTnLst>
                                    <p:set>
                                      <p:cBhvr>
                                        <p:cTn id="191" dur="1" fill="hold">
                                          <p:stCondLst>
                                            <p:cond delay="0"/>
                                          </p:stCondLst>
                                        </p:cTn>
                                        <p:tgtEl>
                                          <p:spTgt spid="304"/>
                                        </p:tgtEl>
                                        <p:attrNameLst>
                                          <p:attrName>style.visibility</p:attrName>
                                        </p:attrNameLst>
                                      </p:cBhvr>
                                      <p:to>
                                        <p:strVal val="visible"/>
                                      </p:to>
                                    </p:set>
                                  </p:childTnLst>
                                </p:cTn>
                              </p:par>
                              <p:par>
                                <p:cTn id="192" presetID="1" presetClass="entr" presetSubtype="0" fill="hold" nodeType="withEffect">
                                  <p:stCondLst>
                                    <p:cond delay="0"/>
                                  </p:stCondLst>
                                  <p:childTnLst>
                                    <p:set>
                                      <p:cBhvr>
                                        <p:cTn id="193" dur="1" fill="hold">
                                          <p:stCondLst>
                                            <p:cond delay="0"/>
                                          </p:stCondLst>
                                        </p:cTn>
                                        <p:tgtEl>
                                          <p:spTgt spid="301"/>
                                        </p:tgtEl>
                                        <p:attrNameLst>
                                          <p:attrName>style.visibility</p:attrName>
                                        </p:attrNameLst>
                                      </p:cBhvr>
                                      <p:to>
                                        <p:strVal val="visible"/>
                                      </p:to>
                                    </p:set>
                                  </p:childTnLst>
                                </p:cTn>
                              </p:par>
                              <p:par>
                                <p:cTn id="194" presetID="1" presetClass="entr" presetSubtype="0" fill="hold" nodeType="withEffect">
                                  <p:stCondLst>
                                    <p:cond delay="0"/>
                                  </p:stCondLst>
                                  <p:childTnLst>
                                    <p:set>
                                      <p:cBhvr>
                                        <p:cTn id="195" dur="1" fill="hold">
                                          <p:stCondLst>
                                            <p:cond delay="0"/>
                                          </p:stCondLst>
                                        </p:cTn>
                                        <p:tgtEl>
                                          <p:spTgt spid="307"/>
                                        </p:tgtEl>
                                        <p:attrNameLst>
                                          <p:attrName>style.visibility</p:attrName>
                                        </p:attrNameLst>
                                      </p:cBhvr>
                                      <p:to>
                                        <p:strVal val="visible"/>
                                      </p:to>
                                    </p:set>
                                  </p:childTnLst>
                                </p:cTn>
                              </p:par>
                              <p:par>
                                <p:cTn id="196" presetID="1" presetClass="entr" presetSubtype="0" fill="hold" nodeType="withEffect">
                                  <p:stCondLst>
                                    <p:cond delay="0"/>
                                  </p:stCondLst>
                                  <p:childTnLst>
                                    <p:set>
                                      <p:cBhvr>
                                        <p:cTn id="197" dur="1" fill="hold">
                                          <p:stCondLst>
                                            <p:cond delay="0"/>
                                          </p:stCondLst>
                                        </p:cTn>
                                        <p:tgtEl>
                                          <p:spTgt spid="310"/>
                                        </p:tgtEl>
                                        <p:attrNameLst>
                                          <p:attrName>style.visibility</p:attrName>
                                        </p:attrNameLst>
                                      </p:cBhvr>
                                      <p:to>
                                        <p:strVal val="visible"/>
                                      </p:to>
                                    </p:set>
                                  </p:childTnLst>
                                </p:cTn>
                              </p:par>
                              <p:par>
                                <p:cTn id="198" presetID="1" presetClass="entr" presetSubtype="0" fill="hold" grpId="0" nodeType="withEffect">
                                  <p:stCondLst>
                                    <p:cond delay="0"/>
                                  </p:stCondLst>
                                  <p:childTnLst>
                                    <p:set>
                                      <p:cBhvr>
                                        <p:cTn id="199" dur="1" fill="hold">
                                          <p:stCondLst>
                                            <p:cond delay="0"/>
                                          </p:stCondLst>
                                        </p:cTn>
                                        <p:tgtEl>
                                          <p:spTgt spid="248"/>
                                        </p:tgtEl>
                                        <p:attrNameLst>
                                          <p:attrName>style.visibility</p:attrName>
                                        </p:attrNameLst>
                                      </p:cBhvr>
                                      <p:to>
                                        <p:strVal val="visible"/>
                                      </p:to>
                                    </p:set>
                                  </p:childTnLst>
                                </p:cTn>
                              </p:par>
                              <p:par>
                                <p:cTn id="200" presetID="1" presetClass="entr" presetSubtype="0" fill="hold" grpId="0" nodeType="withEffect">
                                  <p:stCondLst>
                                    <p:cond delay="0"/>
                                  </p:stCondLst>
                                  <p:childTnLst>
                                    <p:set>
                                      <p:cBhvr>
                                        <p:cTn id="201" dur="1" fill="hold">
                                          <p:stCondLst>
                                            <p:cond delay="0"/>
                                          </p:stCondLst>
                                        </p:cTn>
                                        <p:tgtEl>
                                          <p:spTgt spid="295"/>
                                        </p:tgtEl>
                                        <p:attrNameLst>
                                          <p:attrName>style.visibility</p:attrName>
                                        </p:attrNameLst>
                                      </p:cBhvr>
                                      <p:to>
                                        <p:strVal val="visible"/>
                                      </p:to>
                                    </p:set>
                                  </p:childTnLst>
                                </p:cTn>
                              </p:par>
                              <p:par>
                                <p:cTn id="202" presetID="1" presetClass="entr" presetSubtype="0" fill="hold" grpId="0" nodeType="withEffect">
                                  <p:stCondLst>
                                    <p:cond delay="0"/>
                                  </p:stCondLst>
                                  <p:childTnLst>
                                    <p:set>
                                      <p:cBhvr>
                                        <p:cTn id="203" dur="1" fill="hold">
                                          <p:stCondLst>
                                            <p:cond delay="0"/>
                                          </p:stCondLst>
                                        </p:cTn>
                                        <p:tgtEl>
                                          <p:spTgt spid="286"/>
                                        </p:tgtEl>
                                        <p:attrNameLst>
                                          <p:attrName>style.visibility</p:attrName>
                                        </p:attrNameLst>
                                      </p:cBhvr>
                                      <p:to>
                                        <p:strVal val="visible"/>
                                      </p:to>
                                    </p:set>
                                  </p:childTnLst>
                                </p:cTn>
                              </p:par>
                              <p:par>
                                <p:cTn id="204" presetID="1" presetClass="entr" presetSubtype="0" fill="hold" grpId="0" nodeType="withEffect">
                                  <p:stCondLst>
                                    <p:cond delay="0"/>
                                  </p:stCondLst>
                                  <p:childTnLst>
                                    <p:set>
                                      <p:cBhvr>
                                        <p:cTn id="205" dur="1" fill="hold">
                                          <p:stCondLst>
                                            <p:cond delay="0"/>
                                          </p:stCondLst>
                                        </p:cTn>
                                        <p:tgtEl>
                                          <p:spTgt spid="289"/>
                                        </p:tgtEl>
                                        <p:attrNameLst>
                                          <p:attrName>style.visibility</p:attrName>
                                        </p:attrNameLst>
                                      </p:cBhvr>
                                      <p:to>
                                        <p:strVal val="visible"/>
                                      </p:to>
                                    </p:set>
                                  </p:childTnLst>
                                </p:cTn>
                              </p:par>
                              <p:par>
                                <p:cTn id="206" presetID="1" presetClass="entr" presetSubtype="0" fill="hold" grpId="0" nodeType="withEffect">
                                  <p:stCondLst>
                                    <p:cond delay="0"/>
                                  </p:stCondLst>
                                  <p:childTnLst>
                                    <p:set>
                                      <p:cBhvr>
                                        <p:cTn id="207" dur="1" fill="hold">
                                          <p:stCondLst>
                                            <p:cond delay="0"/>
                                          </p:stCondLst>
                                        </p:cTn>
                                        <p:tgtEl>
                                          <p:spTgt spid="291"/>
                                        </p:tgtEl>
                                        <p:attrNameLst>
                                          <p:attrName>style.visibility</p:attrName>
                                        </p:attrNameLst>
                                      </p:cBhvr>
                                      <p:to>
                                        <p:strVal val="visible"/>
                                      </p:to>
                                    </p:set>
                                  </p:childTnLst>
                                </p:cTn>
                              </p:par>
                              <p:par>
                                <p:cTn id="208" presetID="1" presetClass="entr" presetSubtype="0" fill="hold" grpId="0" nodeType="withEffect">
                                  <p:stCondLst>
                                    <p:cond delay="0"/>
                                  </p:stCondLst>
                                  <p:childTnLst>
                                    <p:set>
                                      <p:cBhvr>
                                        <p:cTn id="209" dur="1" fill="hold">
                                          <p:stCondLst>
                                            <p:cond delay="0"/>
                                          </p:stCondLst>
                                        </p:cTn>
                                        <p:tgtEl>
                                          <p:spTgt spid="293"/>
                                        </p:tgtEl>
                                        <p:attrNameLst>
                                          <p:attrName>style.visibility</p:attrName>
                                        </p:attrNameLst>
                                      </p:cBhvr>
                                      <p:to>
                                        <p:strVal val="visible"/>
                                      </p:to>
                                    </p:set>
                                  </p:childTnLst>
                                </p:cTn>
                              </p:par>
                              <p:par>
                                <p:cTn id="210" presetID="1" presetClass="entr" presetSubtype="0" fill="hold" grpId="0" nodeType="withEffect">
                                  <p:stCondLst>
                                    <p:cond delay="0"/>
                                  </p:stCondLst>
                                  <p:childTnLst>
                                    <p:set>
                                      <p:cBhvr>
                                        <p:cTn id="211" dur="1" fill="hold">
                                          <p:stCondLst>
                                            <p:cond delay="0"/>
                                          </p:stCondLst>
                                        </p:cTn>
                                        <p:tgtEl>
                                          <p:spTgt spid="294"/>
                                        </p:tgtEl>
                                        <p:attrNameLst>
                                          <p:attrName>style.visibility</p:attrName>
                                        </p:attrNameLst>
                                      </p:cBhvr>
                                      <p:to>
                                        <p:strVal val="visible"/>
                                      </p:to>
                                    </p:set>
                                  </p:childTnLst>
                                </p:cTn>
                              </p:par>
                              <p:par>
                                <p:cTn id="212" presetID="1" presetClass="entr" presetSubtype="0" fill="hold" grpId="0" nodeType="withEffect">
                                  <p:stCondLst>
                                    <p:cond delay="0"/>
                                  </p:stCondLst>
                                  <p:childTnLst>
                                    <p:set>
                                      <p:cBhvr>
                                        <p:cTn id="213" dur="1" fill="hold">
                                          <p:stCondLst>
                                            <p:cond delay="0"/>
                                          </p:stCondLst>
                                        </p:cTn>
                                        <p:tgtEl>
                                          <p:spTgt spid="290"/>
                                        </p:tgtEl>
                                        <p:attrNameLst>
                                          <p:attrName>style.visibility</p:attrName>
                                        </p:attrNameLst>
                                      </p:cBhvr>
                                      <p:to>
                                        <p:strVal val="visible"/>
                                      </p:to>
                                    </p:set>
                                  </p:childTnLst>
                                </p:cTn>
                              </p:par>
                              <p:par>
                                <p:cTn id="214" presetID="1" presetClass="entr" presetSubtype="0" fill="hold" grpId="0" nodeType="withEffect">
                                  <p:stCondLst>
                                    <p:cond delay="0"/>
                                  </p:stCondLst>
                                  <p:childTnLst>
                                    <p:set>
                                      <p:cBhvr>
                                        <p:cTn id="215" dur="1" fill="hold">
                                          <p:stCondLst>
                                            <p:cond delay="0"/>
                                          </p:stCondLst>
                                        </p:cTn>
                                        <p:tgtEl>
                                          <p:spTgt spid="292"/>
                                        </p:tgtEl>
                                        <p:attrNameLst>
                                          <p:attrName>style.visibility</p:attrName>
                                        </p:attrNameLst>
                                      </p:cBhvr>
                                      <p:to>
                                        <p:strVal val="visible"/>
                                      </p:to>
                                    </p:set>
                                  </p:childTnLst>
                                </p:cTn>
                              </p:par>
                              <p:par>
                                <p:cTn id="216" presetID="1" presetClass="entr" presetSubtype="0" fill="hold" grpId="0" nodeType="withEffect">
                                  <p:stCondLst>
                                    <p:cond delay="0"/>
                                  </p:stCondLst>
                                  <p:childTnLst>
                                    <p:set>
                                      <p:cBhvr>
                                        <p:cTn id="217" dur="1" fill="hold">
                                          <p:stCondLst>
                                            <p:cond delay="0"/>
                                          </p:stCondLst>
                                        </p:cTn>
                                        <p:tgtEl>
                                          <p:spTgt spid="287"/>
                                        </p:tgtEl>
                                        <p:attrNameLst>
                                          <p:attrName>style.visibility</p:attrName>
                                        </p:attrNameLst>
                                      </p:cBhvr>
                                      <p:to>
                                        <p:strVal val="visible"/>
                                      </p:to>
                                    </p:set>
                                  </p:childTnLst>
                                </p:cTn>
                              </p:par>
                              <p:par>
                                <p:cTn id="218" presetID="1" presetClass="entr" presetSubtype="0" fill="hold" grpId="0" nodeType="withEffect">
                                  <p:stCondLst>
                                    <p:cond delay="0"/>
                                  </p:stCondLst>
                                  <p:childTnLst>
                                    <p:set>
                                      <p:cBhvr>
                                        <p:cTn id="219" dur="1" fill="hold">
                                          <p:stCondLst>
                                            <p:cond delay="0"/>
                                          </p:stCondLst>
                                        </p:cTn>
                                        <p:tgtEl>
                                          <p:spTgt spid="249"/>
                                        </p:tgtEl>
                                        <p:attrNameLst>
                                          <p:attrName>style.visibility</p:attrName>
                                        </p:attrNameLst>
                                      </p:cBhvr>
                                      <p:to>
                                        <p:strVal val="visible"/>
                                      </p:to>
                                    </p:set>
                                  </p:childTnLst>
                                </p:cTn>
                              </p:par>
                              <p:par>
                                <p:cTn id="220" presetID="1" presetClass="entr" presetSubtype="0" fill="hold" grpId="0" nodeType="withEffect">
                                  <p:stCondLst>
                                    <p:cond delay="0"/>
                                  </p:stCondLst>
                                  <p:childTnLst>
                                    <p:set>
                                      <p:cBhvr>
                                        <p:cTn id="221" dur="1" fill="hold">
                                          <p:stCondLst>
                                            <p:cond delay="0"/>
                                          </p:stCondLst>
                                        </p:cTn>
                                        <p:tgtEl>
                                          <p:spTgt spid="296"/>
                                        </p:tgtEl>
                                        <p:attrNameLst>
                                          <p:attrName>style.visibility</p:attrName>
                                        </p:attrNameLst>
                                      </p:cBhvr>
                                      <p:to>
                                        <p:strVal val="visible"/>
                                      </p:to>
                                    </p:set>
                                  </p:childTnLst>
                                </p:cTn>
                              </p:par>
                              <p:par>
                                <p:cTn id="222" presetID="1" presetClass="entr" presetSubtype="0" fill="hold" nodeType="withEffect">
                                  <p:stCondLst>
                                    <p:cond delay="0"/>
                                  </p:stCondLst>
                                  <p:childTnLst>
                                    <p:set>
                                      <p:cBhvr>
                                        <p:cTn id="223" dur="1" fill="hold">
                                          <p:stCondLst>
                                            <p:cond delay="0"/>
                                          </p:stCondLst>
                                        </p:cTn>
                                        <p:tgtEl>
                                          <p:spTgt spid="313"/>
                                        </p:tgtEl>
                                        <p:attrNameLst>
                                          <p:attrName>style.visibility</p:attrName>
                                        </p:attrNameLst>
                                      </p:cBhvr>
                                      <p:to>
                                        <p:strVal val="visible"/>
                                      </p:to>
                                    </p:set>
                                  </p:childTnLst>
                                </p:cTn>
                              </p:par>
                            </p:childTnLst>
                          </p:cTn>
                        </p:par>
                      </p:childTnLst>
                    </p:cTn>
                  </p:par>
                  <p:par>
                    <p:cTn id="224" fill="hold">
                      <p:stCondLst>
                        <p:cond delay="indefinite"/>
                      </p:stCondLst>
                      <p:childTnLst>
                        <p:par>
                          <p:cTn id="225" fill="hold">
                            <p:stCondLst>
                              <p:cond delay="0"/>
                            </p:stCondLst>
                            <p:childTnLst>
                              <p:par>
                                <p:cTn id="226" presetID="1" presetClass="entr" presetSubtype="0" fill="hold" grpId="0" nodeType="clickEffect">
                                  <p:stCondLst>
                                    <p:cond delay="0"/>
                                  </p:stCondLst>
                                  <p:childTnLst>
                                    <p:set>
                                      <p:cBhvr>
                                        <p:cTn id="227" dur="1" fill="hold">
                                          <p:stCondLst>
                                            <p:cond delay="0"/>
                                          </p:stCondLst>
                                        </p:cTn>
                                        <p:tgtEl>
                                          <p:spTgt spid="300"/>
                                        </p:tgtEl>
                                        <p:attrNameLst>
                                          <p:attrName>style.visibility</p:attrName>
                                        </p:attrNameLst>
                                      </p:cBhvr>
                                      <p:to>
                                        <p:strVal val="visible"/>
                                      </p:to>
                                    </p:set>
                                  </p:childTnLst>
                                </p:cTn>
                              </p:par>
                              <p:par>
                                <p:cTn id="228" presetID="1" presetClass="entr" presetSubtype="0" fill="hold" nodeType="withEffect">
                                  <p:stCondLst>
                                    <p:cond delay="0"/>
                                  </p:stCondLst>
                                  <p:childTnLst>
                                    <p:set>
                                      <p:cBhvr>
                                        <p:cTn id="229" dur="1" fill="hold">
                                          <p:stCondLst>
                                            <p:cond delay="0"/>
                                          </p:stCondLst>
                                        </p:cTn>
                                        <p:tgtEl>
                                          <p:spTgt spid="299"/>
                                        </p:tgtEl>
                                        <p:attrNameLst>
                                          <p:attrName>style.visibility</p:attrName>
                                        </p:attrNameLst>
                                      </p:cBhvr>
                                      <p:to>
                                        <p:strVal val="visible"/>
                                      </p:to>
                                    </p:set>
                                  </p:childTnLst>
                                </p:cTn>
                              </p:par>
                            </p:childTnLst>
                          </p:cTn>
                        </p:par>
                      </p:childTnLst>
                    </p:cTn>
                  </p:par>
                  <p:par>
                    <p:cTn id="230" fill="hold">
                      <p:stCondLst>
                        <p:cond delay="indefinite"/>
                      </p:stCondLst>
                      <p:childTnLst>
                        <p:par>
                          <p:cTn id="231" fill="hold">
                            <p:stCondLst>
                              <p:cond delay="0"/>
                            </p:stCondLst>
                            <p:childTnLst>
                              <p:par>
                                <p:cTn id="232" presetID="22" presetClass="entr" presetSubtype="4" fill="hold" nodeType="clickEffect">
                                  <p:stCondLst>
                                    <p:cond delay="0"/>
                                  </p:stCondLst>
                                  <p:childTnLst>
                                    <p:set>
                                      <p:cBhvr>
                                        <p:cTn id="233" dur="1" fill="hold">
                                          <p:stCondLst>
                                            <p:cond delay="0"/>
                                          </p:stCondLst>
                                        </p:cTn>
                                        <p:tgtEl>
                                          <p:spTgt spid="303"/>
                                        </p:tgtEl>
                                        <p:attrNameLst>
                                          <p:attrName>style.visibility</p:attrName>
                                        </p:attrNameLst>
                                      </p:cBhvr>
                                      <p:to>
                                        <p:strVal val="visible"/>
                                      </p:to>
                                    </p:set>
                                    <p:animEffect transition="in" filter="wipe(down)">
                                      <p:cBhvr>
                                        <p:cTn id="234" dur="500"/>
                                        <p:tgtEl>
                                          <p:spTgt spid="303"/>
                                        </p:tgtEl>
                                      </p:cBhvr>
                                    </p:animEffect>
                                  </p:childTnLst>
                                </p:cTn>
                              </p:par>
                            </p:childTnLst>
                          </p:cTn>
                        </p:par>
                      </p:childTnLst>
                    </p:cTn>
                  </p:par>
                  <p:par>
                    <p:cTn id="235" fill="hold">
                      <p:stCondLst>
                        <p:cond delay="indefinite"/>
                      </p:stCondLst>
                      <p:childTnLst>
                        <p:par>
                          <p:cTn id="236" fill="hold">
                            <p:stCondLst>
                              <p:cond delay="0"/>
                            </p:stCondLst>
                            <p:childTnLst>
                              <p:par>
                                <p:cTn id="237" presetID="1" presetClass="entr" presetSubtype="0" fill="hold" nodeType="clickEffect">
                                  <p:stCondLst>
                                    <p:cond delay="0"/>
                                  </p:stCondLst>
                                  <p:childTnLst>
                                    <p:set>
                                      <p:cBhvr>
                                        <p:cTn id="238" dur="1" fill="hold">
                                          <p:stCondLst>
                                            <p:cond delay="0"/>
                                          </p:stCondLst>
                                        </p:cTn>
                                        <p:tgtEl>
                                          <p:spTgt spid="2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 grpId="0" animBg="1"/>
      <p:bldP spid="246" grpId="0" animBg="1"/>
      <p:bldP spid="247" grpId="0" animBg="1"/>
      <p:bldP spid="305" grpId="0" animBg="1"/>
      <p:bldP spid="305" grpId="1" animBg="1"/>
      <p:bldP spid="305" grpId="2" animBg="1"/>
      <p:bldP spid="305" grpId="3" animBg="1"/>
      <p:bldP spid="316" grpId="0" animBg="1"/>
      <p:bldP spid="316" grpId="1" animBg="1"/>
      <p:bldP spid="317" grpId="0" animBg="1"/>
      <p:bldP spid="317" grpId="1" animBg="1"/>
      <p:bldP spid="324" grpId="0" animBg="1"/>
      <p:bldP spid="306" grpId="0" animBg="1"/>
      <p:bldP spid="306" grpId="1" animBg="1"/>
      <p:bldP spid="306" grpId="2" animBg="1"/>
      <p:bldP spid="306" grpId="3" animBg="1"/>
      <p:bldP spid="226" grpId="0"/>
      <p:bldP spid="226" grpId="1"/>
      <p:bldP spid="229" grpId="0" animBg="1"/>
      <p:bldP spid="229" grpId="1" animBg="1"/>
      <p:bldP spid="258" grpId="0" animBg="1"/>
      <p:bldP spid="233" grpId="0" animBg="1"/>
      <p:bldP spid="239" grpId="0" animBg="1"/>
      <p:bldP spid="241" grpId="0" animBg="1"/>
      <p:bldP spid="248" grpId="0" animBg="1"/>
      <p:bldP spid="249" grpId="0" animBg="1"/>
      <p:bldP spid="286" grpId="0" animBg="1"/>
      <p:bldP spid="287" grpId="0" animBg="1"/>
      <p:bldP spid="289" grpId="0" animBg="1"/>
      <p:bldP spid="290" grpId="0" animBg="1"/>
      <p:bldP spid="291" grpId="0" animBg="1"/>
      <p:bldP spid="292" grpId="0" animBg="1"/>
      <p:bldP spid="293" grpId="0" animBg="1"/>
      <p:bldP spid="294" grpId="0" animBg="1"/>
      <p:bldP spid="295" grpId="0" animBg="1"/>
      <p:bldP spid="296" grpId="0" animBg="1"/>
      <p:bldP spid="30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Roadmap</a:t>
            </a:r>
            <a:br>
              <a:rPr lang="en-US" dirty="0" smtClean="0"/>
            </a:br>
            <a:r>
              <a:rPr lang="en-US" sz="2800" i="1" dirty="0" err="1" smtClean="0"/>
              <a:t>Y’know</a:t>
            </a:r>
            <a:r>
              <a:rPr lang="en-US" sz="2800" i="1" dirty="0" smtClean="0"/>
              <a:t>, in case we get lost in the awesomeness</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3</a:t>
            </a:fld>
            <a:endParaRPr lang="en-US" dirty="0"/>
          </a:p>
        </p:txBody>
      </p:sp>
      <p:sp>
        <p:nvSpPr>
          <p:cNvPr id="5" name="Rounded Rectangle 4"/>
          <p:cNvSpPr/>
          <p:nvPr/>
        </p:nvSpPr>
        <p:spPr>
          <a:xfrm>
            <a:off x="1440873" y="2272145"/>
            <a:ext cx="8275782" cy="10898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What is CAP, Consensus, Concurrency, Correctness, Consistency</a:t>
            </a:r>
            <a:endParaRPr lang="en-US" dirty="0"/>
          </a:p>
        </p:txBody>
      </p:sp>
      <p:sp>
        <p:nvSpPr>
          <p:cNvPr id="6" name="Rounded Rectangle 5"/>
          <p:cNvSpPr/>
          <p:nvPr/>
        </p:nvSpPr>
        <p:spPr>
          <a:xfrm>
            <a:off x="1440873" y="3561706"/>
            <a:ext cx="8275782" cy="1089891"/>
          </a:xfrm>
          <a:prstGeom prst="round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What’s my beef with the above mentioned Cs</a:t>
            </a:r>
            <a:endParaRPr lang="en-US" dirty="0">
              <a:solidFill>
                <a:schemeClr val="bg1"/>
              </a:solidFill>
            </a:endParaRPr>
          </a:p>
        </p:txBody>
      </p:sp>
      <p:sp>
        <p:nvSpPr>
          <p:cNvPr id="7" name="Rounded Rectangle 6"/>
          <p:cNvSpPr/>
          <p:nvPr/>
        </p:nvSpPr>
        <p:spPr>
          <a:xfrm>
            <a:off x="1438691" y="4905052"/>
            <a:ext cx="8275782" cy="1089891"/>
          </a:xfrm>
          <a:prstGeom prst="roundRect">
            <a:avLst/>
          </a:prstGeom>
          <a:solidFill>
            <a:schemeClr val="bg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What I found out</a:t>
            </a:r>
            <a:endParaRPr lang="en-US" dirty="0"/>
          </a:p>
        </p:txBody>
      </p:sp>
    </p:spTree>
    <p:extLst>
      <p:ext uri="{BB962C8B-B14F-4D97-AF65-F5344CB8AC3E}">
        <p14:creationId xmlns:p14="http://schemas.microsoft.com/office/powerpoint/2010/main" val="259740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grpId="0" nodeType="clickEffect">
                                  <p:stCondLst>
                                    <p:cond delay="0"/>
                                  </p:stCondLst>
                                  <p:childTnLst>
                                    <p:animClr clrSpc="rgb" dir="cw">
                                      <p:cBhvr>
                                        <p:cTn id="6" dur="1000" fill="hold"/>
                                        <p:tgtEl>
                                          <p:spTgt spid="5"/>
                                        </p:tgtEl>
                                        <p:attrNameLst>
                                          <p:attrName>fillcolor</p:attrName>
                                        </p:attrNameLst>
                                      </p:cBhvr>
                                      <p:to>
                                        <a:schemeClr val="accent2"/>
                                      </p:to>
                                    </p:animClr>
                                    <p:set>
                                      <p:cBhvr>
                                        <p:cTn id="7" dur="1000" fill="hold"/>
                                        <p:tgtEl>
                                          <p:spTgt spid="5"/>
                                        </p:tgtEl>
                                        <p:attrNameLst>
                                          <p:attrName>fill.type</p:attrName>
                                        </p:attrNameLst>
                                      </p:cBhvr>
                                      <p:to>
                                        <p:strVal val="solid"/>
                                      </p:to>
                                    </p:set>
                                    <p:set>
                                      <p:cBhvr>
                                        <p:cTn id="8" dur="1000" fill="hold"/>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Why </a:t>
            </a:r>
            <a:r>
              <a:rPr lang="en-US" dirty="0" err="1" smtClean="0"/>
              <a:t>Paxos</a:t>
            </a:r>
            <a:r>
              <a:rPr lang="en-US" dirty="0" smtClean="0"/>
              <a:t>?</a:t>
            </a:r>
            <a:br>
              <a:rPr lang="en-US" dirty="0" smtClean="0"/>
            </a:br>
            <a:r>
              <a:rPr lang="en-US" sz="3200" i="1" dirty="0" smtClean="0"/>
              <a:t>…well, why not </a:t>
            </a:r>
            <a:r>
              <a:rPr lang="en-US" sz="3200" i="1" dirty="0" err="1" smtClean="0"/>
              <a:t>Paxos</a:t>
            </a:r>
            <a:r>
              <a:rPr lang="en-US" sz="3200" i="1" dirty="0" smtClean="0"/>
              <a:t>?</a:t>
            </a:r>
            <a:endParaRPr lang="en-US" i="1" dirty="0"/>
          </a:p>
        </p:txBody>
      </p:sp>
      <p:sp>
        <p:nvSpPr>
          <p:cNvPr id="233" name="Content Placeholder 232"/>
          <p:cNvSpPr>
            <a:spLocks noGrp="1"/>
          </p:cNvSpPr>
          <p:nvPr>
            <p:ph idx="1"/>
          </p:nvPr>
        </p:nvSpPr>
        <p:spPr/>
        <p:txBody>
          <a:bodyPr/>
          <a:lstStyle/>
          <a:p>
            <a:endParaRPr lang="en-US"/>
          </a:p>
        </p:txBody>
      </p:sp>
      <p:sp>
        <p:nvSpPr>
          <p:cNvPr id="1024" name="Slide Number Placeholder 1023"/>
          <p:cNvSpPr>
            <a:spLocks noGrp="1"/>
          </p:cNvSpPr>
          <p:nvPr>
            <p:ph type="sldNum" sz="quarter" idx="12"/>
          </p:nvPr>
        </p:nvSpPr>
        <p:spPr/>
        <p:txBody>
          <a:bodyPr/>
          <a:lstStyle/>
          <a:p>
            <a:fld id="{8AB1C761-9FE2-4952-8BCD-2D639D168F1E}" type="slidenum">
              <a:rPr lang="en-US" smtClean="0"/>
              <a:pPr/>
              <a:t>30</a:t>
            </a:fld>
            <a:endParaRPr lang="en-US"/>
          </a:p>
        </p:txBody>
      </p:sp>
      <p:sp>
        <p:nvSpPr>
          <p:cNvPr id="5" name="Freeform 6"/>
          <p:cNvSpPr>
            <a:spLocks/>
          </p:cNvSpPr>
          <p:nvPr/>
        </p:nvSpPr>
        <p:spPr bwMode="auto">
          <a:xfrm>
            <a:off x="5976970" y="3750964"/>
            <a:ext cx="876663" cy="485892"/>
          </a:xfrm>
          <a:custGeom>
            <a:avLst/>
            <a:gdLst/>
            <a:ahLst/>
            <a:cxnLst>
              <a:cxn ang="0">
                <a:pos x="630" y="82"/>
              </a:cxn>
              <a:cxn ang="0">
                <a:pos x="616" y="40"/>
              </a:cxn>
              <a:cxn ang="0">
                <a:pos x="592" y="24"/>
              </a:cxn>
              <a:cxn ang="0">
                <a:pos x="502" y="36"/>
              </a:cxn>
              <a:cxn ang="0">
                <a:pos x="396" y="0"/>
              </a:cxn>
              <a:cxn ang="0">
                <a:pos x="400" y="12"/>
              </a:cxn>
              <a:cxn ang="0">
                <a:pos x="360" y="52"/>
              </a:cxn>
              <a:cxn ang="0">
                <a:pos x="310" y="162"/>
              </a:cxn>
              <a:cxn ang="0">
                <a:pos x="280" y="148"/>
              </a:cxn>
              <a:cxn ang="0">
                <a:pos x="200" y="204"/>
              </a:cxn>
              <a:cxn ang="0">
                <a:pos x="176" y="188"/>
              </a:cxn>
              <a:cxn ang="0">
                <a:pos x="122" y="232"/>
              </a:cxn>
              <a:cxn ang="0">
                <a:pos x="122" y="228"/>
              </a:cxn>
              <a:cxn ang="0">
                <a:pos x="176" y="184"/>
              </a:cxn>
              <a:cxn ang="0">
                <a:pos x="122" y="224"/>
              </a:cxn>
              <a:cxn ang="0">
                <a:pos x="118" y="256"/>
              </a:cxn>
              <a:cxn ang="0">
                <a:pos x="76" y="312"/>
              </a:cxn>
              <a:cxn ang="0">
                <a:pos x="26" y="286"/>
              </a:cxn>
              <a:cxn ang="0">
                <a:pos x="4" y="330"/>
              </a:cxn>
              <a:cxn ang="0">
                <a:pos x="0" y="322"/>
              </a:cxn>
              <a:cxn ang="0">
                <a:pos x="6" y="378"/>
              </a:cxn>
              <a:cxn ang="0">
                <a:pos x="26" y="376"/>
              </a:cxn>
              <a:cxn ang="0">
                <a:pos x="306" y="330"/>
              </a:cxn>
              <a:cxn ang="0">
                <a:pos x="568" y="276"/>
              </a:cxn>
              <a:cxn ang="0">
                <a:pos x="632" y="202"/>
              </a:cxn>
              <a:cxn ang="0">
                <a:pos x="682" y="104"/>
              </a:cxn>
              <a:cxn ang="0">
                <a:pos x="630" y="82"/>
              </a:cxn>
            </a:cxnLst>
            <a:rect l="0" t="0" r="r" b="b"/>
            <a:pathLst>
              <a:path w="682" h="378">
                <a:moveTo>
                  <a:pt x="630" y="82"/>
                </a:moveTo>
                <a:lnTo>
                  <a:pt x="616" y="40"/>
                </a:lnTo>
                <a:lnTo>
                  <a:pt x="592" y="24"/>
                </a:lnTo>
                <a:lnTo>
                  <a:pt x="502" y="36"/>
                </a:lnTo>
                <a:lnTo>
                  <a:pt x="396" y="0"/>
                </a:lnTo>
                <a:lnTo>
                  <a:pt x="400" y="12"/>
                </a:lnTo>
                <a:lnTo>
                  <a:pt x="360" y="52"/>
                </a:lnTo>
                <a:lnTo>
                  <a:pt x="310" y="162"/>
                </a:lnTo>
                <a:lnTo>
                  <a:pt x="280" y="148"/>
                </a:lnTo>
                <a:lnTo>
                  <a:pt x="200" y="204"/>
                </a:lnTo>
                <a:lnTo>
                  <a:pt x="176" y="188"/>
                </a:lnTo>
                <a:lnTo>
                  <a:pt x="122" y="232"/>
                </a:lnTo>
                <a:lnTo>
                  <a:pt x="122" y="228"/>
                </a:lnTo>
                <a:lnTo>
                  <a:pt x="176" y="184"/>
                </a:lnTo>
                <a:lnTo>
                  <a:pt x="122" y="224"/>
                </a:lnTo>
                <a:lnTo>
                  <a:pt x="118" y="256"/>
                </a:lnTo>
                <a:lnTo>
                  <a:pt x="76" y="312"/>
                </a:lnTo>
                <a:lnTo>
                  <a:pt x="26" y="286"/>
                </a:lnTo>
                <a:lnTo>
                  <a:pt x="4" y="330"/>
                </a:lnTo>
                <a:lnTo>
                  <a:pt x="0" y="322"/>
                </a:lnTo>
                <a:lnTo>
                  <a:pt x="6" y="378"/>
                </a:lnTo>
                <a:lnTo>
                  <a:pt x="26" y="376"/>
                </a:lnTo>
                <a:lnTo>
                  <a:pt x="306" y="330"/>
                </a:lnTo>
                <a:lnTo>
                  <a:pt x="568" y="276"/>
                </a:lnTo>
                <a:lnTo>
                  <a:pt x="632" y="202"/>
                </a:lnTo>
                <a:lnTo>
                  <a:pt x="682" y="104"/>
                </a:lnTo>
                <a:lnTo>
                  <a:pt x="630" y="8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6" name="Freeform 7"/>
          <p:cNvSpPr>
            <a:spLocks/>
          </p:cNvSpPr>
          <p:nvPr/>
        </p:nvSpPr>
        <p:spPr bwMode="auto">
          <a:xfrm>
            <a:off x="5238226" y="3703026"/>
            <a:ext cx="755833" cy="655569"/>
          </a:xfrm>
          <a:custGeom>
            <a:avLst/>
            <a:gdLst/>
            <a:ahLst/>
            <a:cxnLst>
              <a:cxn ang="0">
                <a:pos x="556" y="278"/>
              </a:cxn>
              <a:cxn ang="0">
                <a:pos x="476" y="220"/>
              </a:cxn>
              <a:cxn ang="0">
                <a:pos x="476" y="140"/>
              </a:cxn>
              <a:cxn ang="0">
                <a:pos x="444" y="140"/>
              </a:cxn>
              <a:cxn ang="0">
                <a:pos x="346" y="14"/>
              </a:cxn>
              <a:cxn ang="0">
                <a:pos x="346" y="0"/>
              </a:cxn>
              <a:cxn ang="0">
                <a:pos x="0" y="8"/>
              </a:cxn>
              <a:cxn ang="0">
                <a:pos x="22" y="70"/>
              </a:cxn>
              <a:cxn ang="0">
                <a:pos x="68" y="70"/>
              </a:cxn>
              <a:cxn ang="0">
                <a:pos x="50" y="136"/>
              </a:cxn>
              <a:cxn ang="0">
                <a:pos x="104" y="160"/>
              </a:cxn>
              <a:cxn ang="0">
                <a:pos x="132" y="470"/>
              </a:cxn>
              <a:cxn ang="0">
                <a:pos x="522" y="462"/>
              </a:cxn>
              <a:cxn ang="0">
                <a:pos x="506" y="510"/>
              </a:cxn>
              <a:cxn ang="0">
                <a:pos x="586" y="504"/>
              </a:cxn>
              <a:cxn ang="0">
                <a:pos x="586" y="410"/>
              </a:cxn>
              <a:cxn ang="0">
                <a:pos x="588" y="408"/>
              </a:cxn>
              <a:cxn ang="0">
                <a:pos x="582" y="352"/>
              </a:cxn>
              <a:cxn ang="0">
                <a:pos x="556" y="278"/>
              </a:cxn>
            </a:cxnLst>
            <a:rect l="0" t="0" r="r" b="b"/>
            <a:pathLst>
              <a:path w="588" h="510">
                <a:moveTo>
                  <a:pt x="556" y="278"/>
                </a:moveTo>
                <a:lnTo>
                  <a:pt x="476" y="220"/>
                </a:lnTo>
                <a:lnTo>
                  <a:pt x="476" y="140"/>
                </a:lnTo>
                <a:lnTo>
                  <a:pt x="444" y="140"/>
                </a:lnTo>
                <a:lnTo>
                  <a:pt x="346" y="14"/>
                </a:lnTo>
                <a:lnTo>
                  <a:pt x="346" y="0"/>
                </a:lnTo>
                <a:lnTo>
                  <a:pt x="0" y="8"/>
                </a:lnTo>
                <a:lnTo>
                  <a:pt x="22" y="70"/>
                </a:lnTo>
                <a:lnTo>
                  <a:pt x="68" y="70"/>
                </a:lnTo>
                <a:lnTo>
                  <a:pt x="50" y="136"/>
                </a:lnTo>
                <a:lnTo>
                  <a:pt x="104" y="160"/>
                </a:lnTo>
                <a:lnTo>
                  <a:pt x="132" y="470"/>
                </a:lnTo>
                <a:lnTo>
                  <a:pt x="522" y="462"/>
                </a:lnTo>
                <a:lnTo>
                  <a:pt x="506" y="510"/>
                </a:lnTo>
                <a:lnTo>
                  <a:pt x="586" y="504"/>
                </a:lnTo>
                <a:lnTo>
                  <a:pt x="586" y="410"/>
                </a:lnTo>
                <a:lnTo>
                  <a:pt x="588" y="408"/>
                </a:lnTo>
                <a:lnTo>
                  <a:pt x="582" y="352"/>
                </a:lnTo>
                <a:lnTo>
                  <a:pt x="556" y="278"/>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7" name="Freeform 6"/>
          <p:cNvSpPr>
            <a:spLocks/>
          </p:cNvSpPr>
          <p:nvPr/>
        </p:nvSpPr>
        <p:spPr bwMode="auto">
          <a:xfrm>
            <a:off x="5426958" y="2612089"/>
            <a:ext cx="646996" cy="751772"/>
          </a:xfrm>
          <a:custGeom>
            <a:avLst/>
            <a:gdLst/>
            <a:ahLst/>
            <a:cxnLst>
              <a:cxn ang="0">
                <a:pos x="404" y="538"/>
              </a:cxn>
              <a:cxn ang="0">
                <a:pos x="490" y="542"/>
              </a:cxn>
              <a:cxn ang="0">
                <a:pos x="464" y="400"/>
              </a:cxn>
              <a:cxn ang="0">
                <a:pos x="494" y="172"/>
              </a:cxn>
              <a:cxn ang="0">
                <a:pos x="446" y="160"/>
              </a:cxn>
              <a:cxn ang="0">
                <a:pos x="414" y="160"/>
              </a:cxn>
              <a:cxn ang="0">
                <a:pos x="404" y="122"/>
              </a:cxn>
              <a:cxn ang="0">
                <a:pos x="196" y="96"/>
              </a:cxn>
              <a:cxn ang="0">
                <a:pos x="174" y="38"/>
              </a:cxn>
              <a:cxn ang="0">
                <a:pos x="146" y="38"/>
              </a:cxn>
              <a:cxn ang="0">
                <a:pos x="146" y="0"/>
              </a:cxn>
              <a:cxn ang="0">
                <a:pos x="78" y="24"/>
              </a:cxn>
              <a:cxn ang="0">
                <a:pos x="36" y="116"/>
              </a:cxn>
              <a:cxn ang="0">
                <a:pos x="0" y="158"/>
              </a:cxn>
              <a:cxn ang="0">
                <a:pos x="28" y="292"/>
              </a:cxn>
              <a:cxn ang="0">
                <a:pos x="166" y="374"/>
              </a:cxn>
              <a:cxn ang="0">
                <a:pos x="194" y="508"/>
              </a:cxn>
              <a:cxn ang="0">
                <a:pos x="264" y="574"/>
              </a:cxn>
              <a:cxn ang="0">
                <a:pos x="352" y="568"/>
              </a:cxn>
              <a:cxn ang="0">
                <a:pos x="404" y="538"/>
              </a:cxn>
            </a:cxnLst>
            <a:rect l="0" t="0" r="r" b="b"/>
            <a:pathLst>
              <a:path w="494" h="574">
                <a:moveTo>
                  <a:pt x="404" y="538"/>
                </a:moveTo>
                <a:lnTo>
                  <a:pt x="490" y="542"/>
                </a:lnTo>
                <a:lnTo>
                  <a:pt x="464" y="400"/>
                </a:lnTo>
                <a:lnTo>
                  <a:pt x="494" y="172"/>
                </a:lnTo>
                <a:lnTo>
                  <a:pt x="446" y="160"/>
                </a:lnTo>
                <a:lnTo>
                  <a:pt x="414" y="160"/>
                </a:lnTo>
                <a:lnTo>
                  <a:pt x="404" y="122"/>
                </a:lnTo>
                <a:lnTo>
                  <a:pt x="196" y="96"/>
                </a:lnTo>
                <a:lnTo>
                  <a:pt x="174" y="38"/>
                </a:lnTo>
                <a:lnTo>
                  <a:pt x="146" y="38"/>
                </a:lnTo>
                <a:lnTo>
                  <a:pt x="146" y="0"/>
                </a:lnTo>
                <a:lnTo>
                  <a:pt x="78" y="24"/>
                </a:lnTo>
                <a:lnTo>
                  <a:pt x="36" y="116"/>
                </a:lnTo>
                <a:lnTo>
                  <a:pt x="0" y="158"/>
                </a:lnTo>
                <a:lnTo>
                  <a:pt x="28" y="292"/>
                </a:lnTo>
                <a:lnTo>
                  <a:pt x="166" y="374"/>
                </a:lnTo>
                <a:lnTo>
                  <a:pt x="194" y="508"/>
                </a:lnTo>
                <a:lnTo>
                  <a:pt x="264" y="574"/>
                </a:lnTo>
                <a:lnTo>
                  <a:pt x="352" y="568"/>
                </a:lnTo>
                <a:lnTo>
                  <a:pt x="404" y="538"/>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8" name="Freeform 7"/>
          <p:cNvSpPr>
            <a:spLocks/>
          </p:cNvSpPr>
          <p:nvPr/>
        </p:nvSpPr>
        <p:spPr bwMode="auto">
          <a:xfrm>
            <a:off x="5681041" y="3316711"/>
            <a:ext cx="492450" cy="861788"/>
          </a:xfrm>
          <a:custGeom>
            <a:avLst/>
            <a:gdLst/>
            <a:ahLst/>
            <a:cxnLst>
              <a:cxn ang="0">
                <a:pos x="336" y="64"/>
              </a:cxn>
              <a:cxn ang="0">
                <a:pos x="300" y="26"/>
              </a:cxn>
              <a:cxn ang="0">
                <a:pos x="296" y="4"/>
              </a:cxn>
              <a:cxn ang="0">
                <a:pos x="210" y="0"/>
              </a:cxn>
              <a:cxn ang="0">
                <a:pos x="158" y="30"/>
              </a:cxn>
              <a:cxn ang="0">
                <a:pos x="70" y="36"/>
              </a:cxn>
              <a:cxn ang="0">
                <a:pos x="78" y="96"/>
              </a:cxn>
              <a:cxn ang="0">
                <a:pos x="22" y="162"/>
              </a:cxn>
              <a:cxn ang="0">
                <a:pos x="42" y="202"/>
              </a:cxn>
              <a:cxn ang="0">
                <a:pos x="0" y="272"/>
              </a:cxn>
              <a:cxn ang="0">
                <a:pos x="0" y="320"/>
              </a:cxn>
              <a:cxn ang="0">
                <a:pos x="96" y="442"/>
              </a:cxn>
              <a:cxn ang="0">
                <a:pos x="130" y="442"/>
              </a:cxn>
              <a:cxn ang="0">
                <a:pos x="130" y="526"/>
              </a:cxn>
              <a:cxn ang="0">
                <a:pos x="208" y="580"/>
              </a:cxn>
              <a:cxn ang="0">
                <a:pos x="236" y="658"/>
              </a:cxn>
              <a:cxn ang="0">
                <a:pos x="258" y="616"/>
              </a:cxn>
              <a:cxn ang="0">
                <a:pos x="308" y="644"/>
              </a:cxn>
              <a:cxn ang="0">
                <a:pos x="348" y="592"/>
              </a:cxn>
              <a:cxn ang="0">
                <a:pos x="356" y="510"/>
              </a:cxn>
              <a:cxn ang="0">
                <a:pos x="376" y="428"/>
              </a:cxn>
              <a:cxn ang="0">
                <a:pos x="336" y="64"/>
              </a:cxn>
            </a:cxnLst>
            <a:rect l="0" t="0" r="r" b="b"/>
            <a:pathLst>
              <a:path w="376" h="658">
                <a:moveTo>
                  <a:pt x="336" y="64"/>
                </a:moveTo>
                <a:lnTo>
                  <a:pt x="300" y="26"/>
                </a:lnTo>
                <a:lnTo>
                  <a:pt x="296" y="4"/>
                </a:lnTo>
                <a:lnTo>
                  <a:pt x="210" y="0"/>
                </a:lnTo>
                <a:lnTo>
                  <a:pt x="158" y="30"/>
                </a:lnTo>
                <a:lnTo>
                  <a:pt x="70" y="36"/>
                </a:lnTo>
                <a:lnTo>
                  <a:pt x="78" y="96"/>
                </a:lnTo>
                <a:lnTo>
                  <a:pt x="22" y="162"/>
                </a:lnTo>
                <a:lnTo>
                  <a:pt x="42" y="202"/>
                </a:lnTo>
                <a:lnTo>
                  <a:pt x="0" y="272"/>
                </a:lnTo>
                <a:lnTo>
                  <a:pt x="0" y="320"/>
                </a:lnTo>
                <a:lnTo>
                  <a:pt x="96" y="442"/>
                </a:lnTo>
                <a:lnTo>
                  <a:pt x="130" y="442"/>
                </a:lnTo>
                <a:lnTo>
                  <a:pt x="130" y="526"/>
                </a:lnTo>
                <a:lnTo>
                  <a:pt x="208" y="580"/>
                </a:lnTo>
                <a:lnTo>
                  <a:pt x="236" y="658"/>
                </a:lnTo>
                <a:lnTo>
                  <a:pt x="258" y="616"/>
                </a:lnTo>
                <a:lnTo>
                  <a:pt x="308" y="644"/>
                </a:lnTo>
                <a:lnTo>
                  <a:pt x="348" y="592"/>
                </a:lnTo>
                <a:lnTo>
                  <a:pt x="356" y="510"/>
                </a:lnTo>
                <a:lnTo>
                  <a:pt x="376" y="428"/>
                </a:lnTo>
                <a:lnTo>
                  <a:pt x="336" y="6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9" name="Freeform 3053"/>
          <p:cNvSpPr>
            <a:spLocks/>
          </p:cNvSpPr>
          <p:nvPr/>
        </p:nvSpPr>
        <p:spPr bwMode="auto">
          <a:xfrm>
            <a:off x="7483251" y="2496892"/>
            <a:ext cx="128559" cy="491097"/>
          </a:xfrm>
          <a:custGeom>
            <a:avLst/>
            <a:gdLst/>
            <a:ahLst/>
            <a:cxnLst>
              <a:cxn ang="0">
                <a:pos x="0" y="0"/>
              </a:cxn>
              <a:cxn ang="0">
                <a:pos x="86" y="312"/>
              </a:cxn>
              <a:cxn ang="0">
                <a:pos x="100" y="382"/>
              </a:cxn>
              <a:cxn ang="0">
                <a:pos x="94" y="324"/>
              </a:cxn>
              <a:cxn ang="0">
                <a:pos x="30" y="98"/>
              </a:cxn>
              <a:cxn ang="0">
                <a:pos x="0" y="0"/>
              </a:cxn>
            </a:cxnLst>
            <a:rect l="0" t="0" r="r" b="b"/>
            <a:pathLst>
              <a:path w="100" h="382">
                <a:moveTo>
                  <a:pt x="0" y="0"/>
                </a:moveTo>
                <a:lnTo>
                  <a:pt x="86" y="312"/>
                </a:lnTo>
                <a:lnTo>
                  <a:pt x="100" y="382"/>
                </a:lnTo>
                <a:lnTo>
                  <a:pt x="94" y="324"/>
                </a:lnTo>
                <a:lnTo>
                  <a:pt x="30" y="98"/>
                </a:lnTo>
                <a:lnTo>
                  <a:pt x="0"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0" name="Freeform 3054"/>
          <p:cNvSpPr>
            <a:spLocks/>
          </p:cNvSpPr>
          <p:nvPr/>
        </p:nvSpPr>
        <p:spPr bwMode="auto">
          <a:xfrm>
            <a:off x="6915018" y="2453182"/>
            <a:ext cx="771357" cy="701935"/>
          </a:xfrm>
          <a:custGeom>
            <a:avLst/>
            <a:gdLst/>
            <a:ahLst/>
            <a:cxnLst>
              <a:cxn ang="0">
                <a:pos x="546" y="442"/>
              </a:cxn>
              <a:cxn ang="0">
                <a:pos x="542" y="416"/>
              </a:cxn>
              <a:cxn ang="0">
                <a:pos x="528" y="346"/>
              </a:cxn>
              <a:cxn ang="0">
                <a:pos x="442" y="34"/>
              </a:cxn>
              <a:cxn ang="0">
                <a:pos x="434" y="0"/>
              </a:cxn>
              <a:cxn ang="0">
                <a:pos x="434" y="0"/>
              </a:cxn>
              <a:cxn ang="0">
                <a:pos x="434" y="0"/>
              </a:cxn>
              <a:cxn ang="0">
                <a:pos x="308" y="48"/>
              </a:cxn>
              <a:cxn ang="0">
                <a:pos x="238" y="208"/>
              </a:cxn>
              <a:cxn ang="0">
                <a:pos x="246" y="234"/>
              </a:cxn>
              <a:cxn ang="0">
                <a:pos x="216" y="290"/>
              </a:cxn>
              <a:cxn ang="0">
                <a:pos x="84" y="318"/>
              </a:cxn>
              <a:cxn ang="0">
                <a:pos x="46" y="398"/>
              </a:cxn>
              <a:cxn ang="0">
                <a:pos x="58" y="426"/>
              </a:cxn>
              <a:cxn ang="0">
                <a:pos x="0" y="494"/>
              </a:cxn>
              <a:cxn ang="0">
                <a:pos x="16" y="546"/>
              </a:cxn>
              <a:cxn ang="0">
                <a:pos x="380" y="426"/>
              </a:cxn>
              <a:cxn ang="0">
                <a:pos x="456" y="492"/>
              </a:cxn>
              <a:cxn ang="0">
                <a:pos x="478" y="498"/>
              </a:cxn>
              <a:cxn ang="0">
                <a:pos x="588" y="522"/>
              </a:cxn>
              <a:cxn ang="0">
                <a:pos x="600" y="496"/>
              </a:cxn>
              <a:cxn ang="0">
                <a:pos x="594" y="490"/>
              </a:cxn>
              <a:cxn ang="0">
                <a:pos x="546" y="442"/>
              </a:cxn>
            </a:cxnLst>
            <a:rect l="0" t="0" r="r" b="b"/>
            <a:pathLst>
              <a:path w="600" h="546">
                <a:moveTo>
                  <a:pt x="546" y="442"/>
                </a:moveTo>
                <a:lnTo>
                  <a:pt x="542" y="416"/>
                </a:lnTo>
                <a:lnTo>
                  <a:pt x="528" y="346"/>
                </a:lnTo>
                <a:lnTo>
                  <a:pt x="442" y="34"/>
                </a:lnTo>
                <a:lnTo>
                  <a:pt x="434" y="0"/>
                </a:lnTo>
                <a:lnTo>
                  <a:pt x="434" y="0"/>
                </a:lnTo>
                <a:lnTo>
                  <a:pt x="434" y="0"/>
                </a:lnTo>
                <a:lnTo>
                  <a:pt x="308" y="48"/>
                </a:lnTo>
                <a:lnTo>
                  <a:pt x="238" y="208"/>
                </a:lnTo>
                <a:lnTo>
                  <a:pt x="246" y="234"/>
                </a:lnTo>
                <a:lnTo>
                  <a:pt x="216" y="290"/>
                </a:lnTo>
                <a:lnTo>
                  <a:pt x="84" y="318"/>
                </a:lnTo>
                <a:lnTo>
                  <a:pt x="46" y="398"/>
                </a:lnTo>
                <a:lnTo>
                  <a:pt x="58" y="426"/>
                </a:lnTo>
                <a:lnTo>
                  <a:pt x="0" y="494"/>
                </a:lnTo>
                <a:lnTo>
                  <a:pt x="16" y="546"/>
                </a:lnTo>
                <a:lnTo>
                  <a:pt x="380" y="426"/>
                </a:lnTo>
                <a:lnTo>
                  <a:pt x="456" y="492"/>
                </a:lnTo>
                <a:lnTo>
                  <a:pt x="478" y="498"/>
                </a:lnTo>
                <a:lnTo>
                  <a:pt x="588" y="522"/>
                </a:lnTo>
                <a:lnTo>
                  <a:pt x="600" y="496"/>
                </a:lnTo>
                <a:lnTo>
                  <a:pt x="594" y="490"/>
                </a:lnTo>
                <a:lnTo>
                  <a:pt x="546" y="44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1" name="Freeform 3055"/>
          <p:cNvSpPr>
            <a:spLocks/>
          </p:cNvSpPr>
          <p:nvPr/>
        </p:nvSpPr>
        <p:spPr bwMode="auto">
          <a:xfrm>
            <a:off x="7807220" y="2630593"/>
            <a:ext cx="51424" cy="35996"/>
          </a:xfrm>
          <a:custGeom>
            <a:avLst/>
            <a:gdLst/>
            <a:ahLst/>
            <a:cxnLst>
              <a:cxn ang="0">
                <a:pos x="40" y="28"/>
              </a:cxn>
              <a:cxn ang="0">
                <a:pos x="40" y="24"/>
              </a:cxn>
              <a:cxn ang="0">
                <a:pos x="0" y="0"/>
              </a:cxn>
              <a:cxn ang="0">
                <a:pos x="40" y="28"/>
              </a:cxn>
            </a:cxnLst>
            <a:rect l="0" t="0" r="r" b="b"/>
            <a:pathLst>
              <a:path w="40" h="28">
                <a:moveTo>
                  <a:pt x="40" y="28"/>
                </a:moveTo>
                <a:lnTo>
                  <a:pt x="40" y="24"/>
                </a:lnTo>
                <a:lnTo>
                  <a:pt x="0" y="0"/>
                </a:lnTo>
                <a:lnTo>
                  <a:pt x="40" y="28"/>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2" name="Freeform 3056"/>
          <p:cNvSpPr>
            <a:spLocks/>
          </p:cNvSpPr>
          <p:nvPr/>
        </p:nvSpPr>
        <p:spPr bwMode="auto">
          <a:xfrm>
            <a:off x="7645235" y="1890092"/>
            <a:ext cx="480812" cy="771357"/>
          </a:xfrm>
          <a:custGeom>
            <a:avLst/>
            <a:gdLst/>
            <a:ahLst/>
            <a:cxnLst>
              <a:cxn ang="0">
                <a:pos x="284" y="228"/>
              </a:cxn>
              <a:cxn ang="0">
                <a:pos x="244" y="202"/>
              </a:cxn>
              <a:cxn ang="0">
                <a:pos x="136" y="0"/>
              </a:cxn>
              <a:cxn ang="0">
                <a:pos x="84" y="68"/>
              </a:cxn>
              <a:cxn ang="0">
                <a:pos x="46" y="54"/>
              </a:cxn>
              <a:cxn ang="0">
                <a:pos x="46" y="228"/>
              </a:cxn>
              <a:cxn ang="0">
                <a:pos x="0" y="356"/>
              </a:cxn>
              <a:cxn ang="0">
                <a:pos x="126" y="576"/>
              </a:cxn>
              <a:cxn ang="0">
                <a:pos x="166" y="600"/>
              </a:cxn>
              <a:cxn ang="0">
                <a:pos x="166" y="540"/>
              </a:cxn>
              <a:cxn ang="0">
                <a:pos x="244" y="404"/>
              </a:cxn>
              <a:cxn ang="0">
                <a:pos x="294" y="378"/>
              </a:cxn>
              <a:cxn ang="0">
                <a:pos x="294" y="336"/>
              </a:cxn>
              <a:cxn ang="0">
                <a:pos x="374" y="202"/>
              </a:cxn>
              <a:cxn ang="0">
                <a:pos x="284" y="228"/>
              </a:cxn>
            </a:cxnLst>
            <a:rect l="0" t="0" r="r" b="b"/>
            <a:pathLst>
              <a:path w="374" h="600">
                <a:moveTo>
                  <a:pt x="284" y="228"/>
                </a:moveTo>
                <a:lnTo>
                  <a:pt x="244" y="202"/>
                </a:lnTo>
                <a:lnTo>
                  <a:pt x="136" y="0"/>
                </a:lnTo>
                <a:lnTo>
                  <a:pt x="84" y="68"/>
                </a:lnTo>
                <a:lnTo>
                  <a:pt x="46" y="54"/>
                </a:lnTo>
                <a:lnTo>
                  <a:pt x="46" y="228"/>
                </a:lnTo>
                <a:lnTo>
                  <a:pt x="0" y="356"/>
                </a:lnTo>
                <a:lnTo>
                  <a:pt x="126" y="576"/>
                </a:lnTo>
                <a:lnTo>
                  <a:pt x="166" y="600"/>
                </a:lnTo>
                <a:lnTo>
                  <a:pt x="166" y="540"/>
                </a:lnTo>
                <a:lnTo>
                  <a:pt x="244" y="404"/>
                </a:lnTo>
                <a:lnTo>
                  <a:pt x="294" y="378"/>
                </a:lnTo>
                <a:lnTo>
                  <a:pt x="294" y="336"/>
                </a:lnTo>
                <a:lnTo>
                  <a:pt x="374" y="202"/>
                </a:lnTo>
                <a:lnTo>
                  <a:pt x="284" y="228"/>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3" name="Freeform 3057"/>
          <p:cNvSpPr>
            <a:spLocks/>
          </p:cNvSpPr>
          <p:nvPr/>
        </p:nvSpPr>
        <p:spPr bwMode="auto">
          <a:xfrm>
            <a:off x="7475537" y="2399187"/>
            <a:ext cx="151701" cy="434531"/>
          </a:xfrm>
          <a:custGeom>
            <a:avLst/>
            <a:gdLst/>
            <a:ahLst/>
            <a:cxnLst>
              <a:cxn ang="0">
                <a:pos x="110" y="84"/>
              </a:cxn>
              <a:cxn ang="0">
                <a:pos x="110" y="84"/>
              </a:cxn>
              <a:cxn ang="0">
                <a:pos x="112" y="64"/>
              </a:cxn>
              <a:cxn ang="0">
                <a:pos x="112" y="42"/>
              </a:cxn>
              <a:cxn ang="0">
                <a:pos x="110" y="20"/>
              </a:cxn>
              <a:cxn ang="0">
                <a:pos x="106" y="0"/>
              </a:cxn>
              <a:cxn ang="0">
                <a:pos x="0" y="40"/>
              </a:cxn>
              <a:cxn ang="0">
                <a:pos x="0" y="42"/>
              </a:cxn>
              <a:cxn ang="0">
                <a:pos x="2" y="42"/>
              </a:cxn>
              <a:cxn ang="0">
                <a:pos x="40" y="174"/>
              </a:cxn>
              <a:cxn ang="0">
                <a:pos x="80" y="318"/>
              </a:cxn>
              <a:cxn ang="0">
                <a:pos x="86" y="338"/>
              </a:cxn>
              <a:cxn ang="0">
                <a:pos x="86" y="338"/>
              </a:cxn>
              <a:cxn ang="0">
                <a:pos x="118" y="330"/>
              </a:cxn>
              <a:cxn ang="0">
                <a:pos x="118" y="330"/>
              </a:cxn>
              <a:cxn ang="0">
                <a:pos x="110" y="302"/>
              </a:cxn>
              <a:cxn ang="0">
                <a:pos x="106" y="270"/>
              </a:cxn>
              <a:cxn ang="0">
                <a:pos x="104" y="234"/>
              </a:cxn>
              <a:cxn ang="0">
                <a:pos x="104" y="198"/>
              </a:cxn>
              <a:cxn ang="0">
                <a:pos x="106" y="132"/>
              </a:cxn>
              <a:cxn ang="0">
                <a:pos x="108" y="104"/>
              </a:cxn>
              <a:cxn ang="0">
                <a:pos x="110" y="84"/>
              </a:cxn>
              <a:cxn ang="0">
                <a:pos x="110" y="84"/>
              </a:cxn>
            </a:cxnLst>
            <a:rect l="0" t="0" r="r" b="b"/>
            <a:pathLst>
              <a:path w="118" h="338">
                <a:moveTo>
                  <a:pt x="110" y="84"/>
                </a:moveTo>
                <a:lnTo>
                  <a:pt x="110" y="84"/>
                </a:lnTo>
                <a:lnTo>
                  <a:pt x="112" y="64"/>
                </a:lnTo>
                <a:lnTo>
                  <a:pt x="112" y="42"/>
                </a:lnTo>
                <a:lnTo>
                  <a:pt x="110" y="20"/>
                </a:lnTo>
                <a:lnTo>
                  <a:pt x="106" y="0"/>
                </a:lnTo>
                <a:lnTo>
                  <a:pt x="0" y="40"/>
                </a:lnTo>
                <a:lnTo>
                  <a:pt x="0" y="42"/>
                </a:lnTo>
                <a:lnTo>
                  <a:pt x="2" y="42"/>
                </a:lnTo>
                <a:lnTo>
                  <a:pt x="40" y="174"/>
                </a:lnTo>
                <a:lnTo>
                  <a:pt x="80" y="318"/>
                </a:lnTo>
                <a:lnTo>
                  <a:pt x="86" y="338"/>
                </a:lnTo>
                <a:lnTo>
                  <a:pt x="86" y="338"/>
                </a:lnTo>
                <a:lnTo>
                  <a:pt x="118" y="330"/>
                </a:lnTo>
                <a:lnTo>
                  <a:pt x="118" y="330"/>
                </a:lnTo>
                <a:lnTo>
                  <a:pt x="110" y="302"/>
                </a:lnTo>
                <a:lnTo>
                  <a:pt x="106" y="270"/>
                </a:lnTo>
                <a:lnTo>
                  <a:pt x="104" y="234"/>
                </a:lnTo>
                <a:lnTo>
                  <a:pt x="104" y="198"/>
                </a:lnTo>
                <a:lnTo>
                  <a:pt x="106" y="132"/>
                </a:lnTo>
                <a:lnTo>
                  <a:pt x="108" y="104"/>
                </a:lnTo>
                <a:lnTo>
                  <a:pt x="110" y="84"/>
                </a:lnTo>
                <a:lnTo>
                  <a:pt x="110" y="8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4" name="Freeform 3058"/>
          <p:cNvSpPr>
            <a:spLocks/>
          </p:cNvSpPr>
          <p:nvPr/>
        </p:nvSpPr>
        <p:spPr bwMode="auto">
          <a:xfrm>
            <a:off x="7609238" y="2345193"/>
            <a:ext cx="251976" cy="478241"/>
          </a:xfrm>
          <a:custGeom>
            <a:avLst/>
            <a:gdLst/>
            <a:ahLst/>
            <a:cxnLst>
              <a:cxn ang="0">
                <a:pos x="156" y="224"/>
              </a:cxn>
              <a:cxn ang="0">
                <a:pos x="30" y="6"/>
              </a:cxn>
              <a:cxn ang="0">
                <a:pos x="30" y="4"/>
              </a:cxn>
              <a:cxn ang="0">
                <a:pos x="156" y="222"/>
              </a:cxn>
              <a:cxn ang="0">
                <a:pos x="30" y="0"/>
              </a:cxn>
              <a:cxn ang="0">
                <a:pos x="16" y="36"/>
              </a:cxn>
              <a:cxn ang="0">
                <a:pos x="2" y="42"/>
              </a:cxn>
              <a:cxn ang="0">
                <a:pos x="2" y="42"/>
              </a:cxn>
              <a:cxn ang="0">
                <a:pos x="6" y="62"/>
              </a:cxn>
              <a:cxn ang="0">
                <a:pos x="8" y="84"/>
              </a:cxn>
              <a:cxn ang="0">
                <a:pos x="8" y="106"/>
              </a:cxn>
              <a:cxn ang="0">
                <a:pos x="6" y="126"/>
              </a:cxn>
              <a:cxn ang="0">
                <a:pos x="6" y="126"/>
              </a:cxn>
              <a:cxn ang="0">
                <a:pos x="4" y="146"/>
              </a:cxn>
              <a:cxn ang="0">
                <a:pos x="2" y="174"/>
              </a:cxn>
              <a:cxn ang="0">
                <a:pos x="0" y="240"/>
              </a:cxn>
              <a:cxn ang="0">
                <a:pos x="0" y="276"/>
              </a:cxn>
              <a:cxn ang="0">
                <a:pos x="2" y="312"/>
              </a:cxn>
              <a:cxn ang="0">
                <a:pos x="6" y="344"/>
              </a:cxn>
              <a:cxn ang="0">
                <a:pos x="14" y="372"/>
              </a:cxn>
              <a:cxn ang="0">
                <a:pos x="14" y="372"/>
              </a:cxn>
              <a:cxn ang="0">
                <a:pos x="44" y="362"/>
              </a:cxn>
              <a:cxn ang="0">
                <a:pos x="74" y="350"/>
              </a:cxn>
              <a:cxn ang="0">
                <a:pos x="100" y="334"/>
              </a:cxn>
              <a:cxn ang="0">
                <a:pos x="114" y="326"/>
              </a:cxn>
              <a:cxn ang="0">
                <a:pos x="124" y="316"/>
              </a:cxn>
              <a:cxn ang="0">
                <a:pos x="124" y="316"/>
              </a:cxn>
              <a:cxn ang="0">
                <a:pos x="134" y="308"/>
              </a:cxn>
              <a:cxn ang="0">
                <a:pos x="144" y="300"/>
              </a:cxn>
              <a:cxn ang="0">
                <a:pos x="154" y="296"/>
              </a:cxn>
              <a:cxn ang="0">
                <a:pos x="164" y="292"/>
              </a:cxn>
              <a:cxn ang="0">
                <a:pos x="182" y="288"/>
              </a:cxn>
              <a:cxn ang="0">
                <a:pos x="196" y="288"/>
              </a:cxn>
              <a:cxn ang="0">
                <a:pos x="196" y="250"/>
              </a:cxn>
              <a:cxn ang="0">
                <a:pos x="156" y="224"/>
              </a:cxn>
            </a:cxnLst>
            <a:rect l="0" t="0" r="r" b="b"/>
            <a:pathLst>
              <a:path w="196" h="372">
                <a:moveTo>
                  <a:pt x="156" y="224"/>
                </a:moveTo>
                <a:lnTo>
                  <a:pt x="30" y="6"/>
                </a:lnTo>
                <a:lnTo>
                  <a:pt x="30" y="4"/>
                </a:lnTo>
                <a:lnTo>
                  <a:pt x="156" y="222"/>
                </a:lnTo>
                <a:lnTo>
                  <a:pt x="30" y="0"/>
                </a:lnTo>
                <a:lnTo>
                  <a:pt x="16" y="36"/>
                </a:lnTo>
                <a:lnTo>
                  <a:pt x="2" y="42"/>
                </a:lnTo>
                <a:lnTo>
                  <a:pt x="2" y="42"/>
                </a:lnTo>
                <a:lnTo>
                  <a:pt x="6" y="62"/>
                </a:lnTo>
                <a:lnTo>
                  <a:pt x="8" y="84"/>
                </a:lnTo>
                <a:lnTo>
                  <a:pt x="8" y="106"/>
                </a:lnTo>
                <a:lnTo>
                  <a:pt x="6" y="126"/>
                </a:lnTo>
                <a:lnTo>
                  <a:pt x="6" y="126"/>
                </a:lnTo>
                <a:lnTo>
                  <a:pt x="4" y="146"/>
                </a:lnTo>
                <a:lnTo>
                  <a:pt x="2" y="174"/>
                </a:lnTo>
                <a:lnTo>
                  <a:pt x="0" y="240"/>
                </a:lnTo>
                <a:lnTo>
                  <a:pt x="0" y="276"/>
                </a:lnTo>
                <a:lnTo>
                  <a:pt x="2" y="312"/>
                </a:lnTo>
                <a:lnTo>
                  <a:pt x="6" y="344"/>
                </a:lnTo>
                <a:lnTo>
                  <a:pt x="14" y="372"/>
                </a:lnTo>
                <a:lnTo>
                  <a:pt x="14" y="372"/>
                </a:lnTo>
                <a:lnTo>
                  <a:pt x="44" y="362"/>
                </a:lnTo>
                <a:lnTo>
                  <a:pt x="74" y="350"/>
                </a:lnTo>
                <a:lnTo>
                  <a:pt x="100" y="334"/>
                </a:lnTo>
                <a:lnTo>
                  <a:pt x="114" y="326"/>
                </a:lnTo>
                <a:lnTo>
                  <a:pt x="124" y="316"/>
                </a:lnTo>
                <a:lnTo>
                  <a:pt x="124" y="316"/>
                </a:lnTo>
                <a:lnTo>
                  <a:pt x="134" y="308"/>
                </a:lnTo>
                <a:lnTo>
                  <a:pt x="144" y="300"/>
                </a:lnTo>
                <a:lnTo>
                  <a:pt x="154" y="296"/>
                </a:lnTo>
                <a:lnTo>
                  <a:pt x="164" y="292"/>
                </a:lnTo>
                <a:lnTo>
                  <a:pt x="182" y="288"/>
                </a:lnTo>
                <a:lnTo>
                  <a:pt x="196" y="288"/>
                </a:lnTo>
                <a:lnTo>
                  <a:pt x="196" y="250"/>
                </a:lnTo>
                <a:lnTo>
                  <a:pt x="156" y="22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5" name="Freeform 3059"/>
          <p:cNvSpPr>
            <a:spLocks/>
          </p:cNvSpPr>
          <p:nvPr/>
        </p:nvSpPr>
        <p:spPr bwMode="auto">
          <a:xfrm>
            <a:off x="7604096" y="2854287"/>
            <a:ext cx="213409" cy="233978"/>
          </a:xfrm>
          <a:custGeom>
            <a:avLst/>
            <a:gdLst/>
            <a:ahLst/>
            <a:cxnLst>
              <a:cxn ang="0">
                <a:pos x="2" y="46"/>
              </a:cxn>
              <a:cxn ang="0">
                <a:pos x="12" y="128"/>
              </a:cxn>
              <a:cxn ang="0">
                <a:pos x="64" y="182"/>
              </a:cxn>
              <a:cxn ang="0">
                <a:pos x="60" y="178"/>
              </a:cxn>
              <a:cxn ang="0">
                <a:pos x="64" y="182"/>
              </a:cxn>
              <a:cxn ang="0">
                <a:pos x="66" y="178"/>
              </a:cxn>
              <a:cxn ang="0">
                <a:pos x="150" y="138"/>
              </a:cxn>
              <a:cxn ang="0">
                <a:pos x="164" y="138"/>
              </a:cxn>
              <a:cxn ang="0">
                <a:pos x="166" y="138"/>
              </a:cxn>
              <a:cxn ang="0">
                <a:pos x="138" y="0"/>
              </a:cxn>
              <a:cxn ang="0">
                <a:pos x="0" y="44"/>
              </a:cxn>
              <a:cxn ang="0">
                <a:pos x="2" y="46"/>
              </a:cxn>
            </a:cxnLst>
            <a:rect l="0" t="0" r="r" b="b"/>
            <a:pathLst>
              <a:path w="166" h="182">
                <a:moveTo>
                  <a:pt x="2" y="46"/>
                </a:moveTo>
                <a:lnTo>
                  <a:pt x="12" y="128"/>
                </a:lnTo>
                <a:lnTo>
                  <a:pt x="64" y="182"/>
                </a:lnTo>
                <a:lnTo>
                  <a:pt x="60" y="178"/>
                </a:lnTo>
                <a:lnTo>
                  <a:pt x="64" y="182"/>
                </a:lnTo>
                <a:lnTo>
                  <a:pt x="66" y="178"/>
                </a:lnTo>
                <a:lnTo>
                  <a:pt x="150" y="138"/>
                </a:lnTo>
                <a:lnTo>
                  <a:pt x="164" y="138"/>
                </a:lnTo>
                <a:lnTo>
                  <a:pt x="166" y="138"/>
                </a:lnTo>
                <a:lnTo>
                  <a:pt x="138" y="0"/>
                </a:lnTo>
                <a:lnTo>
                  <a:pt x="0" y="44"/>
                </a:lnTo>
                <a:lnTo>
                  <a:pt x="2" y="46"/>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6" name="Freeform 3060"/>
          <p:cNvSpPr>
            <a:spLocks/>
          </p:cNvSpPr>
          <p:nvPr/>
        </p:nvSpPr>
        <p:spPr bwMode="auto">
          <a:xfrm>
            <a:off x="7583527" y="2718014"/>
            <a:ext cx="429388" cy="195410"/>
          </a:xfrm>
          <a:custGeom>
            <a:avLst/>
            <a:gdLst/>
            <a:ahLst/>
            <a:cxnLst>
              <a:cxn ang="0">
                <a:pos x="292" y="16"/>
              </a:cxn>
              <a:cxn ang="0">
                <a:pos x="264" y="68"/>
              </a:cxn>
              <a:cxn ang="0">
                <a:pos x="214" y="2"/>
              </a:cxn>
              <a:cxn ang="0">
                <a:pos x="214" y="0"/>
              </a:cxn>
              <a:cxn ang="0">
                <a:pos x="214" y="0"/>
              </a:cxn>
              <a:cxn ang="0">
                <a:pos x="202" y="0"/>
              </a:cxn>
              <a:cxn ang="0">
                <a:pos x="184" y="2"/>
              </a:cxn>
              <a:cxn ang="0">
                <a:pos x="174" y="6"/>
              </a:cxn>
              <a:cxn ang="0">
                <a:pos x="162" y="12"/>
              </a:cxn>
              <a:cxn ang="0">
                <a:pos x="152" y="18"/>
              </a:cxn>
              <a:cxn ang="0">
                <a:pos x="142" y="26"/>
              </a:cxn>
              <a:cxn ang="0">
                <a:pos x="142" y="26"/>
              </a:cxn>
              <a:cxn ang="0">
                <a:pos x="128" y="38"/>
              </a:cxn>
              <a:cxn ang="0">
                <a:pos x="112" y="50"/>
              </a:cxn>
              <a:cxn ang="0">
                <a:pos x="96" y="60"/>
              </a:cxn>
              <a:cxn ang="0">
                <a:pos x="76" y="68"/>
              </a:cxn>
              <a:cxn ang="0">
                <a:pos x="38" y="82"/>
              </a:cxn>
              <a:cxn ang="0">
                <a:pos x="0" y="90"/>
              </a:cxn>
              <a:cxn ang="0">
                <a:pos x="16" y="150"/>
              </a:cxn>
              <a:cxn ang="0">
                <a:pos x="154" y="106"/>
              </a:cxn>
              <a:cxn ang="0">
                <a:pos x="154" y="102"/>
              </a:cxn>
              <a:cxn ang="0">
                <a:pos x="170" y="96"/>
              </a:cxn>
              <a:cxn ang="0">
                <a:pos x="206" y="82"/>
              </a:cxn>
              <a:cxn ang="0">
                <a:pos x="242" y="122"/>
              </a:cxn>
              <a:cxn ang="0">
                <a:pos x="244" y="122"/>
              </a:cxn>
              <a:cxn ang="0">
                <a:pos x="254" y="152"/>
              </a:cxn>
              <a:cxn ang="0">
                <a:pos x="334" y="152"/>
              </a:cxn>
              <a:cxn ang="0">
                <a:pos x="334" y="84"/>
              </a:cxn>
              <a:cxn ang="0">
                <a:pos x="292" y="16"/>
              </a:cxn>
            </a:cxnLst>
            <a:rect l="0" t="0" r="r" b="b"/>
            <a:pathLst>
              <a:path w="334" h="152">
                <a:moveTo>
                  <a:pt x="292" y="16"/>
                </a:moveTo>
                <a:lnTo>
                  <a:pt x="264" y="68"/>
                </a:lnTo>
                <a:lnTo>
                  <a:pt x="214" y="2"/>
                </a:lnTo>
                <a:lnTo>
                  <a:pt x="214" y="0"/>
                </a:lnTo>
                <a:lnTo>
                  <a:pt x="214" y="0"/>
                </a:lnTo>
                <a:lnTo>
                  <a:pt x="202" y="0"/>
                </a:lnTo>
                <a:lnTo>
                  <a:pt x="184" y="2"/>
                </a:lnTo>
                <a:lnTo>
                  <a:pt x="174" y="6"/>
                </a:lnTo>
                <a:lnTo>
                  <a:pt x="162" y="12"/>
                </a:lnTo>
                <a:lnTo>
                  <a:pt x="152" y="18"/>
                </a:lnTo>
                <a:lnTo>
                  <a:pt x="142" y="26"/>
                </a:lnTo>
                <a:lnTo>
                  <a:pt x="142" y="26"/>
                </a:lnTo>
                <a:lnTo>
                  <a:pt x="128" y="38"/>
                </a:lnTo>
                <a:lnTo>
                  <a:pt x="112" y="50"/>
                </a:lnTo>
                <a:lnTo>
                  <a:pt x="96" y="60"/>
                </a:lnTo>
                <a:lnTo>
                  <a:pt x="76" y="68"/>
                </a:lnTo>
                <a:lnTo>
                  <a:pt x="38" y="82"/>
                </a:lnTo>
                <a:lnTo>
                  <a:pt x="0" y="90"/>
                </a:lnTo>
                <a:lnTo>
                  <a:pt x="16" y="150"/>
                </a:lnTo>
                <a:lnTo>
                  <a:pt x="154" y="106"/>
                </a:lnTo>
                <a:lnTo>
                  <a:pt x="154" y="102"/>
                </a:lnTo>
                <a:lnTo>
                  <a:pt x="170" y="96"/>
                </a:lnTo>
                <a:lnTo>
                  <a:pt x="206" y="82"/>
                </a:lnTo>
                <a:lnTo>
                  <a:pt x="242" y="122"/>
                </a:lnTo>
                <a:lnTo>
                  <a:pt x="244" y="122"/>
                </a:lnTo>
                <a:lnTo>
                  <a:pt x="254" y="152"/>
                </a:lnTo>
                <a:lnTo>
                  <a:pt x="334" y="152"/>
                </a:lnTo>
                <a:lnTo>
                  <a:pt x="334" y="84"/>
                </a:lnTo>
                <a:lnTo>
                  <a:pt x="292" y="16"/>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7" name="Freeform 2853"/>
          <p:cNvSpPr>
            <a:spLocks/>
          </p:cNvSpPr>
          <p:nvPr/>
        </p:nvSpPr>
        <p:spPr bwMode="auto">
          <a:xfrm>
            <a:off x="7817944" y="3036158"/>
            <a:ext cx="2571" cy="2571"/>
          </a:xfrm>
          <a:custGeom>
            <a:avLst/>
            <a:gdLst/>
            <a:ahLst/>
            <a:cxnLst>
              <a:cxn ang="0">
                <a:pos x="0" y="0"/>
              </a:cxn>
              <a:cxn ang="0">
                <a:pos x="0" y="2"/>
              </a:cxn>
              <a:cxn ang="0">
                <a:pos x="2" y="2"/>
              </a:cxn>
              <a:cxn ang="0">
                <a:pos x="0" y="0"/>
              </a:cxn>
            </a:cxnLst>
            <a:rect l="0" t="0" r="r" b="b"/>
            <a:pathLst>
              <a:path w="2" h="2">
                <a:moveTo>
                  <a:pt x="0" y="0"/>
                </a:moveTo>
                <a:lnTo>
                  <a:pt x="0" y="2"/>
                </a:lnTo>
                <a:lnTo>
                  <a:pt x="2" y="2"/>
                </a:lnTo>
                <a:lnTo>
                  <a:pt x="0"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8" name="Freeform 2854"/>
          <p:cNvSpPr>
            <a:spLocks/>
          </p:cNvSpPr>
          <p:nvPr/>
        </p:nvSpPr>
        <p:spPr bwMode="auto">
          <a:xfrm>
            <a:off x="2873928" y="4164822"/>
            <a:ext cx="745587" cy="1007828"/>
          </a:xfrm>
          <a:custGeom>
            <a:avLst/>
            <a:gdLst/>
            <a:ahLst/>
            <a:cxnLst>
              <a:cxn ang="0">
                <a:pos x="128" y="0"/>
              </a:cxn>
              <a:cxn ang="0">
                <a:pos x="112" y="120"/>
              </a:cxn>
              <a:cxn ang="0">
                <a:pos x="72" y="106"/>
              </a:cxn>
              <a:cxn ang="0">
                <a:pos x="42" y="254"/>
              </a:cxn>
              <a:cxn ang="0">
                <a:pos x="74" y="350"/>
              </a:cxn>
              <a:cxn ang="0">
                <a:pos x="62" y="364"/>
              </a:cxn>
              <a:cxn ang="0">
                <a:pos x="12" y="472"/>
              </a:cxn>
              <a:cxn ang="0">
                <a:pos x="24" y="526"/>
              </a:cxn>
              <a:cxn ang="0">
                <a:pos x="0" y="568"/>
              </a:cxn>
              <a:cxn ang="0">
                <a:pos x="362" y="768"/>
              </a:cxn>
              <a:cxn ang="0">
                <a:pos x="538" y="784"/>
              </a:cxn>
              <a:cxn ang="0">
                <a:pos x="580" y="80"/>
              </a:cxn>
              <a:cxn ang="0">
                <a:pos x="128" y="0"/>
              </a:cxn>
            </a:cxnLst>
            <a:rect l="0" t="0" r="r" b="b"/>
            <a:pathLst>
              <a:path w="580" h="784">
                <a:moveTo>
                  <a:pt x="128" y="0"/>
                </a:moveTo>
                <a:lnTo>
                  <a:pt x="112" y="120"/>
                </a:lnTo>
                <a:lnTo>
                  <a:pt x="72" y="106"/>
                </a:lnTo>
                <a:lnTo>
                  <a:pt x="42" y="254"/>
                </a:lnTo>
                <a:lnTo>
                  <a:pt x="74" y="350"/>
                </a:lnTo>
                <a:lnTo>
                  <a:pt x="62" y="364"/>
                </a:lnTo>
                <a:lnTo>
                  <a:pt x="12" y="472"/>
                </a:lnTo>
                <a:lnTo>
                  <a:pt x="24" y="526"/>
                </a:lnTo>
                <a:lnTo>
                  <a:pt x="0" y="568"/>
                </a:lnTo>
                <a:lnTo>
                  <a:pt x="362" y="768"/>
                </a:lnTo>
                <a:lnTo>
                  <a:pt x="538" y="784"/>
                </a:lnTo>
                <a:lnTo>
                  <a:pt x="580" y="80"/>
                </a:lnTo>
                <a:lnTo>
                  <a:pt x="128"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9" name="Freeform 2855"/>
          <p:cNvSpPr>
            <a:spLocks/>
          </p:cNvSpPr>
          <p:nvPr/>
        </p:nvSpPr>
        <p:spPr bwMode="auto">
          <a:xfrm>
            <a:off x="5504051" y="4828138"/>
            <a:ext cx="719878" cy="601612"/>
          </a:xfrm>
          <a:custGeom>
            <a:avLst/>
            <a:gdLst/>
            <a:ahLst/>
            <a:cxnLst>
              <a:cxn ang="0">
                <a:pos x="276" y="240"/>
              </a:cxn>
              <a:cxn ang="0">
                <a:pos x="310" y="90"/>
              </a:cxn>
              <a:cxn ang="0">
                <a:pos x="280" y="0"/>
              </a:cxn>
              <a:cxn ang="0">
                <a:pos x="0" y="20"/>
              </a:cxn>
              <a:cxn ang="0">
                <a:pos x="16" y="154"/>
              </a:cxn>
              <a:cxn ang="0">
                <a:pos x="84" y="274"/>
              </a:cxn>
              <a:cxn ang="0">
                <a:pos x="76" y="372"/>
              </a:cxn>
              <a:cxn ang="0">
                <a:pos x="62" y="416"/>
              </a:cxn>
              <a:cxn ang="0">
                <a:pos x="174" y="440"/>
              </a:cxn>
              <a:cxn ang="0">
                <a:pos x="282" y="426"/>
              </a:cxn>
              <a:cxn ang="0">
                <a:pos x="264" y="468"/>
              </a:cxn>
              <a:cxn ang="0">
                <a:pos x="354" y="468"/>
              </a:cxn>
              <a:cxn ang="0">
                <a:pos x="390" y="426"/>
              </a:cxn>
              <a:cxn ang="0">
                <a:pos x="412" y="454"/>
              </a:cxn>
              <a:cxn ang="0">
                <a:pos x="480" y="400"/>
              </a:cxn>
              <a:cxn ang="0">
                <a:pos x="502" y="454"/>
              </a:cxn>
              <a:cxn ang="0">
                <a:pos x="540" y="454"/>
              </a:cxn>
              <a:cxn ang="0">
                <a:pos x="560" y="412"/>
              </a:cxn>
              <a:cxn ang="0">
                <a:pos x="512" y="344"/>
              </a:cxn>
              <a:cxn ang="0">
                <a:pos x="480" y="304"/>
              </a:cxn>
              <a:cxn ang="0">
                <a:pos x="486" y="302"/>
              </a:cxn>
              <a:cxn ang="0">
                <a:pos x="448" y="230"/>
              </a:cxn>
              <a:cxn ang="0">
                <a:pos x="276" y="240"/>
              </a:cxn>
            </a:cxnLst>
            <a:rect l="0" t="0" r="r" b="b"/>
            <a:pathLst>
              <a:path w="560" h="468">
                <a:moveTo>
                  <a:pt x="276" y="240"/>
                </a:moveTo>
                <a:lnTo>
                  <a:pt x="310" y="90"/>
                </a:lnTo>
                <a:lnTo>
                  <a:pt x="280" y="0"/>
                </a:lnTo>
                <a:lnTo>
                  <a:pt x="0" y="20"/>
                </a:lnTo>
                <a:lnTo>
                  <a:pt x="16" y="154"/>
                </a:lnTo>
                <a:lnTo>
                  <a:pt x="84" y="274"/>
                </a:lnTo>
                <a:lnTo>
                  <a:pt x="76" y="372"/>
                </a:lnTo>
                <a:lnTo>
                  <a:pt x="62" y="416"/>
                </a:lnTo>
                <a:lnTo>
                  <a:pt x="174" y="440"/>
                </a:lnTo>
                <a:lnTo>
                  <a:pt x="282" y="426"/>
                </a:lnTo>
                <a:lnTo>
                  <a:pt x="264" y="468"/>
                </a:lnTo>
                <a:lnTo>
                  <a:pt x="354" y="468"/>
                </a:lnTo>
                <a:lnTo>
                  <a:pt x="390" y="426"/>
                </a:lnTo>
                <a:lnTo>
                  <a:pt x="412" y="454"/>
                </a:lnTo>
                <a:lnTo>
                  <a:pt x="480" y="400"/>
                </a:lnTo>
                <a:lnTo>
                  <a:pt x="502" y="454"/>
                </a:lnTo>
                <a:lnTo>
                  <a:pt x="540" y="454"/>
                </a:lnTo>
                <a:lnTo>
                  <a:pt x="560" y="412"/>
                </a:lnTo>
                <a:lnTo>
                  <a:pt x="512" y="344"/>
                </a:lnTo>
                <a:lnTo>
                  <a:pt x="480" y="304"/>
                </a:lnTo>
                <a:lnTo>
                  <a:pt x="486" y="302"/>
                </a:lnTo>
                <a:lnTo>
                  <a:pt x="448" y="230"/>
                </a:lnTo>
                <a:lnTo>
                  <a:pt x="276" y="24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20" name="Freeform 2856"/>
          <p:cNvSpPr>
            <a:spLocks/>
          </p:cNvSpPr>
          <p:nvPr/>
        </p:nvSpPr>
        <p:spPr bwMode="auto">
          <a:xfrm>
            <a:off x="3575809" y="4267663"/>
            <a:ext cx="812433" cy="915273"/>
          </a:xfrm>
          <a:custGeom>
            <a:avLst/>
            <a:gdLst/>
            <a:ahLst/>
            <a:cxnLst>
              <a:cxn ang="0">
                <a:pos x="254" y="634"/>
              </a:cxn>
              <a:cxn ang="0">
                <a:pos x="620" y="642"/>
              </a:cxn>
              <a:cxn ang="0">
                <a:pos x="612" y="82"/>
              </a:cxn>
              <a:cxn ang="0">
                <a:pos x="632" y="82"/>
              </a:cxn>
              <a:cxn ang="0">
                <a:pos x="632" y="14"/>
              </a:cxn>
              <a:cxn ang="0">
                <a:pos x="40" y="0"/>
              </a:cxn>
              <a:cxn ang="0">
                <a:pos x="0" y="704"/>
              </a:cxn>
              <a:cxn ang="0">
                <a:pos x="104" y="712"/>
              </a:cxn>
              <a:cxn ang="0">
                <a:pos x="104" y="660"/>
              </a:cxn>
              <a:cxn ang="0">
                <a:pos x="252" y="676"/>
              </a:cxn>
              <a:cxn ang="0">
                <a:pos x="256" y="678"/>
              </a:cxn>
              <a:cxn ang="0">
                <a:pos x="252" y="674"/>
              </a:cxn>
              <a:cxn ang="0">
                <a:pos x="254" y="634"/>
              </a:cxn>
            </a:cxnLst>
            <a:rect l="0" t="0" r="r" b="b"/>
            <a:pathLst>
              <a:path w="632" h="712">
                <a:moveTo>
                  <a:pt x="254" y="634"/>
                </a:moveTo>
                <a:lnTo>
                  <a:pt x="620" y="642"/>
                </a:lnTo>
                <a:lnTo>
                  <a:pt x="612" y="82"/>
                </a:lnTo>
                <a:lnTo>
                  <a:pt x="632" y="82"/>
                </a:lnTo>
                <a:lnTo>
                  <a:pt x="632" y="14"/>
                </a:lnTo>
                <a:lnTo>
                  <a:pt x="40" y="0"/>
                </a:lnTo>
                <a:lnTo>
                  <a:pt x="0" y="704"/>
                </a:lnTo>
                <a:lnTo>
                  <a:pt x="104" y="712"/>
                </a:lnTo>
                <a:lnTo>
                  <a:pt x="104" y="660"/>
                </a:lnTo>
                <a:lnTo>
                  <a:pt x="252" y="676"/>
                </a:lnTo>
                <a:lnTo>
                  <a:pt x="256" y="678"/>
                </a:lnTo>
                <a:lnTo>
                  <a:pt x="252" y="674"/>
                </a:lnTo>
                <a:lnTo>
                  <a:pt x="254" y="63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21" name="Freeform 2857"/>
          <p:cNvSpPr>
            <a:spLocks/>
          </p:cNvSpPr>
          <p:nvPr/>
        </p:nvSpPr>
        <p:spPr bwMode="auto">
          <a:xfrm>
            <a:off x="3907467" y="4370502"/>
            <a:ext cx="1699425" cy="1699425"/>
          </a:xfrm>
          <a:custGeom>
            <a:avLst/>
            <a:gdLst/>
            <a:ahLst/>
            <a:cxnLst>
              <a:cxn ang="0">
                <a:pos x="1312" y="726"/>
              </a:cxn>
              <a:cxn ang="0">
                <a:pos x="1322" y="630"/>
              </a:cxn>
              <a:cxn ang="0">
                <a:pos x="1252" y="512"/>
              </a:cxn>
              <a:cxn ang="0">
                <a:pos x="1234" y="376"/>
              </a:cxn>
              <a:cxn ang="0">
                <a:pos x="1234" y="376"/>
              </a:cxn>
              <a:cxn ang="0">
                <a:pos x="1234" y="376"/>
              </a:cxn>
              <a:cxn ang="0">
                <a:pos x="1230" y="338"/>
              </a:cxn>
              <a:cxn ang="0">
                <a:pos x="1120" y="292"/>
              </a:cxn>
              <a:cxn ang="0">
                <a:pos x="852" y="304"/>
              </a:cxn>
              <a:cxn ang="0">
                <a:pos x="644" y="236"/>
              </a:cxn>
              <a:cxn ang="0">
                <a:pos x="632" y="0"/>
              </a:cxn>
              <a:cxn ang="0">
                <a:pos x="362" y="10"/>
              </a:cxn>
              <a:cxn ang="0">
                <a:pos x="370" y="572"/>
              </a:cxn>
              <a:cxn ang="0">
                <a:pos x="0" y="562"/>
              </a:cxn>
              <a:cxn ang="0">
                <a:pos x="0" y="600"/>
              </a:cxn>
              <a:cxn ang="0">
                <a:pos x="174" y="756"/>
              </a:cxn>
              <a:cxn ang="0">
                <a:pos x="212" y="878"/>
              </a:cxn>
              <a:cxn ang="0">
                <a:pos x="372" y="958"/>
              </a:cxn>
              <a:cxn ang="0">
                <a:pos x="442" y="850"/>
              </a:cxn>
              <a:cxn ang="0">
                <a:pos x="562" y="864"/>
              </a:cxn>
              <a:cxn ang="0">
                <a:pos x="770" y="1254"/>
              </a:cxn>
              <a:cxn ang="0">
                <a:pos x="978" y="1322"/>
              </a:cxn>
              <a:cxn ang="0">
                <a:pos x="1008" y="1268"/>
              </a:cxn>
              <a:cxn ang="0">
                <a:pos x="968" y="1146"/>
              </a:cxn>
              <a:cxn ang="0">
                <a:pos x="968" y="1014"/>
              </a:cxn>
              <a:cxn ang="0">
                <a:pos x="1286" y="768"/>
              </a:cxn>
              <a:cxn ang="0">
                <a:pos x="1300" y="772"/>
              </a:cxn>
              <a:cxn ang="0">
                <a:pos x="1298" y="770"/>
              </a:cxn>
              <a:cxn ang="0">
                <a:pos x="1312" y="726"/>
              </a:cxn>
            </a:cxnLst>
            <a:rect l="0" t="0" r="r" b="b"/>
            <a:pathLst>
              <a:path w="1322" h="1322">
                <a:moveTo>
                  <a:pt x="1312" y="726"/>
                </a:moveTo>
                <a:lnTo>
                  <a:pt x="1322" y="630"/>
                </a:lnTo>
                <a:lnTo>
                  <a:pt x="1252" y="512"/>
                </a:lnTo>
                <a:lnTo>
                  <a:pt x="1234" y="376"/>
                </a:lnTo>
                <a:lnTo>
                  <a:pt x="1234" y="376"/>
                </a:lnTo>
                <a:lnTo>
                  <a:pt x="1234" y="376"/>
                </a:lnTo>
                <a:lnTo>
                  <a:pt x="1230" y="338"/>
                </a:lnTo>
                <a:lnTo>
                  <a:pt x="1120" y="292"/>
                </a:lnTo>
                <a:lnTo>
                  <a:pt x="852" y="304"/>
                </a:lnTo>
                <a:lnTo>
                  <a:pt x="644" y="236"/>
                </a:lnTo>
                <a:lnTo>
                  <a:pt x="632" y="0"/>
                </a:lnTo>
                <a:lnTo>
                  <a:pt x="362" y="10"/>
                </a:lnTo>
                <a:lnTo>
                  <a:pt x="370" y="572"/>
                </a:lnTo>
                <a:lnTo>
                  <a:pt x="0" y="562"/>
                </a:lnTo>
                <a:lnTo>
                  <a:pt x="0" y="600"/>
                </a:lnTo>
                <a:lnTo>
                  <a:pt x="174" y="756"/>
                </a:lnTo>
                <a:lnTo>
                  <a:pt x="212" y="878"/>
                </a:lnTo>
                <a:lnTo>
                  <a:pt x="372" y="958"/>
                </a:lnTo>
                <a:lnTo>
                  <a:pt x="442" y="850"/>
                </a:lnTo>
                <a:lnTo>
                  <a:pt x="562" y="864"/>
                </a:lnTo>
                <a:lnTo>
                  <a:pt x="770" y="1254"/>
                </a:lnTo>
                <a:lnTo>
                  <a:pt x="978" y="1322"/>
                </a:lnTo>
                <a:lnTo>
                  <a:pt x="1008" y="1268"/>
                </a:lnTo>
                <a:lnTo>
                  <a:pt x="968" y="1146"/>
                </a:lnTo>
                <a:lnTo>
                  <a:pt x="968" y="1014"/>
                </a:lnTo>
                <a:lnTo>
                  <a:pt x="1286" y="768"/>
                </a:lnTo>
                <a:lnTo>
                  <a:pt x="1300" y="772"/>
                </a:lnTo>
                <a:lnTo>
                  <a:pt x="1298" y="770"/>
                </a:lnTo>
                <a:lnTo>
                  <a:pt x="1312" y="726"/>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22" name="Freeform 2858"/>
          <p:cNvSpPr>
            <a:spLocks/>
          </p:cNvSpPr>
          <p:nvPr/>
        </p:nvSpPr>
        <p:spPr bwMode="auto">
          <a:xfrm>
            <a:off x="5406354" y="4308798"/>
            <a:ext cx="578473" cy="539908"/>
          </a:xfrm>
          <a:custGeom>
            <a:avLst/>
            <a:gdLst/>
            <a:ahLst/>
            <a:cxnLst>
              <a:cxn ang="0">
                <a:pos x="72" y="382"/>
              </a:cxn>
              <a:cxn ang="0">
                <a:pos x="76" y="420"/>
              </a:cxn>
              <a:cxn ang="0">
                <a:pos x="356" y="400"/>
              </a:cxn>
              <a:cxn ang="0">
                <a:pos x="346" y="360"/>
              </a:cxn>
              <a:cxn ang="0">
                <a:pos x="450" y="42"/>
              </a:cxn>
              <a:cxn ang="0">
                <a:pos x="366" y="48"/>
              </a:cxn>
              <a:cxn ang="0">
                <a:pos x="384" y="0"/>
              </a:cxn>
              <a:cxn ang="0">
                <a:pos x="0" y="8"/>
              </a:cxn>
              <a:cxn ang="0">
                <a:pos x="32" y="366"/>
              </a:cxn>
              <a:cxn ang="0">
                <a:pos x="72" y="382"/>
              </a:cxn>
            </a:cxnLst>
            <a:rect l="0" t="0" r="r" b="b"/>
            <a:pathLst>
              <a:path w="450" h="420">
                <a:moveTo>
                  <a:pt x="72" y="382"/>
                </a:moveTo>
                <a:lnTo>
                  <a:pt x="76" y="420"/>
                </a:lnTo>
                <a:lnTo>
                  <a:pt x="356" y="400"/>
                </a:lnTo>
                <a:lnTo>
                  <a:pt x="346" y="360"/>
                </a:lnTo>
                <a:lnTo>
                  <a:pt x="450" y="42"/>
                </a:lnTo>
                <a:lnTo>
                  <a:pt x="366" y="48"/>
                </a:lnTo>
                <a:lnTo>
                  <a:pt x="384" y="0"/>
                </a:lnTo>
                <a:lnTo>
                  <a:pt x="0" y="8"/>
                </a:lnTo>
                <a:lnTo>
                  <a:pt x="32" y="366"/>
                </a:lnTo>
                <a:lnTo>
                  <a:pt x="72" y="38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23" name="Freeform 2859"/>
          <p:cNvSpPr>
            <a:spLocks/>
          </p:cNvSpPr>
          <p:nvPr/>
        </p:nvSpPr>
        <p:spPr bwMode="auto">
          <a:xfrm>
            <a:off x="4395954" y="4249665"/>
            <a:ext cx="1038680" cy="524482"/>
          </a:xfrm>
          <a:custGeom>
            <a:avLst/>
            <a:gdLst/>
            <a:ahLst/>
            <a:cxnLst>
              <a:cxn ang="0">
                <a:pos x="0" y="28"/>
              </a:cxn>
              <a:cxn ang="0">
                <a:pos x="2" y="96"/>
              </a:cxn>
              <a:cxn ang="0">
                <a:pos x="256" y="88"/>
              </a:cxn>
              <a:cxn ang="0">
                <a:pos x="270" y="326"/>
              </a:cxn>
              <a:cxn ang="0">
                <a:pos x="472" y="394"/>
              </a:cxn>
              <a:cxn ang="0">
                <a:pos x="742" y="380"/>
              </a:cxn>
              <a:cxn ang="0">
                <a:pos x="808" y="408"/>
              </a:cxn>
              <a:cxn ang="0">
                <a:pos x="774" y="0"/>
              </a:cxn>
              <a:cxn ang="0">
                <a:pos x="0" y="28"/>
              </a:cxn>
            </a:cxnLst>
            <a:rect l="0" t="0" r="r" b="b"/>
            <a:pathLst>
              <a:path w="808" h="408">
                <a:moveTo>
                  <a:pt x="0" y="28"/>
                </a:moveTo>
                <a:lnTo>
                  <a:pt x="2" y="96"/>
                </a:lnTo>
                <a:lnTo>
                  <a:pt x="256" y="88"/>
                </a:lnTo>
                <a:lnTo>
                  <a:pt x="270" y="326"/>
                </a:lnTo>
                <a:lnTo>
                  <a:pt x="472" y="394"/>
                </a:lnTo>
                <a:lnTo>
                  <a:pt x="742" y="380"/>
                </a:lnTo>
                <a:lnTo>
                  <a:pt x="808" y="408"/>
                </a:lnTo>
                <a:lnTo>
                  <a:pt x="774" y="0"/>
                </a:lnTo>
                <a:lnTo>
                  <a:pt x="0" y="28"/>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24" name="Freeform 2860"/>
          <p:cNvSpPr>
            <a:spLocks/>
          </p:cNvSpPr>
          <p:nvPr/>
        </p:nvSpPr>
        <p:spPr bwMode="auto">
          <a:xfrm>
            <a:off x="3038471" y="3403810"/>
            <a:ext cx="642748" cy="858711"/>
          </a:xfrm>
          <a:custGeom>
            <a:avLst/>
            <a:gdLst/>
            <a:ahLst/>
            <a:cxnLst>
              <a:cxn ang="0">
                <a:pos x="0" y="588"/>
              </a:cxn>
              <a:cxn ang="0">
                <a:pos x="452" y="668"/>
              </a:cxn>
              <a:cxn ang="0">
                <a:pos x="500" y="202"/>
              </a:cxn>
              <a:cxn ang="0">
                <a:pos x="312" y="176"/>
              </a:cxn>
              <a:cxn ang="0">
                <a:pos x="336" y="54"/>
              </a:cxn>
              <a:cxn ang="0">
                <a:pos x="76" y="0"/>
              </a:cxn>
              <a:cxn ang="0">
                <a:pos x="0" y="588"/>
              </a:cxn>
            </a:cxnLst>
            <a:rect l="0" t="0" r="r" b="b"/>
            <a:pathLst>
              <a:path w="500" h="668">
                <a:moveTo>
                  <a:pt x="0" y="588"/>
                </a:moveTo>
                <a:lnTo>
                  <a:pt x="452" y="668"/>
                </a:lnTo>
                <a:lnTo>
                  <a:pt x="500" y="202"/>
                </a:lnTo>
                <a:lnTo>
                  <a:pt x="312" y="176"/>
                </a:lnTo>
                <a:lnTo>
                  <a:pt x="336" y="54"/>
                </a:lnTo>
                <a:lnTo>
                  <a:pt x="76" y="0"/>
                </a:lnTo>
                <a:lnTo>
                  <a:pt x="0" y="588"/>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25" name="Freeform 2861"/>
          <p:cNvSpPr>
            <a:spLocks/>
          </p:cNvSpPr>
          <p:nvPr/>
        </p:nvSpPr>
        <p:spPr bwMode="auto">
          <a:xfrm>
            <a:off x="5668595" y="2501392"/>
            <a:ext cx="683884" cy="323945"/>
          </a:xfrm>
          <a:custGeom>
            <a:avLst/>
            <a:gdLst/>
            <a:ahLst/>
            <a:cxnLst>
              <a:cxn ang="0">
                <a:pos x="230" y="214"/>
              </a:cxn>
              <a:cxn ang="0">
                <a:pos x="236" y="252"/>
              </a:cxn>
              <a:cxn ang="0">
                <a:pos x="262" y="252"/>
              </a:cxn>
              <a:cxn ang="0">
                <a:pos x="284" y="200"/>
              </a:cxn>
              <a:cxn ang="0">
                <a:pos x="362" y="160"/>
              </a:cxn>
              <a:cxn ang="0">
                <a:pos x="444" y="122"/>
              </a:cxn>
              <a:cxn ang="0">
                <a:pos x="532" y="122"/>
              </a:cxn>
              <a:cxn ang="0">
                <a:pos x="444" y="14"/>
              </a:cxn>
              <a:cxn ang="0">
                <a:pos x="306" y="96"/>
              </a:cxn>
              <a:cxn ang="0">
                <a:pos x="244" y="106"/>
              </a:cxn>
              <a:cxn ang="0">
                <a:pos x="206" y="70"/>
              </a:cxn>
              <a:cxn ang="0">
                <a:pos x="154" y="80"/>
              </a:cxn>
              <a:cxn ang="0">
                <a:pos x="174" y="0"/>
              </a:cxn>
              <a:cxn ang="0">
                <a:pos x="4" y="134"/>
              </a:cxn>
              <a:cxn ang="0">
                <a:pos x="0" y="134"/>
              </a:cxn>
              <a:cxn ang="0">
                <a:pos x="18" y="186"/>
              </a:cxn>
              <a:cxn ang="0">
                <a:pos x="230" y="214"/>
              </a:cxn>
            </a:cxnLst>
            <a:rect l="0" t="0" r="r" b="b"/>
            <a:pathLst>
              <a:path w="532" h="252">
                <a:moveTo>
                  <a:pt x="230" y="214"/>
                </a:moveTo>
                <a:lnTo>
                  <a:pt x="236" y="252"/>
                </a:lnTo>
                <a:lnTo>
                  <a:pt x="262" y="252"/>
                </a:lnTo>
                <a:lnTo>
                  <a:pt x="284" y="200"/>
                </a:lnTo>
                <a:lnTo>
                  <a:pt x="362" y="160"/>
                </a:lnTo>
                <a:lnTo>
                  <a:pt x="444" y="122"/>
                </a:lnTo>
                <a:lnTo>
                  <a:pt x="532" y="122"/>
                </a:lnTo>
                <a:lnTo>
                  <a:pt x="444" y="14"/>
                </a:lnTo>
                <a:lnTo>
                  <a:pt x="306" y="96"/>
                </a:lnTo>
                <a:lnTo>
                  <a:pt x="244" y="106"/>
                </a:lnTo>
                <a:lnTo>
                  <a:pt x="206" y="70"/>
                </a:lnTo>
                <a:lnTo>
                  <a:pt x="154" y="80"/>
                </a:lnTo>
                <a:lnTo>
                  <a:pt x="174" y="0"/>
                </a:lnTo>
                <a:lnTo>
                  <a:pt x="4" y="134"/>
                </a:lnTo>
                <a:lnTo>
                  <a:pt x="0" y="134"/>
                </a:lnTo>
                <a:lnTo>
                  <a:pt x="18" y="186"/>
                </a:lnTo>
                <a:lnTo>
                  <a:pt x="230" y="21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26" name="Freeform 2862"/>
          <p:cNvSpPr>
            <a:spLocks/>
          </p:cNvSpPr>
          <p:nvPr/>
        </p:nvSpPr>
        <p:spPr bwMode="auto">
          <a:xfrm>
            <a:off x="3627229" y="3663479"/>
            <a:ext cx="868995" cy="611896"/>
          </a:xfrm>
          <a:custGeom>
            <a:avLst/>
            <a:gdLst/>
            <a:ahLst/>
            <a:cxnLst>
              <a:cxn ang="0">
                <a:pos x="670" y="118"/>
              </a:cxn>
              <a:cxn ang="0">
                <a:pos x="662" y="26"/>
              </a:cxn>
              <a:cxn ang="0">
                <a:pos x="50" y="0"/>
              </a:cxn>
              <a:cxn ang="0">
                <a:pos x="0" y="466"/>
              </a:cxn>
              <a:cxn ang="0">
                <a:pos x="594" y="476"/>
              </a:cxn>
              <a:cxn ang="0">
                <a:pos x="676" y="474"/>
              </a:cxn>
              <a:cxn ang="0">
                <a:pos x="668" y="118"/>
              </a:cxn>
              <a:cxn ang="0">
                <a:pos x="670" y="118"/>
              </a:cxn>
            </a:cxnLst>
            <a:rect l="0" t="0" r="r" b="b"/>
            <a:pathLst>
              <a:path w="676" h="476">
                <a:moveTo>
                  <a:pt x="670" y="118"/>
                </a:moveTo>
                <a:lnTo>
                  <a:pt x="662" y="26"/>
                </a:lnTo>
                <a:lnTo>
                  <a:pt x="50" y="0"/>
                </a:lnTo>
                <a:lnTo>
                  <a:pt x="0" y="466"/>
                </a:lnTo>
                <a:lnTo>
                  <a:pt x="594" y="476"/>
                </a:lnTo>
                <a:lnTo>
                  <a:pt x="676" y="474"/>
                </a:lnTo>
                <a:lnTo>
                  <a:pt x="668" y="118"/>
                </a:lnTo>
                <a:lnTo>
                  <a:pt x="670" y="118"/>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27" name="Freeform 2863"/>
          <p:cNvSpPr>
            <a:spLocks/>
          </p:cNvSpPr>
          <p:nvPr/>
        </p:nvSpPr>
        <p:spPr bwMode="auto">
          <a:xfrm>
            <a:off x="2007503" y="3149282"/>
            <a:ext cx="953838" cy="1745703"/>
          </a:xfrm>
          <a:custGeom>
            <a:avLst/>
            <a:gdLst/>
            <a:ahLst/>
            <a:cxnLst>
              <a:cxn ang="0">
                <a:pos x="694" y="1314"/>
              </a:cxn>
              <a:cxn ang="0">
                <a:pos x="682" y="1260"/>
              </a:cxn>
              <a:cxn ang="0">
                <a:pos x="732" y="1150"/>
              </a:cxn>
              <a:cxn ang="0">
                <a:pos x="742" y="1140"/>
              </a:cxn>
              <a:cxn ang="0">
                <a:pos x="712" y="1044"/>
              </a:cxn>
              <a:cxn ang="0">
                <a:pos x="324" y="482"/>
              </a:cxn>
              <a:cxn ang="0">
                <a:pos x="334" y="454"/>
              </a:cxn>
              <a:cxn ang="0">
                <a:pos x="324" y="426"/>
              </a:cxn>
              <a:cxn ang="0">
                <a:pos x="402" y="98"/>
              </a:cxn>
              <a:cxn ang="0">
                <a:pos x="70" y="8"/>
              </a:cxn>
              <a:cxn ang="0">
                <a:pos x="68" y="0"/>
              </a:cxn>
              <a:cxn ang="0">
                <a:pos x="70" y="34"/>
              </a:cxn>
              <a:cxn ang="0">
                <a:pos x="0" y="156"/>
              </a:cxn>
              <a:cxn ang="0">
                <a:pos x="42" y="278"/>
              </a:cxn>
              <a:cxn ang="0">
                <a:pos x="32" y="384"/>
              </a:cxn>
              <a:cxn ang="0">
                <a:pos x="102" y="534"/>
              </a:cxn>
              <a:cxn ang="0">
                <a:pos x="102" y="614"/>
              </a:cxn>
              <a:cxn ang="0">
                <a:pos x="122" y="682"/>
              </a:cxn>
              <a:cxn ang="0">
                <a:pos x="90" y="734"/>
              </a:cxn>
              <a:cxn ang="0">
                <a:pos x="190" y="870"/>
              </a:cxn>
              <a:cxn ang="0">
                <a:pos x="190" y="1006"/>
              </a:cxn>
              <a:cxn ang="0">
                <a:pos x="360" y="1114"/>
              </a:cxn>
              <a:cxn ang="0">
                <a:pos x="360" y="1178"/>
              </a:cxn>
              <a:cxn ang="0">
                <a:pos x="450" y="1236"/>
              </a:cxn>
              <a:cxn ang="0">
                <a:pos x="450" y="1342"/>
              </a:cxn>
              <a:cxn ang="0">
                <a:pos x="668" y="1354"/>
              </a:cxn>
              <a:cxn ang="0">
                <a:pos x="672" y="1358"/>
              </a:cxn>
              <a:cxn ang="0">
                <a:pos x="668" y="1354"/>
              </a:cxn>
              <a:cxn ang="0">
                <a:pos x="694" y="1314"/>
              </a:cxn>
            </a:cxnLst>
            <a:rect l="0" t="0" r="r" b="b"/>
            <a:pathLst>
              <a:path w="742" h="1358">
                <a:moveTo>
                  <a:pt x="694" y="1314"/>
                </a:moveTo>
                <a:lnTo>
                  <a:pt x="682" y="1260"/>
                </a:lnTo>
                <a:lnTo>
                  <a:pt x="732" y="1150"/>
                </a:lnTo>
                <a:lnTo>
                  <a:pt x="742" y="1140"/>
                </a:lnTo>
                <a:lnTo>
                  <a:pt x="712" y="1044"/>
                </a:lnTo>
                <a:lnTo>
                  <a:pt x="324" y="482"/>
                </a:lnTo>
                <a:lnTo>
                  <a:pt x="334" y="454"/>
                </a:lnTo>
                <a:lnTo>
                  <a:pt x="324" y="426"/>
                </a:lnTo>
                <a:lnTo>
                  <a:pt x="402" y="98"/>
                </a:lnTo>
                <a:lnTo>
                  <a:pt x="70" y="8"/>
                </a:lnTo>
                <a:lnTo>
                  <a:pt x="68" y="0"/>
                </a:lnTo>
                <a:lnTo>
                  <a:pt x="70" y="34"/>
                </a:lnTo>
                <a:lnTo>
                  <a:pt x="0" y="156"/>
                </a:lnTo>
                <a:lnTo>
                  <a:pt x="42" y="278"/>
                </a:lnTo>
                <a:lnTo>
                  <a:pt x="32" y="384"/>
                </a:lnTo>
                <a:lnTo>
                  <a:pt x="102" y="534"/>
                </a:lnTo>
                <a:lnTo>
                  <a:pt x="102" y="614"/>
                </a:lnTo>
                <a:lnTo>
                  <a:pt x="122" y="682"/>
                </a:lnTo>
                <a:lnTo>
                  <a:pt x="90" y="734"/>
                </a:lnTo>
                <a:lnTo>
                  <a:pt x="190" y="870"/>
                </a:lnTo>
                <a:lnTo>
                  <a:pt x="190" y="1006"/>
                </a:lnTo>
                <a:lnTo>
                  <a:pt x="360" y="1114"/>
                </a:lnTo>
                <a:lnTo>
                  <a:pt x="360" y="1178"/>
                </a:lnTo>
                <a:lnTo>
                  <a:pt x="450" y="1236"/>
                </a:lnTo>
                <a:lnTo>
                  <a:pt x="450" y="1342"/>
                </a:lnTo>
                <a:lnTo>
                  <a:pt x="668" y="1354"/>
                </a:lnTo>
                <a:lnTo>
                  <a:pt x="672" y="1358"/>
                </a:lnTo>
                <a:lnTo>
                  <a:pt x="668" y="1354"/>
                </a:lnTo>
                <a:lnTo>
                  <a:pt x="694" y="131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28" name="Freeform 2864"/>
          <p:cNvSpPr>
            <a:spLocks/>
          </p:cNvSpPr>
          <p:nvPr/>
        </p:nvSpPr>
        <p:spPr bwMode="auto">
          <a:xfrm>
            <a:off x="3444688" y="2971883"/>
            <a:ext cx="843285" cy="707023"/>
          </a:xfrm>
          <a:custGeom>
            <a:avLst/>
            <a:gdLst/>
            <a:ahLst/>
            <a:cxnLst>
              <a:cxn ang="0">
                <a:pos x="26" y="388"/>
              </a:cxn>
              <a:cxn ang="0">
                <a:pos x="28" y="388"/>
              </a:cxn>
              <a:cxn ang="0">
                <a:pos x="0" y="508"/>
              </a:cxn>
              <a:cxn ang="0">
                <a:pos x="192" y="536"/>
              </a:cxn>
              <a:cxn ang="0">
                <a:pos x="650" y="550"/>
              </a:cxn>
              <a:cxn ang="0">
                <a:pos x="656" y="40"/>
              </a:cxn>
              <a:cxn ang="0">
                <a:pos x="64" y="0"/>
              </a:cxn>
              <a:cxn ang="0">
                <a:pos x="26" y="388"/>
              </a:cxn>
            </a:cxnLst>
            <a:rect l="0" t="0" r="r" b="b"/>
            <a:pathLst>
              <a:path w="656" h="550">
                <a:moveTo>
                  <a:pt x="26" y="388"/>
                </a:moveTo>
                <a:lnTo>
                  <a:pt x="28" y="388"/>
                </a:lnTo>
                <a:lnTo>
                  <a:pt x="0" y="508"/>
                </a:lnTo>
                <a:lnTo>
                  <a:pt x="192" y="536"/>
                </a:lnTo>
                <a:lnTo>
                  <a:pt x="650" y="550"/>
                </a:lnTo>
                <a:lnTo>
                  <a:pt x="656" y="40"/>
                </a:lnTo>
                <a:lnTo>
                  <a:pt x="64" y="0"/>
                </a:lnTo>
                <a:lnTo>
                  <a:pt x="26" y="388"/>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29" name="Freeform 2865"/>
          <p:cNvSpPr>
            <a:spLocks/>
          </p:cNvSpPr>
          <p:nvPr/>
        </p:nvSpPr>
        <p:spPr bwMode="auto">
          <a:xfrm>
            <a:off x="5951404" y="4067125"/>
            <a:ext cx="979548" cy="416501"/>
          </a:xfrm>
          <a:custGeom>
            <a:avLst/>
            <a:gdLst/>
            <a:ahLst/>
            <a:cxnLst>
              <a:cxn ang="0">
                <a:pos x="206" y="304"/>
              </a:cxn>
              <a:cxn ang="0">
                <a:pos x="554" y="246"/>
              </a:cxn>
              <a:cxn ang="0">
                <a:pos x="580" y="154"/>
              </a:cxn>
              <a:cxn ang="0">
                <a:pos x="752" y="30"/>
              </a:cxn>
              <a:cxn ang="0">
                <a:pos x="762" y="0"/>
              </a:cxn>
              <a:cxn ang="0">
                <a:pos x="762" y="0"/>
              </a:cxn>
              <a:cxn ang="0">
                <a:pos x="332" y="88"/>
              </a:cxn>
              <a:cxn ang="0">
                <a:pos x="54" y="134"/>
              </a:cxn>
              <a:cxn ang="0">
                <a:pos x="32" y="134"/>
              </a:cxn>
              <a:cxn ang="0">
                <a:pos x="32" y="230"/>
              </a:cxn>
              <a:cxn ang="0">
                <a:pos x="30" y="230"/>
              </a:cxn>
              <a:cxn ang="0">
                <a:pos x="0" y="324"/>
              </a:cxn>
              <a:cxn ang="0">
                <a:pos x="206" y="304"/>
              </a:cxn>
            </a:cxnLst>
            <a:rect l="0" t="0" r="r" b="b"/>
            <a:pathLst>
              <a:path w="762" h="324">
                <a:moveTo>
                  <a:pt x="206" y="304"/>
                </a:moveTo>
                <a:lnTo>
                  <a:pt x="554" y="246"/>
                </a:lnTo>
                <a:lnTo>
                  <a:pt x="580" y="154"/>
                </a:lnTo>
                <a:lnTo>
                  <a:pt x="752" y="30"/>
                </a:lnTo>
                <a:lnTo>
                  <a:pt x="762" y="0"/>
                </a:lnTo>
                <a:lnTo>
                  <a:pt x="762" y="0"/>
                </a:lnTo>
                <a:lnTo>
                  <a:pt x="332" y="88"/>
                </a:lnTo>
                <a:lnTo>
                  <a:pt x="54" y="134"/>
                </a:lnTo>
                <a:lnTo>
                  <a:pt x="32" y="134"/>
                </a:lnTo>
                <a:lnTo>
                  <a:pt x="32" y="230"/>
                </a:lnTo>
                <a:lnTo>
                  <a:pt x="30" y="230"/>
                </a:lnTo>
                <a:lnTo>
                  <a:pt x="0" y="324"/>
                </a:lnTo>
                <a:lnTo>
                  <a:pt x="206" y="30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0" name="Freeform 2866"/>
          <p:cNvSpPr>
            <a:spLocks/>
          </p:cNvSpPr>
          <p:nvPr/>
        </p:nvSpPr>
        <p:spPr bwMode="auto">
          <a:xfrm>
            <a:off x="6668711" y="3846020"/>
            <a:ext cx="1012971" cy="537337"/>
          </a:xfrm>
          <a:custGeom>
            <a:avLst/>
            <a:gdLst/>
            <a:ahLst/>
            <a:cxnLst>
              <a:cxn ang="0">
                <a:pos x="196" y="202"/>
              </a:cxn>
              <a:cxn ang="0">
                <a:pos x="26" y="326"/>
              </a:cxn>
              <a:cxn ang="0">
                <a:pos x="0" y="418"/>
              </a:cxn>
              <a:cxn ang="0">
                <a:pos x="62" y="408"/>
              </a:cxn>
              <a:cxn ang="0">
                <a:pos x="312" y="310"/>
              </a:cxn>
              <a:cxn ang="0">
                <a:pos x="344" y="344"/>
              </a:cxn>
              <a:cxn ang="0">
                <a:pos x="424" y="326"/>
              </a:cxn>
              <a:cxn ang="0">
                <a:pos x="558" y="414"/>
              </a:cxn>
              <a:cxn ang="0">
                <a:pos x="560" y="408"/>
              </a:cxn>
              <a:cxn ang="0">
                <a:pos x="628" y="368"/>
              </a:cxn>
              <a:cxn ang="0">
                <a:pos x="628" y="328"/>
              </a:cxn>
              <a:cxn ang="0">
                <a:pos x="678" y="248"/>
              </a:cxn>
              <a:cxn ang="0">
                <a:pos x="738" y="248"/>
              </a:cxn>
              <a:cxn ang="0">
                <a:pos x="788" y="128"/>
              </a:cxn>
              <a:cxn ang="0">
                <a:pos x="788" y="46"/>
              </a:cxn>
              <a:cxn ang="0">
                <a:pos x="754" y="0"/>
              </a:cxn>
              <a:cxn ang="0">
                <a:pos x="208" y="170"/>
              </a:cxn>
              <a:cxn ang="0">
                <a:pos x="196" y="202"/>
              </a:cxn>
            </a:cxnLst>
            <a:rect l="0" t="0" r="r" b="b"/>
            <a:pathLst>
              <a:path w="788" h="418">
                <a:moveTo>
                  <a:pt x="196" y="202"/>
                </a:moveTo>
                <a:lnTo>
                  <a:pt x="26" y="326"/>
                </a:lnTo>
                <a:lnTo>
                  <a:pt x="0" y="418"/>
                </a:lnTo>
                <a:lnTo>
                  <a:pt x="62" y="408"/>
                </a:lnTo>
                <a:lnTo>
                  <a:pt x="312" y="310"/>
                </a:lnTo>
                <a:lnTo>
                  <a:pt x="344" y="344"/>
                </a:lnTo>
                <a:lnTo>
                  <a:pt x="424" y="326"/>
                </a:lnTo>
                <a:lnTo>
                  <a:pt x="558" y="414"/>
                </a:lnTo>
                <a:lnTo>
                  <a:pt x="560" y="408"/>
                </a:lnTo>
                <a:lnTo>
                  <a:pt x="628" y="368"/>
                </a:lnTo>
                <a:lnTo>
                  <a:pt x="628" y="328"/>
                </a:lnTo>
                <a:lnTo>
                  <a:pt x="678" y="248"/>
                </a:lnTo>
                <a:lnTo>
                  <a:pt x="738" y="248"/>
                </a:lnTo>
                <a:lnTo>
                  <a:pt x="788" y="128"/>
                </a:lnTo>
                <a:lnTo>
                  <a:pt x="788" y="46"/>
                </a:lnTo>
                <a:lnTo>
                  <a:pt x="754" y="0"/>
                </a:lnTo>
                <a:lnTo>
                  <a:pt x="208" y="170"/>
                </a:lnTo>
                <a:lnTo>
                  <a:pt x="196" y="20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1" name="Freeform 2867"/>
          <p:cNvSpPr>
            <a:spLocks/>
          </p:cNvSpPr>
          <p:nvPr/>
        </p:nvSpPr>
        <p:spPr bwMode="auto">
          <a:xfrm>
            <a:off x="7673969" y="3041299"/>
            <a:ext cx="141405" cy="97698"/>
          </a:xfrm>
          <a:custGeom>
            <a:avLst/>
            <a:gdLst/>
            <a:ahLst/>
            <a:cxnLst>
              <a:cxn ang="0">
                <a:pos x="14" y="38"/>
              </a:cxn>
              <a:cxn ang="0">
                <a:pos x="0" y="76"/>
              </a:cxn>
              <a:cxn ang="0">
                <a:pos x="46" y="52"/>
              </a:cxn>
              <a:cxn ang="0">
                <a:pos x="106" y="12"/>
              </a:cxn>
              <a:cxn ang="0">
                <a:pos x="110" y="0"/>
              </a:cxn>
              <a:cxn ang="0">
                <a:pos x="98" y="0"/>
              </a:cxn>
              <a:cxn ang="0">
                <a:pos x="14" y="38"/>
              </a:cxn>
            </a:cxnLst>
            <a:rect l="0" t="0" r="r" b="b"/>
            <a:pathLst>
              <a:path w="110" h="76">
                <a:moveTo>
                  <a:pt x="14" y="38"/>
                </a:moveTo>
                <a:lnTo>
                  <a:pt x="0" y="76"/>
                </a:lnTo>
                <a:lnTo>
                  <a:pt x="46" y="52"/>
                </a:lnTo>
                <a:lnTo>
                  <a:pt x="106" y="12"/>
                </a:lnTo>
                <a:lnTo>
                  <a:pt x="110" y="0"/>
                </a:lnTo>
                <a:lnTo>
                  <a:pt x="98" y="0"/>
                </a:lnTo>
                <a:lnTo>
                  <a:pt x="14" y="38"/>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2" name="Freeform 2868"/>
          <p:cNvSpPr>
            <a:spLocks/>
          </p:cNvSpPr>
          <p:nvPr/>
        </p:nvSpPr>
        <p:spPr bwMode="auto">
          <a:xfrm>
            <a:off x="4488511" y="3807455"/>
            <a:ext cx="899847" cy="465349"/>
          </a:xfrm>
          <a:custGeom>
            <a:avLst/>
            <a:gdLst/>
            <a:ahLst/>
            <a:cxnLst>
              <a:cxn ang="0">
                <a:pos x="626" y="62"/>
              </a:cxn>
              <a:cxn ang="0">
                <a:pos x="642" y="0"/>
              </a:cxn>
              <a:cxn ang="0">
                <a:pos x="606" y="0"/>
              </a:cxn>
              <a:cxn ang="0">
                <a:pos x="608" y="0"/>
              </a:cxn>
              <a:cxn ang="0">
                <a:pos x="0" y="8"/>
              </a:cxn>
              <a:cxn ang="0">
                <a:pos x="10" y="362"/>
              </a:cxn>
              <a:cxn ang="0">
                <a:pos x="700" y="338"/>
              </a:cxn>
              <a:cxn ang="0">
                <a:pos x="680" y="90"/>
              </a:cxn>
              <a:cxn ang="0">
                <a:pos x="626" y="62"/>
              </a:cxn>
            </a:cxnLst>
            <a:rect l="0" t="0" r="r" b="b"/>
            <a:pathLst>
              <a:path w="700" h="362">
                <a:moveTo>
                  <a:pt x="626" y="62"/>
                </a:moveTo>
                <a:lnTo>
                  <a:pt x="642" y="0"/>
                </a:lnTo>
                <a:lnTo>
                  <a:pt x="606" y="0"/>
                </a:lnTo>
                <a:lnTo>
                  <a:pt x="608" y="0"/>
                </a:lnTo>
                <a:lnTo>
                  <a:pt x="0" y="8"/>
                </a:lnTo>
                <a:lnTo>
                  <a:pt x="10" y="362"/>
                </a:lnTo>
                <a:lnTo>
                  <a:pt x="700" y="338"/>
                </a:lnTo>
                <a:lnTo>
                  <a:pt x="680" y="90"/>
                </a:lnTo>
                <a:lnTo>
                  <a:pt x="626" y="6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3" name="Freeform 2869"/>
          <p:cNvSpPr>
            <a:spLocks/>
          </p:cNvSpPr>
          <p:nvPr/>
        </p:nvSpPr>
        <p:spPr bwMode="auto">
          <a:xfrm>
            <a:off x="6133945" y="2707071"/>
            <a:ext cx="501343" cy="655603"/>
          </a:xfrm>
          <a:custGeom>
            <a:avLst/>
            <a:gdLst/>
            <a:ahLst/>
            <a:cxnLst>
              <a:cxn ang="0">
                <a:pos x="350" y="464"/>
              </a:cxn>
              <a:cxn ang="0">
                <a:pos x="338" y="460"/>
              </a:cxn>
              <a:cxn ang="0">
                <a:pos x="390" y="284"/>
              </a:cxn>
              <a:cxn ang="0">
                <a:pos x="320" y="164"/>
              </a:cxn>
              <a:cxn ang="0">
                <a:pos x="280" y="190"/>
              </a:cxn>
              <a:cxn ang="0">
                <a:pos x="250" y="14"/>
              </a:cxn>
              <a:cxn ang="0">
                <a:pos x="100" y="0"/>
              </a:cxn>
              <a:cxn ang="0">
                <a:pos x="100" y="28"/>
              </a:cxn>
              <a:cxn ang="0">
                <a:pos x="22" y="124"/>
              </a:cxn>
              <a:cxn ang="0">
                <a:pos x="0" y="232"/>
              </a:cxn>
              <a:cxn ang="0">
                <a:pos x="12" y="272"/>
              </a:cxn>
              <a:cxn ang="0">
                <a:pos x="50" y="378"/>
              </a:cxn>
              <a:cxn ang="0">
                <a:pos x="50" y="486"/>
              </a:cxn>
              <a:cxn ang="0">
                <a:pos x="24" y="510"/>
              </a:cxn>
              <a:cxn ang="0">
                <a:pos x="212" y="506"/>
              </a:cxn>
              <a:cxn ang="0">
                <a:pos x="350" y="464"/>
              </a:cxn>
            </a:cxnLst>
            <a:rect l="0" t="0" r="r" b="b"/>
            <a:pathLst>
              <a:path w="390" h="510">
                <a:moveTo>
                  <a:pt x="350" y="464"/>
                </a:moveTo>
                <a:lnTo>
                  <a:pt x="338" y="460"/>
                </a:lnTo>
                <a:lnTo>
                  <a:pt x="390" y="284"/>
                </a:lnTo>
                <a:lnTo>
                  <a:pt x="320" y="164"/>
                </a:lnTo>
                <a:lnTo>
                  <a:pt x="280" y="190"/>
                </a:lnTo>
                <a:lnTo>
                  <a:pt x="250" y="14"/>
                </a:lnTo>
                <a:lnTo>
                  <a:pt x="100" y="0"/>
                </a:lnTo>
                <a:lnTo>
                  <a:pt x="100" y="28"/>
                </a:lnTo>
                <a:lnTo>
                  <a:pt x="22" y="124"/>
                </a:lnTo>
                <a:lnTo>
                  <a:pt x="0" y="232"/>
                </a:lnTo>
                <a:lnTo>
                  <a:pt x="12" y="272"/>
                </a:lnTo>
                <a:lnTo>
                  <a:pt x="50" y="378"/>
                </a:lnTo>
                <a:lnTo>
                  <a:pt x="50" y="486"/>
                </a:lnTo>
                <a:lnTo>
                  <a:pt x="24" y="510"/>
                </a:lnTo>
                <a:lnTo>
                  <a:pt x="212" y="506"/>
                </a:lnTo>
                <a:lnTo>
                  <a:pt x="350" y="46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4" name="Freeform 2870"/>
          <p:cNvSpPr>
            <a:spLocks/>
          </p:cNvSpPr>
          <p:nvPr/>
        </p:nvSpPr>
        <p:spPr bwMode="auto">
          <a:xfrm>
            <a:off x="2431717" y="3275260"/>
            <a:ext cx="694168" cy="1210937"/>
          </a:xfrm>
          <a:custGeom>
            <a:avLst/>
            <a:gdLst/>
            <a:ahLst/>
            <a:cxnLst>
              <a:cxn ang="0">
                <a:pos x="468" y="688"/>
              </a:cxn>
              <a:cxn ang="0">
                <a:pos x="540" y="98"/>
              </a:cxn>
              <a:cxn ang="0">
                <a:pos x="302" y="50"/>
              </a:cxn>
              <a:cxn ang="0">
                <a:pos x="302" y="46"/>
              </a:cxn>
              <a:cxn ang="0">
                <a:pos x="76" y="0"/>
              </a:cxn>
              <a:cxn ang="0">
                <a:pos x="0" y="328"/>
              </a:cxn>
              <a:cxn ang="0">
                <a:pos x="10" y="356"/>
              </a:cxn>
              <a:cxn ang="0">
                <a:pos x="0" y="384"/>
              </a:cxn>
              <a:cxn ang="0">
                <a:pos x="384" y="942"/>
              </a:cxn>
              <a:cxn ang="0">
                <a:pos x="414" y="794"/>
              </a:cxn>
              <a:cxn ang="0">
                <a:pos x="454" y="806"/>
              </a:cxn>
              <a:cxn ang="0">
                <a:pos x="468" y="688"/>
              </a:cxn>
              <a:cxn ang="0">
                <a:pos x="468" y="688"/>
              </a:cxn>
              <a:cxn ang="0">
                <a:pos x="468" y="688"/>
              </a:cxn>
            </a:cxnLst>
            <a:rect l="0" t="0" r="r" b="b"/>
            <a:pathLst>
              <a:path w="540" h="942">
                <a:moveTo>
                  <a:pt x="468" y="688"/>
                </a:moveTo>
                <a:lnTo>
                  <a:pt x="540" y="98"/>
                </a:lnTo>
                <a:lnTo>
                  <a:pt x="302" y="50"/>
                </a:lnTo>
                <a:lnTo>
                  <a:pt x="302" y="46"/>
                </a:lnTo>
                <a:lnTo>
                  <a:pt x="76" y="0"/>
                </a:lnTo>
                <a:lnTo>
                  <a:pt x="0" y="328"/>
                </a:lnTo>
                <a:lnTo>
                  <a:pt x="10" y="356"/>
                </a:lnTo>
                <a:lnTo>
                  <a:pt x="0" y="384"/>
                </a:lnTo>
                <a:lnTo>
                  <a:pt x="384" y="942"/>
                </a:lnTo>
                <a:lnTo>
                  <a:pt x="414" y="794"/>
                </a:lnTo>
                <a:lnTo>
                  <a:pt x="454" y="806"/>
                </a:lnTo>
                <a:lnTo>
                  <a:pt x="468" y="688"/>
                </a:lnTo>
                <a:lnTo>
                  <a:pt x="468" y="688"/>
                </a:lnTo>
                <a:lnTo>
                  <a:pt x="468" y="688"/>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5" name="Freeform 2871"/>
          <p:cNvSpPr>
            <a:spLocks/>
          </p:cNvSpPr>
          <p:nvPr/>
        </p:nvSpPr>
        <p:spPr bwMode="auto">
          <a:xfrm>
            <a:off x="7787092" y="2830479"/>
            <a:ext cx="110553" cy="200537"/>
          </a:xfrm>
          <a:custGeom>
            <a:avLst/>
            <a:gdLst/>
            <a:ahLst/>
            <a:cxnLst>
              <a:cxn ang="0">
                <a:pos x="0" y="18"/>
              </a:cxn>
              <a:cxn ang="0">
                <a:pos x="26" y="156"/>
              </a:cxn>
              <a:cxn ang="0">
                <a:pos x="48" y="108"/>
              </a:cxn>
              <a:cxn ang="0">
                <a:pos x="86" y="40"/>
              </a:cxn>
              <a:cxn ang="0">
                <a:pos x="50" y="0"/>
              </a:cxn>
              <a:cxn ang="0">
                <a:pos x="0" y="18"/>
              </a:cxn>
            </a:cxnLst>
            <a:rect l="0" t="0" r="r" b="b"/>
            <a:pathLst>
              <a:path w="86" h="156">
                <a:moveTo>
                  <a:pt x="0" y="18"/>
                </a:moveTo>
                <a:lnTo>
                  <a:pt x="26" y="156"/>
                </a:lnTo>
                <a:lnTo>
                  <a:pt x="48" y="108"/>
                </a:lnTo>
                <a:lnTo>
                  <a:pt x="86" y="40"/>
                </a:lnTo>
                <a:lnTo>
                  <a:pt x="50" y="0"/>
                </a:lnTo>
                <a:lnTo>
                  <a:pt x="0" y="18"/>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6" name="Freeform 2872"/>
          <p:cNvSpPr>
            <a:spLocks/>
          </p:cNvSpPr>
          <p:nvPr/>
        </p:nvSpPr>
        <p:spPr bwMode="auto">
          <a:xfrm>
            <a:off x="6722701" y="3491223"/>
            <a:ext cx="912702" cy="609325"/>
          </a:xfrm>
          <a:custGeom>
            <a:avLst/>
            <a:gdLst/>
            <a:ahLst/>
            <a:cxnLst>
              <a:cxn ang="0">
                <a:pos x="492" y="106"/>
              </a:cxn>
              <a:cxn ang="0">
                <a:pos x="502" y="26"/>
              </a:cxn>
              <a:cxn ang="0">
                <a:pos x="442" y="0"/>
              </a:cxn>
              <a:cxn ang="0">
                <a:pos x="424" y="26"/>
              </a:cxn>
              <a:cxn ang="0">
                <a:pos x="386" y="26"/>
              </a:cxn>
              <a:cxn ang="0">
                <a:pos x="344" y="84"/>
              </a:cxn>
              <a:cxn ang="0">
                <a:pos x="314" y="158"/>
              </a:cxn>
              <a:cxn ang="0">
                <a:pos x="286" y="132"/>
              </a:cxn>
              <a:cxn ang="0">
                <a:pos x="256" y="296"/>
              </a:cxn>
              <a:cxn ang="0">
                <a:pos x="184" y="340"/>
              </a:cxn>
              <a:cxn ang="0">
                <a:pos x="112" y="306"/>
              </a:cxn>
              <a:cxn ang="0">
                <a:pos x="60" y="402"/>
              </a:cxn>
              <a:cxn ang="0">
                <a:pos x="0" y="474"/>
              </a:cxn>
              <a:cxn ang="0">
                <a:pos x="164" y="444"/>
              </a:cxn>
              <a:cxn ang="0">
                <a:pos x="710" y="272"/>
              </a:cxn>
              <a:cxn ang="0">
                <a:pos x="666" y="214"/>
              </a:cxn>
              <a:cxn ang="0">
                <a:pos x="698" y="96"/>
              </a:cxn>
              <a:cxn ang="0">
                <a:pos x="614" y="116"/>
              </a:cxn>
              <a:cxn ang="0">
                <a:pos x="492" y="106"/>
              </a:cxn>
            </a:cxnLst>
            <a:rect l="0" t="0" r="r" b="b"/>
            <a:pathLst>
              <a:path w="710" h="474">
                <a:moveTo>
                  <a:pt x="492" y="106"/>
                </a:moveTo>
                <a:lnTo>
                  <a:pt x="502" y="26"/>
                </a:lnTo>
                <a:lnTo>
                  <a:pt x="442" y="0"/>
                </a:lnTo>
                <a:lnTo>
                  <a:pt x="424" y="26"/>
                </a:lnTo>
                <a:lnTo>
                  <a:pt x="386" y="26"/>
                </a:lnTo>
                <a:lnTo>
                  <a:pt x="344" y="84"/>
                </a:lnTo>
                <a:lnTo>
                  <a:pt x="314" y="158"/>
                </a:lnTo>
                <a:lnTo>
                  <a:pt x="286" y="132"/>
                </a:lnTo>
                <a:lnTo>
                  <a:pt x="256" y="296"/>
                </a:lnTo>
                <a:lnTo>
                  <a:pt x="184" y="340"/>
                </a:lnTo>
                <a:lnTo>
                  <a:pt x="112" y="306"/>
                </a:lnTo>
                <a:lnTo>
                  <a:pt x="60" y="402"/>
                </a:lnTo>
                <a:lnTo>
                  <a:pt x="0" y="474"/>
                </a:lnTo>
                <a:lnTo>
                  <a:pt x="164" y="444"/>
                </a:lnTo>
                <a:lnTo>
                  <a:pt x="710" y="272"/>
                </a:lnTo>
                <a:lnTo>
                  <a:pt x="666" y="214"/>
                </a:lnTo>
                <a:lnTo>
                  <a:pt x="698" y="96"/>
                </a:lnTo>
                <a:lnTo>
                  <a:pt x="614" y="116"/>
                </a:lnTo>
                <a:lnTo>
                  <a:pt x="492" y="106"/>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7" name="Freeform 2873"/>
          <p:cNvSpPr>
            <a:spLocks/>
          </p:cNvSpPr>
          <p:nvPr/>
        </p:nvSpPr>
        <p:spPr bwMode="auto">
          <a:xfrm>
            <a:off x="7062073" y="3352389"/>
            <a:ext cx="568189" cy="285380"/>
          </a:xfrm>
          <a:custGeom>
            <a:avLst/>
            <a:gdLst/>
            <a:ahLst/>
            <a:cxnLst>
              <a:cxn ang="0">
                <a:pos x="316" y="0"/>
              </a:cxn>
              <a:cxn ang="0">
                <a:pos x="0" y="108"/>
              </a:cxn>
              <a:cxn ang="0">
                <a:pos x="24" y="150"/>
              </a:cxn>
              <a:cxn ang="0">
                <a:pos x="126" y="94"/>
              </a:cxn>
              <a:cxn ang="0">
                <a:pos x="178" y="106"/>
              </a:cxn>
              <a:cxn ang="0">
                <a:pos x="178" y="104"/>
              </a:cxn>
              <a:cxn ang="0">
                <a:pos x="180" y="106"/>
              </a:cxn>
              <a:cxn ang="0">
                <a:pos x="180" y="106"/>
              </a:cxn>
              <a:cxn ang="0">
                <a:pos x="242" y="132"/>
              </a:cxn>
              <a:cxn ang="0">
                <a:pos x="232" y="212"/>
              </a:cxn>
              <a:cxn ang="0">
                <a:pos x="354" y="222"/>
              </a:cxn>
              <a:cxn ang="0">
                <a:pos x="436" y="200"/>
              </a:cxn>
              <a:cxn ang="0">
                <a:pos x="442" y="174"/>
              </a:cxn>
              <a:cxn ang="0">
                <a:pos x="442" y="134"/>
              </a:cxn>
              <a:cxn ang="0">
                <a:pos x="374" y="162"/>
              </a:cxn>
              <a:cxn ang="0">
                <a:pos x="316" y="0"/>
              </a:cxn>
            </a:cxnLst>
            <a:rect l="0" t="0" r="r" b="b"/>
            <a:pathLst>
              <a:path w="442" h="222">
                <a:moveTo>
                  <a:pt x="316" y="0"/>
                </a:moveTo>
                <a:lnTo>
                  <a:pt x="0" y="108"/>
                </a:lnTo>
                <a:lnTo>
                  <a:pt x="24" y="150"/>
                </a:lnTo>
                <a:lnTo>
                  <a:pt x="126" y="94"/>
                </a:lnTo>
                <a:lnTo>
                  <a:pt x="178" y="106"/>
                </a:lnTo>
                <a:lnTo>
                  <a:pt x="178" y="104"/>
                </a:lnTo>
                <a:lnTo>
                  <a:pt x="180" y="106"/>
                </a:lnTo>
                <a:lnTo>
                  <a:pt x="180" y="106"/>
                </a:lnTo>
                <a:lnTo>
                  <a:pt x="242" y="132"/>
                </a:lnTo>
                <a:lnTo>
                  <a:pt x="232" y="212"/>
                </a:lnTo>
                <a:lnTo>
                  <a:pt x="354" y="222"/>
                </a:lnTo>
                <a:lnTo>
                  <a:pt x="436" y="200"/>
                </a:lnTo>
                <a:lnTo>
                  <a:pt x="442" y="174"/>
                </a:lnTo>
                <a:lnTo>
                  <a:pt x="442" y="134"/>
                </a:lnTo>
                <a:lnTo>
                  <a:pt x="374" y="162"/>
                </a:lnTo>
                <a:lnTo>
                  <a:pt x="316"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8" name="Freeform 2874"/>
          <p:cNvSpPr>
            <a:spLocks/>
          </p:cNvSpPr>
          <p:nvPr/>
        </p:nvSpPr>
        <p:spPr bwMode="auto">
          <a:xfrm>
            <a:off x="4485939" y="3815167"/>
            <a:ext cx="15426" cy="457636"/>
          </a:xfrm>
          <a:custGeom>
            <a:avLst/>
            <a:gdLst/>
            <a:ahLst/>
            <a:cxnLst>
              <a:cxn ang="0">
                <a:pos x="2" y="2"/>
              </a:cxn>
              <a:cxn ang="0">
                <a:pos x="2" y="0"/>
              </a:cxn>
              <a:cxn ang="0">
                <a:pos x="0" y="0"/>
              </a:cxn>
              <a:cxn ang="0">
                <a:pos x="8" y="356"/>
              </a:cxn>
              <a:cxn ang="0">
                <a:pos x="12" y="356"/>
              </a:cxn>
              <a:cxn ang="0">
                <a:pos x="2" y="2"/>
              </a:cxn>
              <a:cxn ang="0">
                <a:pos x="2" y="2"/>
              </a:cxn>
            </a:cxnLst>
            <a:rect l="0" t="0" r="r" b="b"/>
            <a:pathLst>
              <a:path w="12" h="356">
                <a:moveTo>
                  <a:pt x="2" y="2"/>
                </a:moveTo>
                <a:lnTo>
                  <a:pt x="2" y="0"/>
                </a:lnTo>
                <a:lnTo>
                  <a:pt x="0" y="0"/>
                </a:lnTo>
                <a:lnTo>
                  <a:pt x="8" y="356"/>
                </a:lnTo>
                <a:lnTo>
                  <a:pt x="12" y="356"/>
                </a:lnTo>
                <a:lnTo>
                  <a:pt x="2" y="2"/>
                </a:lnTo>
                <a:lnTo>
                  <a:pt x="2" y="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9" name="Freeform 2875"/>
          <p:cNvSpPr>
            <a:spLocks/>
          </p:cNvSpPr>
          <p:nvPr/>
        </p:nvSpPr>
        <p:spPr bwMode="auto">
          <a:xfrm>
            <a:off x="5226385" y="3717471"/>
            <a:ext cx="2571" cy="2571"/>
          </a:xfrm>
          <a:custGeom>
            <a:avLst/>
            <a:gdLst/>
            <a:ahLst/>
            <a:cxnLst>
              <a:cxn ang="0">
                <a:pos x="0" y="0"/>
              </a:cxn>
              <a:cxn ang="0">
                <a:pos x="0" y="2"/>
              </a:cxn>
              <a:cxn ang="0">
                <a:pos x="2" y="2"/>
              </a:cxn>
              <a:cxn ang="0">
                <a:pos x="0" y="0"/>
              </a:cxn>
              <a:cxn ang="0">
                <a:pos x="0" y="0"/>
              </a:cxn>
            </a:cxnLst>
            <a:rect l="0" t="0" r="r" b="b"/>
            <a:pathLst>
              <a:path w="2" h="2">
                <a:moveTo>
                  <a:pt x="0" y="0"/>
                </a:moveTo>
                <a:lnTo>
                  <a:pt x="0" y="2"/>
                </a:lnTo>
                <a:lnTo>
                  <a:pt x="2" y="2"/>
                </a:lnTo>
                <a:lnTo>
                  <a:pt x="0" y="0"/>
                </a:lnTo>
                <a:lnTo>
                  <a:pt x="0"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0" name="Freeform 2876"/>
          <p:cNvSpPr>
            <a:spLocks/>
          </p:cNvSpPr>
          <p:nvPr/>
        </p:nvSpPr>
        <p:spPr bwMode="auto">
          <a:xfrm>
            <a:off x="5236669" y="3704615"/>
            <a:ext cx="444781" cy="15426"/>
          </a:xfrm>
          <a:custGeom>
            <a:avLst/>
            <a:gdLst/>
            <a:ahLst/>
            <a:cxnLst>
              <a:cxn ang="0">
                <a:pos x="346" y="0"/>
              </a:cxn>
              <a:cxn ang="0">
                <a:pos x="0" y="10"/>
              </a:cxn>
              <a:cxn ang="0">
                <a:pos x="0" y="12"/>
              </a:cxn>
              <a:cxn ang="0">
                <a:pos x="346" y="4"/>
              </a:cxn>
              <a:cxn ang="0">
                <a:pos x="346" y="0"/>
              </a:cxn>
            </a:cxnLst>
            <a:rect l="0" t="0" r="r" b="b"/>
            <a:pathLst>
              <a:path w="346" h="12">
                <a:moveTo>
                  <a:pt x="346" y="0"/>
                </a:moveTo>
                <a:lnTo>
                  <a:pt x="0" y="10"/>
                </a:lnTo>
                <a:lnTo>
                  <a:pt x="0" y="12"/>
                </a:lnTo>
                <a:lnTo>
                  <a:pt x="346" y="4"/>
                </a:lnTo>
                <a:lnTo>
                  <a:pt x="346"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1" name="Rectangle 2877"/>
          <p:cNvSpPr>
            <a:spLocks noChangeArrowheads="1"/>
          </p:cNvSpPr>
          <p:nvPr/>
        </p:nvSpPr>
        <p:spPr bwMode="auto">
          <a:xfrm>
            <a:off x="6280491" y="5182934"/>
            <a:ext cx="2571" cy="5142"/>
          </a:xfrm>
          <a:prstGeom prst="rect">
            <a:avLst/>
          </a:prstGeom>
          <a:solidFill>
            <a:schemeClr val="tx1"/>
          </a:solidFill>
          <a:ln w="12700" cmpd="sng">
            <a:solidFill>
              <a:schemeClr val="bg1"/>
            </a:solidFill>
            <a:prstDash val="solid"/>
            <a:miter lim="800000"/>
            <a:headEnd/>
            <a:tailEnd/>
          </a:ln>
        </p:spPr>
        <p:txBody>
          <a:bodyPr/>
          <a:lstStyle/>
          <a:p>
            <a:pPr>
              <a:defRPr/>
            </a:pPr>
            <a:endParaRPr lang="da-DK" kern="0">
              <a:solidFill>
                <a:schemeClr val="bg1"/>
              </a:solidFill>
              <a:ea typeface="ＭＳ Ｐゴシック" pitchFamily="-97" charset="-128"/>
            </a:endParaRPr>
          </a:p>
        </p:txBody>
      </p:sp>
      <p:sp>
        <p:nvSpPr>
          <p:cNvPr id="42" name="Freeform 2878"/>
          <p:cNvSpPr>
            <a:spLocks/>
          </p:cNvSpPr>
          <p:nvPr/>
        </p:nvSpPr>
        <p:spPr bwMode="auto">
          <a:xfrm>
            <a:off x="6213646" y="4465628"/>
            <a:ext cx="69417" cy="717306"/>
          </a:xfrm>
          <a:custGeom>
            <a:avLst/>
            <a:gdLst/>
            <a:ahLst/>
            <a:cxnLst>
              <a:cxn ang="0">
                <a:pos x="0" y="0"/>
              </a:cxn>
              <a:cxn ang="0">
                <a:pos x="52" y="558"/>
              </a:cxn>
              <a:cxn ang="0">
                <a:pos x="54" y="558"/>
              </a:cxn>
              <a:cxn ang="0">
                <a:pos x="2" y="0"/>
              </a:cxn>
              <a:cxn ang="0">
                <a:pos x="0" y="0"/>
              </a:cxn>
            </a:cxnLst>
            <a:rect l="0" t="0" r="r" b="b"/>
            <a:pathLst>
              <a:path w="54" h="558">
                <a:moveTo>
                  <a:pt x="0" y="0"/>
                </a:moveTo>
                <a:lnTo>
                  <a:pt x="52" y="558"/>
                </a:lnTo>
                <a:lnTo>
                  <a:pt x="54" y="558"/>
                </a:lnTo>
                <a:lnTo>
                  <a:pt x="2" y="0"/>
                </a:lnTo>
                <a:lnTo>
                  <a:pt x="0"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3" name="Freeform 2879"/>
          <p:cNvSpPr>
            <a:spLocks/>
          </p:cNvSpPr>
          <p:nvPr/>
        </p:nvSpPr>
        <p:spPr bwMode="auto">
          <a:xfrm>
            <a:off x="6663569" y="4064554"/>
            <a:ext cx="272525" cy="318803"/>
          </a:xfrm>
          <a:custGeom>
            <a:avLst/>
            <a:gdLst/>
            <a:ahLst/>
            <a:cxnLst>
              <a:cxn ang="0">
                <a:pos x="26" y="156"/>
              </a:cxn>
              <a:cxn ang="0">
                <a:pos x="0" y="248"/>
              </a:cxn>
              <a:cxn ang="0">
                <a:pos x="4" y="248"/>
              </a:cxn>
              <a:cxn ang="0">
                <a:pos x="30" y="156"/>
              </a:cxn>
              <a:cxn ang="0">
                <a:pos x="200" y="32"/>
              </a:cxn>
              <a:cxn ang="0">
                <a:pos x="212" y="0"/>
              </a:cxn>
              <a:cxn ang="0">
                <a:pos x="208" y="2"/>
              </a:cxn>
              <a:cxn ang="0">
                <a:pos x="198" y="32"/>
              </a:cxn>
              <a:cxn ang="0">
                <a:pos x="26" y="156"/>
              </a:cxn>
            </a:cxnLst>
            <a:rect l="0" t="0" r="r" b="b"/>
            <a:pathLst>
              <a:path w="212" h="248">
                <a:moveTo>
                  <a:pt x="26" y="156"/>
                </a:moveTo>
                <a:lnTo>
                  <a:pt x="0" y="248"/>
                </a:lnTo>
                <a:lnTo>
                  <a:pt x="4" y="248"/>
                </a:lnTo>
                <a:lnTo>
                  <a:pt x="30" y="156"/>
                </a:lnTo>
                <a:lnTo>
                  <a:pt x="200" y="32"/>
                </a:lnTo>
                <a:lnTo>
                  <a:pt x="212" y="0"/>
                </a:lnTo>
                <a:lnTo>
                  <a:pt x="208" y="2"/>
                </a:lnTo>
                <a:lnTo>
                  <a:pt x="198" y="32"/>
                </a:lnTo>
                <a:lnTo>
                  <a:pt x="26" y="156"/>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4" name="Freeform 2880"/>
          <p:cNvSpPr>
            <a:spLocks/>
          </p:cNvSpPr>
          <p:nvPr/>
        </p:nvSpPr>
        <p:spPr bwMode="auto">
          <a:xfrm>
            <a:off x="6864106" y="3879443"/>
            <a:ext cx="2571" cy="2571"/>
          </a:xfrm>
          <a:custGeom>
            <a:avLst/>
            <a:gdLst/>
            <a:ahLst/>
            <a:cxnLst>
              <a:cxn ang="0">
                <a:pos x="0" y="0"/>
              </a:cxn>
              <a:cxn ang="0">
                <a:pos x="0" y="0"/>
              </a:cxn>
              <a:cxn ang="0">
                <a:pos x="2" y="2"/>
              </a:cxn>
              <a:cxn ang="0">
                <a:pos x="0" y="0"/>
              </a:cxn>
            </a:cxnLst>
            <a:rect l="0" t="0" r="r" b="b"/>
            <a:pathLst>
              <a:path w="2" h="2">
                <a:moveTo>
                  <a:pt x="0" y="0"/>
                </a:moveTo>
                <a:lnTo>
                  <a:pt x="0" y="0"/>
                </a:lnTo>
                <a:lnTo>
                  <a:pt x="2" y="2"/>
                </a:lnTo>
                <a:lnTo>
                  <a:pt x="0"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5" name="Freeform 2881"/>
          <p:cNvSpPr>
            <a:spLocks/>
          </p:cNvSpPr>
          <p:nvPr/>
        </p:nvSpPr>
        <p:spPr bwMode="auto">
          <a:xfrm>
            <a:off x="6714988" y="3882014"/>
            <a:ext cx="151688" cy="221105"/>
          </a:xfrm>
          <a:custGeom>
            <a:avLst/>
            <a:gdLst/>
            <a:ahLst/>
            <a:cxnLst>
              <a:cxn ang="0">
                <a:pos x="64" y="98"/>
              </a:cxn>
              <a:cxn ang="0">
                <a:pos x="0" y="172"/>
              </a:cxn>
              <a:cxn ang="0">
                <a:pos x="6" y="170"/>
              </a:cxn>
              <a:cxn ang="0">
                <a:pos x="6" y="170"/>
              </a:cxn>
              <a:cxn ang="0">
                <a:pos x="66" y="98"/>
              </a:cxn>
              <a:cxn ang="0">
                <a:pos x="118" y="2"/>
              </a:cxn>
              <a:cxn ang="0">
                <a:pos x="114" y="0"/>
              </a:cxn>
              <a:cxn ang="0">
                <a:pos x="64" y="98"/>
              </a:cxn>
            </a:cxnLst>
            <a:rect l="0" t="0" r="r" b="b"/>
            <a:pathLst>
              <a:path w="118" h="172">
                <a:moveTo>
                  <a:pt x="64" y="98"/>
                </a:moveTo>
                <a:lnTo>
                  <a:pt x="0" y="172"/>
                </a:lnTo>
                <a:lnTo>
                  <a:pt x="6" y="170"/>
                </a:lnTo>
                <a:lnTo>
                  <a:pt x="6" y="170"/>
                </a:lnTo>
                <a:lnTo>
                  <a:pt x="66" y="98"/>
                </a:lnTo>
                <a:lnTo>
                  <a:pt x="118" y="2"/>
                </a:lnTo>
                <a:lnTo>
                  <a:pt x="114" y="0"/>
                </a:lnTo>
                <a:lnTo>
                  <a:pt x="64" y="98"/>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6" name="Freeform 2882"/>
          <p:cNvSpPr>
            <a:spLocks/>
          </p:cNvSpPr>
          <p:nvPr/>
        </p:nvSpPr>
        <p:spPr bwMode="auto">
          <a:xfrm>
            <a:off x="7630262" y="3434662"/>
            <a:ext cx="2571" cy="7713"/>
          </a:xfrm>
          <a:custGeom>
            <a:avLst/>
            <a:gdLst/>
            <a:ahLst/>
            <a:cxnLst>
              <a:cxn ang="0">
                <a:pos x="2" y="6"/>
              </a:cxn>
              <a:cxn ang="0">
                <a:pos x="2" y="2"/>
              </a:cxn>
              <a:cxn ang="0">
                <a:pos x="0" y="0"/>
              </a:cxn>
              <a:cxn ang="0">
                <a:pos x="0" y="6"/>
              </a:cxn>
              <a:cxn ang="0">
                <a:pos x="2" y="6"/>
              </a:cxn>
            </a:cxnLst>
            <a:rect l="0" t="0" r="r" b="b"/>
            <a:pathLst>
              <a:path w="2" h="6">
                <a:moveTo>
                  <a:pt x="2" y="6"/>
                </a:moveTo>
                <a:lnTo>
                  <a:pt x="2" y="2"/>
                </a:lnTo>
                <a:lnTo>
                  <a:pt x="0" y="0"/>
                </a:lnTo>
                <a:lnTo>
                  <a:pt x="0" y="6"/>
                </a:lnTo>
                <a:lnTo>
                  <a:pt x="2" y="6"/>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7" name="Freeform 2883"/>
          <p:cNvSpPr>
            <a:spLocks/>
          </p:cNvSpPr>
          <p:nvPr/>
        </p:nvSpPr>
        <p:spPr bwMode="auto">
          <a:xfrm>
            <a:off x="7506853" y="3339534"/>
            <a:ext cx="123408" cy="102840"/>
          </a:xfrm>
          <a:custGeom>
            <a:avLst/>
            <a:gdLst/>
            <a:ahLst/>
            <a:cxnLst>
              <a:cxn ang="0">
                <a:pos x="0" y="2"/>
              </a:cxn>
              <a:cxn ang="0">
                <a:pos x="96" y="80"/>
              </a:cxn>
              <a:cxn ang="0">
                <a:pos x="96" y="74"/>
              </a:cxn>
              <a:cxn ang="0">
                <a:pos x="2" y="0"/>
              </a:cxn>
              <a:cxn ang="0">
                <a:pos x="0" y="2"/>
              </a:cxn>
            </a:cxnLst>
            <a:rect l="0" t="0" r="r" b="b"/>
            <a:pathLst>
              <a:path w="96" h="80">
                <a:moveTo>
                  <a:pt x="0" y="2"/>
                </a:moveTo>
                <a:lnTo>
                  <a:pt x="96" y="80"/>
                </a:lnTo>
                <a:lnTo>
                  <a:pt x="96" y="74"/>
                </a:lnTo>
                <a:lnTo>
                  <a:pt x="2" y="0"/>
                </a:lnTo>
                <a:lnTo>
                  <a:pt x="0" y="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8" name="Freeform 2884"/>
          <p:cNvSpPr>
            <a:spLocks/>
          </p:cNvSpPr>
          <p:nvPr/>
        </p:nvSpPr>
        <p:spPr bwMode="auto">
          <a:xfrm>
            <a:off x="7671398" y="3138998"/>
            <a:ext cx="2571" cy="2571"/>
          </a:xfrm>
          <a:custGeom>
            <a:avLst/>
            <a:gdLst/>
            <a:ahLst/>
            <a:cxnLst>
              <a:cxn ang="0">
                <a:pos x="0" y="2"/>
              </a:cxn>
              <a:cxn ang="0">
                <a:pos x="2" y="2"/>
              </a:cxn>
              <a:cxn ang="0">
                <a:pos x="2" y="0"/>
              </a:cxn>
              <a:cxn ang="0">
                <a:pos x="0" y="2"/>
              </a:cxn>
              <a:cxn ang="0">
                <a:pos x="0" y="2"/>
              </a:cxn>
            </a:cxnLst>
            <a:rect l="0" t="0" r="r" b="b"/>
            <a:pathLst>
              <a:path w="2" h="2">
                <a:moveTo>
                  <a:pt x="0" y="2"/>
                </a:moveTo>
                <a:lnTo>
                  <a:pt x="2" y="2"/>
                </a:lnTo>
                <a:lnTo>
                  <a:pt x="2" y="0"/>
                </a:lnTo>
                <a:lnTo>
                  <a:pt x="0" y="2"/>
                </a:lnTo>
                <a:lnTo>
                  <a:pt x="0" y="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9" name="Freeform 2885"/>
          <p:cNvSpPr>
            <a:spLocks/>
          </p:cNvSpPr>
          <p:nvPr/>
        </p:nvSpPr>
        <p:spPr bwMode="auto">
          <a:xfrm>
            <a:off x="7815373" y="3038729"/>
            <a:ext cx="7713" cy="2571"/>
          </a:xfrm>
          <a:custGeom>
            <a:avLst/>
            <a:gdLst/>
            <a:ahLst/>
            <a:cxnLst>
              <a:cxn ang="0">
                <a:pos x="4" y="0"/>
              </a:cxn>
              <a:cxn ang="0">
                <a:pos x="2" y="0"/>
              </a:cxn>
              <a:cxn ang="0">
                <a:pos x="0" y="2"/>
              </a:cxn>
              <a:cxn ang="0">
                <a:pos x="6" y="2"/>
              </a:cxn>
              <a:cxn ang="0">
                <a:pos x="6" y="0"/>
              </a:cxn>
              <a:cxn ang="0">
                <a:pos x="4" y="0"/>
              </a:cxn>
              <a:cxn ang="0">
                <a:pos x="4" y="0"/>
              </a:cxn>
              <a:cxn ang="0">
                <a:pos x="4" y="0"/>
              </a:cxn>
            </a:cxnLst>
            <a:rect l="0" t="0" r="r" b="b"/>
            <a:pathLst>
              <a:path w="6" h="2">
                <a:moveTo>
                  <a:pt x="4" y="0"/>
                </a:moveTo>
                <a:lnTo>
                  <a:pt x="2" y="0"/>
                </a:lnTo>
                <a:lnTo>
                  <a:pt x="0" y="2"/>
                </a:lnTo>
                <a:lnTo>
                  <a:pt x="6" y="2"/>
                </a:lnTo>
                <a:lnTo>
                  <a:pt x="6" y="0"/>
                </a:lnTo>
                <a:lnTo>
                  <a:pt x="4" y="0"/>
                </a:lnTo>
                <a:lnTo>
                  <a:pt x="4" y="0"/>
                </a:lnTo>
                <a:lnTo>
                  <a:pt x="4"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50" name="Freeform 2886"/>
          <p:cNvSpPr>
            <a:spLocks/>
          </p:cNvSpPr>
          <p:nvPr/>
        </p:nvSpPr>
        <p:spPr bwMode="auto">
          <a:xfrm>
            <a:off x="7514567" y="3038728"/>
            <a:ext cx="303377" cy="102840"/>
          </a:xfrm>
          <a:custGeom>
            <a:avLst/>
            <a:gdLst/>
            <a:ahLst/>
            <a:cxnLst>
              <a:cxn ang="0">
                <a:pos x="222" y="0"/>
              </a:cxn>
              <a:cxn ang="0">
                <a:pos x="136" y="40"/>
              </a:cxn>
              <a:cxn ang="0">
                <a:pos x="124" y="70"/>
              </a:cxn>
              <a:cxn ang="0">
                <a:pos x="0" y="42"/>
              </a:cxn>
              <a:cxn ang="0">
                <a:pos x="0" y="44"/>
              </a:cxn>
              <a:cxn ang="0">
                <a:pos x="124" y="72"/>
              </a:cxn>
              <a:cxn ang="0">
                <a:pos x="122" y="80"/>
              </a:cxn>
              <a:cxn ang="0">
                <a:pos x="124" y="78"/>
              </a:cxn>
              <a:cxn ang="0">
                <a:pos x="138" y="40"/>
              </a:cxn>
              <a:cxn ang="0">
                <a:pos x="222" y="2"/>
              </a:cxn>
              <a:cxn ang="0">
                <a:pos x="234" y="2"/>
              </a:cxn>
              <a:cxn ang="0">
                <a:pos x="236" y="0"/>
              </a:cxn>
              <a:cxn ang="0">
                <a:pos x="222" y="0"/>
              </a:cxn>
            </a:cxnLst>
            <a:rect l="0" t="0" r="r" b="b"/>
            <a:pathLst>
              <a:path w="236" h="80">
                <a:moveTo>
                  <a:pt x="222" y="0"/>
                </a:moveTo>
                <a:lnTo>
                  <a:pt x="136" y="40"/>
                </a:lnTo>
                <a:lnTo>
                  <a:pt x="124" y="70"/>
                </a:lnTo>
                <a:lnTo>
                  <a:pt x="0" y="42"/>
                </a:lnTo>
                <a:lnTo>
                  <a:pt x="0" y="44"/>
                </a:lnTo>
                <a:lnTo>
                  <a:pt x="124" y="72"/>
                </a:lnTo>
                <a:lnTo>
                  <a:pt x="122" y="80"/>
                </a:lnTo>
                <a:lnTo>
                  <a:pt x="124" y="78"/>
                </a:lnTo>
                <a:lnTo>
                  <a:pt x="138" y="40"/>
                </a:lnTo>
                <a:lnTo>
                  <a:pt x="222" y="2"/>
                </a:lnTo>
                <a:lnTo>
                  <a:pt x="234" y="2"/>
                </a:lnTo>
                <a:lnTo>
                  <a:pt x="236" y="0"/>
                </a:lnTo>
                <a:lnTo>
                  <a:pt x="222"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51" name="Rectangle 2887"/>
          <p:cNvSpPr>
            <a:spLocks noChangeArrowheads="1"/>
          </p:cNvSpPr>
          <p:nvPr/>
        </p:nvSpPr>
        <p:spPr bwMode="auto">
          <a:xfrm>
            <a:off x="2244035" y="2485966"/>
            <a:ext cx="7713" cy="7713"/>
          </a:xfrm>
          <a:prstGeom prst="rect">
            <a:avLst/>
          </a:prstGeom>
          <a:solidFill>
            <a:schemeClr val="tx1"/>
          </a:solidFill>
          <a:ln w="12700" cmpd="sng">
            <a:solidFill>
              <a:schemeClr val="bg1"/>
            </a:solidFill>
            <a:prstDash val="solid"/>
            <a:miter lim="800000"/>
            <a:headEnd/>
            <a:tailEnd/>
          </a:ln>
        </p:spPr>
        <p:txBody>
          <a:bodyPr/>
          <a:lstStyle/>
          <a:p>
            <a:pPr>
              <a:defRPr/>
            </a:pPr>
            <a:endParaRPr lang="da-DK" kern="0">
              <a:solidFill>
                <a:schemeClr val="bg1"/>
              </a:solidFill>
              <a:ea typeface="ＭＳ Ｐゴシック" pitchFamily="-97" charset="-128"/>
            </a:endParaRPr>
          </a:p>
        </p:txBody>
      </p:sp>
      <p:sp>
        <p:nvSpPr>
          <p:cNvPr id="52" name="Freeform 2888"/>
          <p:cNvSpPr>
            <a:spLocks/>
          </p:cNvSpPr>
          <p:nvPr/>
        </p:nvSpPr>
        <p:spPr bwMode="auto">
          <a:xfrm>
            <a:off x="2251747" y="2221154"/>
            <a:ext cx="2043938" cy="1252073"/>
          </a:xfrm>
          <a:custGeom>
            <a:avLst/>
            <a:gdLst/>
            <a:ahLst/>
            <a:cxnLst>
              <a:cxn ang="0">
                <a:pos x="1590" y="166"/>
              </a:cxn>
              <a:cxn ang="0">
                <a:pos x="1580" y="616"/>
              </a:cxn>
              <a:cxn ang="0">
                <a:pos x="978" y="650"/>
              </a:cxn>
              <a:cxn ang="0">
                <a:pos x="908" y="626"/>
              </a:cxn>
              <a:cxn ang="0">
                <a:pos x="754" y="534"/>
              </a:cxn>
              <a:cxn ang="0">
                <a:pos x="714" y="476"/>
              </a:cxn>
              <a:cxn ang="0">
                <a:pos x="710" y="326"/>
              </a:cxn>
              <a:cxn ang="0">
                <a:pos x="668" y="24"/>
              </a:cxn>
              <a:cxn ang="0">
                <a:pos x="636" y="166"/>
              </a:cxn>
              <a:cxn ang="0">
                <a:pos x="736" y="346"/>
              </a:cxn>
              <a:cxn ang="0">
                <a:pos x="756" y="472"/>
              </a:cxn>
              <a:cxn ang="0">
                <a:pos x="818" y="642"/>
              </a:cxn>
              <a:cxn ang="0">
                <a:pos x="948" y="618"/>
              </a:cxn>
              <a:cxn ang="0">
                <a:pos x="948" y="964"/>
              </a:cxn>
              <a:cxn ang="0">
                <a:pos x="502" y="598"/>
              </a:cxn>
              <a:cxn ang="0">
                <a:pos x="560" y="436"/>
              </a:cxn>
              <a:cxn ang="0">
                <a:pos x="592" y="2"/>
              </a:cxn>
              <a:cxn ang="0">
                <a:pos x="524" y="342"/>
              </a:cxn>
              <a:cxn ang="0">
                <a:pos x="400" y="334"/>
              </a:cxn>
              <a:cxn ang="0">
                <a:pos x="110" y="318"/>
              </a:cxn>
              <a:cxn ang="0">
                <a:pos x="0" y="206"/>
              </a:cxn>
              <a:cxn ang="0">
                <a:pos x="96" y="238"/>
              </a:cxn>
              <a:cxn ang="0">
                <a:pos x="284" y="356"/>
              </a:cxn>
              <a:cxn ang="0">
                <a:pos x="534" y="378"/>
              </a:cxn>
              <a:cxn ang="0">
                <a:pos x="486" y="572"/>
              </a:cxn>
              <a:cxn ang="0">
                <a:pos x="444" y="862"/>
              </a:cxn>
              <a:cxn ang="0">
                <a:pos x="446" y="866"/>
              </a:cxn>
              <a:cxn ang="0">
                <a:pos x="442" y="870"/>
              </a:cxn>
              <a:cxn ang="0">
                <a:pos x="682" y="914"/>
              </a:cxn>
              <a:cxn ang="0">
                <a:pos x="688" y="920"/>
              </a:cxn>
              <a:cxn ang="0">
                <a:pos x="948" y="970"/>
              </a:cxn>
              <a:cxn ang="0">
                <a:pos x="992" y="584"/>
              </a:cxn>
              <a:cxn ang="0">
                <a:pos x="1584" y="624"/>
              </a:cxn>
              <a:cxn ang="0">
                <a:pos x="1586" y="524"/>
              </a:cxn>
              <a:cxn ang="0">
                <a:pos x="1584" y="520"/>
              </a:cxn>
            </a:cxnLst>
            <a:rect l="0" t="0" r="r" b="b"/>
            <a:pathLst>
              <a:path w="1590" h="974">
                <a:moveTo>
                  <a:pt x="1586" y="520"/>
                </a:moveTo>
                <a:lnTo>
                  <a:pt x="1590" y="166"/>
                </a:lnTo>
                <a:lnTo>
                  <a:pt x="1584" y="164"/>
                </a:lnTo>
                <a:lnTo>
                  <a:pt x="1580" y="616"/>
                </a:lnTo>
                <a:lnTo>
                  <a:pt x="986" y="578"/>
                </a:lnTo>
                <a:lnTo>
                  <a:pt x="978" y="650"/>
                </a:lnTo>
                <a:lnTo>
                  <a:pt x="952" y="614"/>
                </a:lnTo>
                <a:lnTo>
                  <a:pt x="908" y="626"/>
                </a:lnTo>
                <a:lnTo>
                  <a:pt x="824" y="638"/>
                </a:lnTo>
                <a:lnTo>
                  <a:pt x="754" y="534"/>
                </a:lnTo>
                <a:lnTo>
                  <a:pt x="762" y="464"/>
                </a:lnTo>
                <a:lnTo>
                  <a:pt x="714" y="476"/>
                </a:lnTo>
                <a:lnTo>
                  <a:pt x="744" y="346"/>
                </a:lnTo>
                <a:lnTo>
                  <a:pt x="710" y="326"/>
                </a:lnTo>
                <a:lnTo>
                  <a:pt x="644" y="168"/>
                </a:lnTo>
                <a:lnTo>
                  <a:pt x="668" y="24"/>
                </a:lnTo>
                <a:lnTo>
                  <a:pt x="662" y="22"/>
                </a:lnTo>
                <a:lnTo>
                  <a:pt x="636" y="166"/>
                </a:lnTo>
                <a:lnTo>
                  <a:pt x="708" y="332"/>
                </a:lnTo>
                <a:lnTo>
                  <a:pt x="736" y="346"/>
                </a:lnTo>
                <a:lnTo>
                  <a:pt x="706" y="484"/>
                </a:lnTo>
                <a:lnTo>
                  <a:pt x="756" y="472"/>
                </a:lnTo>
                <a:lnTo>
                  <a:pt x="746" y="534"/>
                </a:lnTo>
                <a:lnTo>
                  <a:pt x="818" y="642"/>
                </a:lnTo>
                <a:lnTo>
                  <a:pt x="910" y="632"/>
                </a:lnTo>
                <a:lnTo>
                  <a:pt x="948" y="618"/>
                </a:lnTo>
                <a:lnTo>
                  <a:pt x="976" y="656"/>
                </a:lnTo>
                <a:lnTo>
                  <a:pt x="948" y="964"/>
                </a:lnTo>
                <a:lnTo>
                  <a:pt x="452" y="864"/>
                </a:lnTo>
                <a:lnTo>
                  <a:pt x="502" y="598"/>
                </a:lnTo>
                <a:lnTo>
                  <a:pt x="492" y="572"/>
                </a:lnTo>
                <a:lnTo>
                  <a:pt x="560" y="436"/>
                </a:lnTo>
                <a:lnTo>
                  <a:pt x="530" y="342"/>
                </a:lnTo>
                <a:lnTo>
                  <a:pt x="592" y="2"/>
                </a:lnTo>
                <a:lnTo>
                  <a:pt x="584" y="0"/>
                </a:lnTo>
                <a:lnTo>
                  <a:pt x="524" y="342"/>
                </a:lnTo>
                <a:lnTo>
                  <a:pt x="532" y="368"/>
                </a:lnTo>
                <a:lnTo>
                  <a:pt x="400" y="334"/>
                </a:lnTo>
                <a:lnTo>
                  <a:pt x="284" y="350"/>
                </a:lnTo>
                <a:lnTo>
                  <a:pt x="110" y="318"/>
                </a:lnTo>
                <a:lnTo>
                  <a:pt x="100" y="234"/>
                </a:lnTo>
                <a:lnTo>
                  <a:pt x="0" y="206"/>
                </a:lnTo>
                <a:lnTo>
                  <a:pt x="0" y="212"/>
                </a:lnTo>
                <a:lnTo>
                  <a:pt x="96" y="238"/>
                </a:lnTo>
                <a:lnTo>
                  <a:pt x="104" y="324"/>
                </a:lnTo>
                <a:lnTo>
                  <a:pt x="284" y="356"/>
                </a:lnTo>
                <a:lnTo>
                  <a:pt x="400" y="340"/>
                </a:lnTo>
                <a:lnTo>
                  <a:pt x="534" y="378"/>
                </a:lnTo>
                <a:lnTo>
                  <a:pt x="554" y="436"/>
                </a:lnTo>
                <a:lnTo>
                  <a:pt x="486" y="572"/>
                </a:lnTo>
                <a:lnTo>
                  <a:pt x="494" y="598"/>
                </a:lnTo>
                <a:lnTo>
                  <a:pt x="444" y="862"/>
                </a:lnTo>
                <a:lnTo>
                  <a:pt x="446" y="862"/>
                </a:lnTo>
                <a:lnTo>
                  <a:pt x="446" y="866"/>
                </a:lnTo>
                <a:lnTo>
                  <a:pt x="442" y="866"/>
                </a:lnTo>
                <a:lnTo>
                  <a:pt x="442" y="870"/>
                </a:lnTo>
                <a:lnTo>
                  <a:pt x="680" y="918"/>
                </a:lnTo>
                <a:lnTo>
                  <a:pt x="682" y="914"/>
                </a:lnTo>
                <a:lnTo>
                  <a:pt x="688" y="914"/>
                </a:lnTo>
                <a:lnTo>
                  <a:pt x="688" y="920"/>
                </a:lnTo>
                <a:lnTo>
                  <a:pt x="948" y="974"/>
                </a:lnTo>
                <a:lnTo>
                  <a:pt x="948" y="970"/>
                </a:lnTo>
                <a:lnTo>
                  <a:pt x="954" y="972"/>
                </a:lnTo>
                <a:lnTo>
                  <a:pt x="992" y="584"/>
                </a:lnTo>
                <a:lnTo>
                  <a:pt x="1584" y="624"/>
                </a:lnTo>
                <a:lnTo>
                  <a:pt x="1584" y="624"/>
                </a:lnTo>
                <a:lnTo>
                  <a:pt x="1586" y="624"/>
                </a:lnTo>
                <a:lnTo>
                  <a:pt x="1586" y="524"/>
                </a:lnTo>
                <a:lnTo>
                  <a:pt x="1584" y="524"/>
                </a:lnTo>
                <a:lnTo>
                  <a:pt x="1584" y="520"/>
                </a:lnTo>
                <a:lnTo>
                  <a:pt x="1586" y="52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53" name="Rectangle 2889"/>
          <p:cNvSpPr>
            <a:spLocks noChangeArrowheads="1"/>
          </p:cNvSpPr>
          <p:nvPr/>
        </p:nvSpPr>
        <p:spPr bwMode="auto">
          <a:xfrm>
            <a:off x="2094917" y="3149281"/>
            <a:ext cx="1286" cy="1286"/>
          </a:xfrm>
          <a:prstGeom prst="rect">
            <a:avLst/>
          </a:prstGeom>
          <a:solidFill>
            <a:schemeClr val="tx1"/>
          </a:solidFill>
          <a:ln w="12700" cmpd="sng">
            <a:solidFill>
              <a:schemeClr val="bg1"/>
            </a:solidFill>
            <a:prstDash val="solid"/>
            <a:miter lim="800000"/>
            <a:headEnd/>
            <a:tailEnd/>
          </a:ln>
        </p:spPr>
        <p:txBody>
          <a:bodyPr/>
          <a:lstStyle/>
          <a:p>
            <a:pPr>
              <a:defRPr/>
            </a:pPr>
            <a:endParaRPr lang="da-DK" kern="0">
              <a:solidFill>
                <a:schemeClr val="bg1"/>
              </a:solidFill>
              <a:ea typeface="ＭＳ Ｐゴシック" pitchFamily="-97" charset="-128"/>
            </a:endParaRPr>
          </a:p>
        </p:txBody>
      </p:sp>
      <p:sp>
        <p:nvSpPr>
          <p:cNvPr id="54" name="Freeform 2890"/>
          <p:cNvSpPr>
            <a:spLocks/>
          </p:cNvSpPr>
          <p:nvPr/>
        </p:nvSpPr>
        <p:spPr bwMode="auto">
          <a:xfrm>
            <a:off x="2871357" y="4894983"/>
            <a:ext cx="2571" cy="1286"/>
          </a:xfrm>
          <a:custGeom>
            <a:avLst/>
            <a:gdLst/>
            <a:ahLst/>
            <a:cxnLst>
              <a:cxn ang="0">
                <a:pos x="2" y="0"/>
              </a:cxn>
              <a:cxn ang="0">
                <a:pos x="2" y="0"/>
              </a:cxn>
              <a:cxn ang="0">
                <a:pos x="0" y="0"/>
              </a:cxn>
              <a:cxn ang="0">
                <a:pos x="2" y="0"/>
              </a:cxn>
            </a:cxnLst>
            <a:rect l="0" t="0" r="r" b="b"/>
            <a:pathLst>
              <a:path w="2">
                <a:moveTo>
                  <a:pt x="2" y="0"/>
                </a:moveTo>
                <a:lnTo>
                  <a:pt x="2" y="0"/>
                </a:lnTo>
                <a:lnTo>
                  <a:pt x="0" y="0"/>
                </a:lnTo>
                <a:lnTo>
                  <a:pt x="2"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55" name="Freeform 2891"/>
          <p:cNvSpPr>
            <a:spLocks/>
          </p:cNvSpPr>
          <p:nvPr/>
        </p:nvSpPr>
        <p:spPr bwMode="auto">
          <a:xfrm>
            <a:off x="3033329" y="3401238"/>
            <a:ext cx="102840" cy="758442"/>
          </a:xfrm>
          <a:custGeom>
            <a:avLst/>
            <a:gdLst/>
            <a:ahLst/>
            <a:cxnLst>
              <a:cxn ang="0">
                <a:pos x="72" y="0"/>
              </a:cxn>
              <a:cxn ang="0">
                <a:pos x="0" y="590"/>
              </a:cxn>
              <a:cxn ang="0">
                <a:pos x="4" y="590"/>
              </a:cxn>
              <a:cxn ang="0">
                <a:pos x="80" y="2"/>
              </a:cxn>
              <a:cxn ang="0">
                <a:pos x="72" y="0"/>
              </a:cxn>
            </a:cxnLst>
            <a:rect l="0" t="0" r="r" b="b"/>
            <a:pathLst>
              <a:path w="80" h="590">
                <a:moveTo>
                  <a:pt x="72" y="0"/>
                </a:moveTo>
                <a:lnTo>
                  <a:pt x="0" y="590"/>
                </a:lnTo>
                <a:lnTo>
                  <a:pt x="4" y="590"/>
                </a:lnTo>
                <a:lnTo>
                  <a:pt x="80" y="2"/>
                </a:lnTo>
                <a:lnTo>
                  <a:pt x="72"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56" name="Freeform 2892"/>
          <p:cNvSpPr>
            <a:spLocks/>
          </p:cNvSpPr>
          <p:nvPr/>
        </p:nvSpPr>
        <p:spPr bwMode="auto">
          <a:xfrm>
            <a:off x="2094917" y="3149282"/>
            <a:ext cx="943554" cy="1745703"/>
          </a:xfrm>
          <a:custGeom>
            <a:avLst/>
            <a:gdLst/>
            <a:ahLst/>
            <a:cxnLst>
              <a:cxn ang="0">
                <a:pos x="618" y="1262"/>
              </a:cxn>
              <a:cxn ang="0">
                <a:pos x="668" y="1154"/>
              </a:cxn>
              <a:cxn ang="0">
                <a:pos x="680" y="1140"/>
              </a:cxn>
              <a:cxn ang="0">
                <a:pos x="648" y="1044"/>
              </a:cxn>
              <a:cxn ang="0">
                <a:pos x="678" y="896"/>
              </a:cxn>
              <a:cxn ang="0">
                <a:pos x="718" y="910"/>
              </a:cxn>
              <a:cxn ang="0">
                <a:pos x="734" y="790"/>
              </a:cxn>
              <a:cxn ang="0">
                <a:pos x="730" y="788"/>
              </a:cxn>
              <a:cxn ang="0">
                <a:pos x="730" y="786"/>
              </a:cxn>
              <a:cxn ang="0">
                <a:pos x="716" y="904"/>
              </a:cxn>
              <a:cxn ang="0">
                <a:pos x="676" y="892"/>
              </a:cxn>
              <a:cxn ang="0">
                <a:pos x="646" y="1040"/>
              </a:cxn>
              <a:cxn ang="0">
                <a:pos x="262" y="482"/>
              </a:cxn>
              <a:cxn ang="0">
                <a:pos x="272" y="454"/>
              </a:cxn>
              <a:cxn ang="0">
                <a:pos x="262" y="426"/>
              </a:cxn>
              <a:cxn ang="0">
                <a:pos x="338" y="98"/>
              </a:cxn>
              <a:cxn ang="0">
                <a:pos x="564" y="144"/>
              </a:cxn>
              <a:cxn ang="0">
                <a:pos x="566" y="140"/>
              </a:cxn>
              <a:cxn ang="0">
                <a:pos x="338" y="92"/>
              </a:cxn>
              <a:cxn ang="0">
                <a:pos x="0" y="0"/>
              </a:cxn>
              <a:cxn ang="0">
                <a:pos x="0" y="0"/>
              </a:cxn>
              <a:cxn ang="0">
                <a:pos x="2" y="8"/>
              </a:cxn>
              <a:cxn ang="0">
                <a:pos x="334" y="98"/>
              </a:cxn>
              <a:cxn ang="0">
                <a:pos x="256" y="426"/>
              </a:cxn>
              <a:cxn ang="0">
                <a:pos x="266" y="454"/>
              </a:cxn>
              <a:cxn ang="0">
                <a:pos x="256" y="482"/>
              </a:cxn>
              <a:cxn ang="0">
                <a:pos x="644" y="1044"/>
              </a:cxn>
              <a:cxn ang="0">
                <a:pos x="674" y="1140"/>
              </a:cxn>
              <a:cxn ang="0">
                <a:pos x="664" y="1150"/>
              </a:cxn>
              <a:cxn ang="0">
                <a:pos x="614" y="1260"/>
              </a:cxn>
              <a:cxn ang="0">
                <a:pos x="626" y="1314"/>
              </a:cxn>
              <a:cxn ang="0">
                <a:pos x="600" y="1354"/>
              </a:cxn>
              <a:cxn ang="0">
                <a:pos x="604" y="1358"/>
              </a:cxn>
              <a:cxn ang="0">
                <a:pos x="606" y="1358"/>
              </a:cxn>
              <a:cxn ang="0">
                <a:pos x="630" y="1316"/>
              </a:cxn>
              <a:cxn ang="0">
                <a:pos x="618" y="1262"/>
              </a:cxn>
            </a:cxnLst>
            <a:rect l="0" t="0" r="r" b="b"/>
            <a:pathLst>
              <a:path w="734" h="1358">
                <a:moveTo>
                  <a:pt x="618" y="1262"/>
                </a:moveTo>
                <a:lnTo>
                  <a:pt x="668" y="1154"/>
                </a:lnTo>
                <a:lnTo>
                  <a:pt x="680" y="1140"/>
                </a:lnTo>
                <a:lnTo>
                  <a:pt x="648" y="1044"/>
                </a:lnTo>
                <a:lnTo>
                  <a:pt x="678" y="896"/>
                </a:lnTo>
                <a:lnTo>
                  <a:pt x="718" y="910"/>
                </a:lnTo>
                <a:lnTo>
                  <a:pt x="734" y="790"/>
                </a:lnTo>
                <a:lnTo>
                  <a:pt x="730" y="788"/>
                </a:lnTo>
                <a:lnTo>
                  <a:pt x="730" y="786"/>
                </a:lnTo>
                <a:lnTo>
                  <a:pt x="716" y="904"/>
                </a:lnTo>
                <a:lnTo>
                  <a:pt x="676" y="892"/>
                </a:lnTo>
                <a:lnTo>
                  <a:pt x="646" y="1040"/>
                </a:lnTo>
                <a:lnTo>
                  <a:pt x="262" y="482"/>
                </a:lnTo>
                <a:lnTo>
                  <a:pt x="272" y="454"/>
                </a:lnTo>
                <a:lnTo>
                  <a:pt x="262" y="426"/>
                </a:lnTo>
                <a:lnTo>
                  <a:pt x="338" y="98"/>
                </a:lnTo>
                <a:lnTo>
                  <a:pt x="564" y="144"/>
                </a:lnTo>
                <a:lnTo>
                  <a:pt x="566" y="140"/>
                </a:lnTo>
                <a:lnTo>
                  <a:pt x="338" y="92"/>
                </a:lnTo>
                <a:lnTo>
                  <a:pt x="0" y="0"/>
                </a:lnTo>
                <a:lnTo>
                  <a:pt x="0" y="0"/>
                </a:lnTo>
                <a:lnTo>
                  <a:pt x="2" y="8"/>
                </a:lnTo>
                <a:lnTo>
                  <a:pt x="334" y="98"/>
                </a:lnTo>
                <a:lnTo>
                  <a:pt x="256" y="426"/>
                </a:lnTo>
                <a:lnTo>
                  <a:pt x="266" y="454"/>
                </a:lnTo>
                <a:lnTo>
                  <a:pt x="256" y="482"/>
                </a:lnTo>
                <a:lnTo>
                  <a:pt x="644" y="1044"/>
                </a:lnTo>
                <a:lnTo>
                  <a:pt x="674" y="1140"/>
                </a:lnTo>
                <a:lnTo>
                  <a:pt x="664" y="1150"/>
                </a:lnTo>
                <a:lnTo>
                  <a:pt x="614" y="1260"/>
                </a:lnTo>
                <a:lnTo>
                  <a:pt x="626" y="1314"/>
                </a:lnTo>
                <a:lnTo>
                  <a:pt x="600" y="1354"/>
                </a:lnTo>
                <a:lnTo>
                  <a:pt x="604" y="1358"/>
                </a:lnTo>
                <a:lnTo>
                  <a:pt x="606" y="1358"/>
                </a:lnTo>
                <a:lnTo>
                  <a:pt x="630" y="1316"/>
                </a:lnTo>
                <a:lnTo>
                  <a:pt x="618" y="126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57" name="Freeform 2893"/>
          <p:cNvSpPr>
            <a:spLocks/>
          </p:cNvSpPr>
          <p:nvPr/>
        </p:nvSpPr>
        <p:spPr bwMode="auto">
          <a:xfrm>
            <a:off x="2819936" y="3329250"/>
            <a:ext cx="5142" cy="5142"/>
          </a:xfrm>
          <a:custGeom>
            <a:avLst/>
            <a:gdLst/>
            <a:ahLst/>
            <a:cxnLst>
              <a:cxn ang="0">
                <a:pos x="4" y="0"/>
              </a:cxn>
              <a:cxn ang="0">
                <a:pos x="2" y="0"/>
              </a:cxn>
              <a:cxn ang="0">
                <a:pos x="0" y="4"/>
              </a:cxn>
              <a:cxn ang="0">
                <a:pos x="4" y="4"/>
              </a:cxn>
              <a:cxn ang="0">
                <a:pos x="4" y="0"/>
              </a:cxn>
            </a:cxnLst>
            <a:rect l="0" t="0" r="r" b="b"/>
            <a:pathLst>
              <a:path w="4" h="4">
                <a:moveTo>
                  <a:pt x="4" y="0"/>
                </a:moveTo>
                <a:lnTo>
                  <a:pt x="2" y="0"/>
                </a:lnTo>
                <a:lnTo>
                  <a:pt x="0" y="4"/>
                </a:lnTo>
                <a:lnTo>
                  <a:pt x="4" y="4"/>
                </a:lnTo>
                <a:lnTo>
                  <a:pt x="4"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58" name="Freeform 2894"/>
          <p:cNvSpPr>
            <a:spLocks/>
          </p:cNvSpPr>
          <p:nvPr/>
        </p:nvSpPr>
        <p:spPr bwMode="auto">
          <a:xfrm>
            <a:off x="3125884" y="3396097"/>
            <a:ext cx="10284" cy="7713"/>
          </a:xfrm>
          <a:custGeom>
            <a:avLst/>
            <a:gdLst/>
            <a:ahLst/>
            <a:cxnLst>
              <a:cxn ang="0">
                <a:pos x="8" y="0"/>
              </a:cxn>
              <a:cxn ang="0">
                <a:pos x="2" y="0"/>
              </a:cxn>
              <a:cxn ang="0">
                <a:pos x="0" y="4"/>
              </a:cxn>
              <a:cxn ang="0">
                <a:pos x="8" y="6"/>
              </a:cxn>
              <a:cxn ang="0">
                <a:pos x="8" y="0"/>
              </a:cxn>
            </a:cxnLst>
            <a:rect l="0" t="0" r="r" b="b"/>
            <a:pathLst>
              <a:path w="8" h="6">
                <a:moveTo>
                  <a:pt x="8" y="0"/>
                </a:moveTo>
                <a:lnTo>
                  <a:pt x="2" y="0"/>
                </a:lnTo>
                <a:lnTo>
                  <a:pt x="0" y="4"/>
                </a:lnTo>
                <a:lnTo>
                  <a:pt x="8" y="6"/>
                </a:lnTo>
                <a:lnTo>
                  <a:pt x="8"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59" name="Freeform 2895"/>
          <p:cNvSpPr>
            <a:spLocks/>
          </p:cNvSpPr>
          <p:nvPr/>
        </p:nvSpPr>
        <p:spPr bwMode="auto">
          <a:xfrm>
            <a:off x="5578610" y="5362904"/>
            <a:ext cx="5142" cy="1286"/>
          </a:xfrm>
          <a:custGeom>
            <a:avLst/>
            <a:gdLst/>
            <a:ahLst/>
            <a:cxnLst>
              <a:cxn ang="0">
                <a:pos x="4" y="0"/>
              </a:cxn>
              <a:cxn ang="0">
                <a:pos x="4" y="0"/>
              </a:cxn>
              <a:cxn ang="0">
                <a:pos x="0" y="0"/>
              </a:cxn>
              <a:cxn ang="0">
                <a:pos x="4" y="0"/>
              </a:cxn>
            </a:cxnLst>
            <a:rect l="0" t="0" r="r" b="b"/>
            <a:pathLst>
              <a:path w="4">
                <a:moveTo>
                  <a:pt x="4" y="0"/>
                </a:moveTo>
                <a:lnTo>
                  <a:pt x="4" y="0"/>
                </a:lnTo>
                <a:lnTo>
                  <a:pt x="0" y="0"/>
                </a:lnTo>
                <a:lnTo>
                  <a:pt x="4"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60" name="Freeform 2896"/>
          <p:cNvSpPr>
            <a:spLocks/>
          </p:cNvSpPr>
          <p:nvPr/>
        </p:nvSpPr>
        <p:spPr bwMode="auto">
          <a:xfrm>
            <a:off x="3904896" y="5139228"/>
            <a:ext cx="2571" cy="5142"/>
          </a:xfrm>
          <a:custGeom>
            <a:avLst/>
            <a:gdLst/>
            <a:ahLst/>
            <a:cxnLst>
              <a:cxn ang="0">
                <a:pos x="2" y="4"/>
              </a:cxn>
              <a:cxn ang="0">
                <a:pos x="2" y="2"/>
              </a:cxn>
              <a:cxn ang="0">
                <a:pos x="0" y="0"/>
              </a:cxn>
              <a:cxn ang="0">
                <a:pos x="2" y="4"/>
              </a:cxn>
            </a:cxnLst>
            <a:rect l="0" t="0" r="r" b="b"/>
            <a:pathLst>
              <a:path w="2" h="4">
                <a:moveTo>
                  <a:pt x="2" y="4"/>
                </a:moveTo>
                <a:lnTo>
                  <a:pt x="2" y="2"/>
                </a:lnTo>
                <a:lnTo>
                  <a:pt x="0" y="0"/>
                </a:lnTo>
                <a:lnTo>
                  <a:pt x="2" y="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61" name="Freeform 2897"/>
          <p:cNvSpPr>
            <a:spLocks/>
          </p:cNvSpPr>
          <p:nvPr/>
        </p:nvSpPr>
        <p:spPr bwMode="auto">
          <a:xfrm>
            <a:off x="3565524" y="5172652"/>
            <a:ext cx="10284" cy="2571"/>
          </a:xfrm>
          <a:custGeom>
            <a:avLst/>
            <a:gdLst/>
            <a:ahLst/>
            <a:cxnLst>
              <a:cxn ang="0">
                <a:pos x="0" y="0"/>
              </a:cxn>
              <a:cxn ang="0">
                <a:pos x="8" y="2"/>
              </a:cxn>
              <a:cxn ang="0">
                <a:pos x="8" y="0"/>
              </a:cxn>
              <a:cxn ang="0">
                <a:pos x="0" y="0"/>
              </a:cxn>
              <a:cxn ang="0">
                <a:pos x="0" y="0"/>
              </a:cxn>
            </a:cxnLst>
            <a:rect l="0" t="0" r="r" b="b"/>
            <a:pathLst>
              <a:path w="8" h="2">
                <a:moveTo>
                  <a:pt x="0" y="0"/>
                </a:moveTo>
                <a:lnTo>
                  <a:pt x="8" y="2"/>
                </a:lnTo>
                <a:lnTo>
                  <a:pt x="8" y="0"/>
                </a:lnTo>
                <a:lnTo>
                  <a:pt x="0" y="0"/>
                </a:lnTo>
                <a:lnTo>
                  <a:pt x="0"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62" name="Freeform 2898"/>
          <p:cNvSpPr>
            <a:spLocks/>
          </p:cNvSpPr>
          <p:nvPr/>
        </p:nvSpPr>
        <p:spPr bwMode="auto">
          <a:xfrm>
            <a:off x="5493767" y="4853848"/>
            <a:ext cx="118266" cy="509056"/>
          </a:xfrm>
          <a:custGeom>
            <a:avLst/>
            <a:gdLst/>
            <a:ahLst/>
            <a:cxnLst>
              <a:cxn ang="0">
                <a:pos x="92" y="254"/>
              </a:cxn>
              <a:cxn ang="0">
                <a:pos x="24" y="134"/>
              </a:cxn>
              <a:cxn ang="0">
                <a:pos x="8" y="0"/>
              </a:cxn>
              <a:cxn ang="0">
                <a:pos x="0" y="0"/>
              </a:cxn>
              <a:cxn ang="0">
                <a:pos x="18" y="136"/>
              </a:cxn>
              <a:cxn ang="0">
                <a:pos x="88" y="254"/>
              </a:cxn>
              <a:cxn ang="0">
                <a:pos x="78" y="350"/>
              </a:cxn>
              <a:cxn ang="0">
                <a:pos x="64" y="394"/>
              </a:cxn>
              <a:cxn ang="0">
                <a:pos x="66" y="396"/>
              </a:cxn>
              <a:cxn ang="0">
                <a:pos x="70" y="396"/>
              </a:cxn>
              <a:cxn ang="0">
                <a:pos x="84" y="352"/>
              </a:cxn>
              <a:cxn ang="0">
                <a:pos x="92" y="254"/>
              </a:cxn>
            </a:cxnLst>
            <a:rect l="0" t="0" r="r" b="b"/>
            <a:pathLst>
              <a:path w="92" h="396">
                <a:moveTo>
                  <a:pt x="92" y="254"/>
                </a:moveTo>
                <a:lnTo>
                  <a:pt x="24" y="134"/>
                </a:lnTo>
                <a:lnTo>
                  <a:pt x="8" y="0"/>
                </a:lnTo>
                <a:lnTo>
                  <a:pt x="0" y="0"/>
                </a:lnTo>
                <a:lnTo>
                  <a:pt x="18" y="136"/>
                </a:lnTo>
                <a:lnTo>
                  <a:pt x="88" y="254"/>
                </a:lnTo>
                <a:lnTo>
                  <a:pt x="78" y="350"/>
                </a:lnTo>
                <a:lnTo>
                  <a:pt x="64" y="394"/>
                </a:lnTo>
                <a:lnTo>
                  <a:pt x="66" y="396"/>
                </a:lnTo>
                <a:lnTo>
                  <a:pt x="70" y="396"/>
                </a:lnTo>
                <a:lnTo>
                  <a:pt x="84" y="352"/>
                </a:lnTo>
                <a:lnTo>
                  <a:pt x="92" y="25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63" name="Rectangle 2899"/>
          <p:cNvSpPr>
            <a:spLocks noChangeArrowheads="1"/>
          </p:cNvSpPr>
          <p:nvPr/>
        </p:nvSpPr>
        <p:spPr bwMode="auto">
          <a:xfrm>
            <a:off x="3033329" y="4159680"/>
            <a:ext cx="1286" cy="1286"/>
          </a:xfrm>
          <a:prstGeom prst="rect">
            <a:avLst/>
          </a:prstGeom>
          <a:solidFill>
            <a:schemeClr val="tx1"/>
          </a:solidFill>
          <a:ln w="12700" cmpd="sng">
            <a:solidFill>
              <a:schemeClr val="bg1"/>
            </a:solidFill>
            <a:prstDash val="solid"/>
            <a:miter lim="800000"/>
            <a:headEnd/>
            <a:tailEnd/>
          </a:ln>
        </p:spPr>
        <p:txBody>
          <a:bodyPr/>
          <a:lstStyle/>
          <a:p>
            <a:pPr>
              <a:defRPr/>
            </a:pPr>
            <a:endParaRPr lang="da-DK" kern="0">
              <a:solidFill>
                <a:schemeClr val="bg1"/>
              </a:solidFill>
              <a:ea typeface="ＭＳ Ｐゴシック" pitchFamily="-97" charset="-128"/>
            </a:endParaRPr>
          </a:p>
        </p:txBody>
      </p:sp>
      <p:sp>
        <p:nvSpPr>
          <p:cNvPr id="64" name="Freeform 2900"/>
          <p:cNvSpPr>
            <a:spLocks/>
          </p:cNvSpPr>
          <p:nvPr/>
        </p:nvSpPr>
        <p:spPr bwMode="auto">
          <a:xfrm>
            <a:off x="3038472" y="3023303"/>
            <a:ext cx="2465581" cy="2149349"/>
          </a:xfrm>
          <a:custGeom>
            <a:avLst/>
            <a:gdLst/>
            <a:ahLst/>
            <a:cxnLst>
              <a:cxn ang="0">
                <a:pos x="1038" y="1058"/>
              </a:cxn>
              <a:cxn ang="0">
                <a:pos x="1320" y="1284"/>
              </a:cxn>
              <a:cxn ang="0">
                <a:pos x="1796" y="1340"/>
              </a:cxn>
              <a:cxn ang="0">
                <a:pos x="1910" y="1424"/>
              </a:cxn>
              <a:cxn ang="0">
                <a:pos x="1918" y="1420"/>
              </a:cxn>
              <a:cxn ang="0">
                <a:pos x="1874" y="1366"/>
              </a:cxn>
              <a:cxn ang="0">
                <a:pos x="1864" y="1366"/>
              </a:cxn>
              <a:cxn ang="0">
                <a:pos x="1798" y="1334"/>
              </a:cxn>
              <a:cxn ang="0">
                <a:pos x="1326" y="1280"/>
              </a:cxn>
              <a:cxn ang="0">
                <a:pos x="1058" y="1050"/>
              </a:cxn>
              <a:cxn ang="0">
                <a:pos x="1830" y="954"/>
              </a:cxn>
              <a:cxn ang="0">
                <a:pos x="1138" y="972"/>
              </a:cxn>
              <a:cxn ang="0">
                <a:pos x="1134" y="974"/>
              </a:cxn>
              <a:cxn ang="0">
                <a:pos x="1052" y="974"/>
              </a:cxn>
              <a:cxn ang="0">
                <a:pos x="508" y="498"/>
              </a:cxn>
              <a:cxn ang="0">
                <a:pos x="1128" y="616"/>
              </a:cxn>
              <a:cxn ang="0">
                <a:pos x="1128" y="618"/>
              </a:cxn>
              <a:cxn ang="0">
                <a:pos x="1734" y="610"/>
              </a:cxn>
              <a:cxn ang="0">
                <a:pos x="1726" y="604"/>
              </a:cxn>
              <a:cxn ang="0">
                <a:pos x="1710" y="542"/>
              </a:cxn>
              <a:cxn ang="0">
                <a:pos x="1726" y="604"/>
              </a:cxn>
              <a:cxn ang="0">
                <a:pos x="1126" y="518"/>
              </a:cxn>
              <a:cxn ang="0">
                <a:pos x="972" y="252"/>
              </a:cxn>
              <a:cxn ang="0">
                <a:pos x="972" y="248"/>
              </a:cxn>
              <a:cxn ang="0">
                <a:pos x="976" y="0"/>
              </a:cxn>
              <a:cxn ang="0">
                <a:pos x="974" y="0"/>
              </a:cxn>
              <a:cxn ang="0">
                <a:pos x="966" y="510"/>
              </a:cxn>
              <a:cxn ang="0">
                <a:pos x="316" y="468"/>
              </a:cxn>
              <a:cxn ang="0">
                <a:pos x="342" y="348"/>
              </a:cxn>
              <a:cxn ang="0">
                <a:pos x="336" y="350"/>
              </a:cxn>
              <a:cxn ang="0">
                <a:pos x="500" y="498"/>
              </a:cxn>
              <a:cxn ang="0">
                <a:pos x="0" y="884"/>
              </a:cxn>
              <a:cxn ang="0">
                <a:pos x="452" y="968"/>
              </a:cxn>
              <a:cxn ang="0">
                <a:pos x="418" y="1672"/>
              </a:cxn>
              <a:cxn ang="0">
                <a:pos x="1050" y="982"/>
              </a:cxn>
              <a:cxn ang="0">
                <a:pos x="1030" y="1050"/>
              </a:cxn>
              <a:cxn ang="0">
                <a:pos x="672" y="1602"/>
              </a:cxn>
              <a:cxn ang="0">
                <a:pos x="674" y="1646"/>
              </a:cxn>
              <a:cxn ang="0">
                <a:pos x="676" y="1610"/>
              </a:cxn>
            </a:cxnLst>
            <a:rect l="0" t="0" r="r" b="b"/>
            <a:pathLst>
              <a:path w="1918" h="1672">
                <a:moveTo>
                  <a:pt x="1046" y="1620"/>
                </a:moveTo>
                <a:lnTo>
                  <a:pt x="1038" y="1058"/>
                </a:lnTo>
                <a:lnTo>
                  <a:pt x="1308" y="1048"/>
                </a:lnTo>
                <a:lnTo>
                  <a:pt x="1320" y="1284"/>
                </a:lnTo>
                <a:lnTo>
                  <a:pt x="1528" y="1352"/>
                </a:lnTo>
                <a:lnTo>
                  <a:pt x="1796" y="1340"/>
                </a:lnTo>
                <a:lnTo>
                  <a:pt x="1906" y="1386"/>
                </a:lnTo>
                <a:lnTo>
                  <a:pt x="1910" y="1424"/>
                </a:lnTo>
                <a:lnTo>
                  <a:pt x="1910" y="1420"/>
                </a:lnTo>
                <a:lnTo>
                  <a:pt x="1918" y="1420"/>
                </a:lnTo>
                <a:lnTo>
                  <a:pt x="1914" y="1382"/>
                </a:lnTo>
                <a:lnTo>
                  <a:pt x="1874" y="1366"/>
                </a:lnTo>
                <a:lnTo>
                  <a:pt x="1874" y="1370"/>
                </a:lnTo>
                <a:lnTo>
                  <a:pt x="1864" y="1366"/>
                </a:lnTo>
                <a:lnTo>
                  <a:pt x="1864" y="1362"/>
                </a:lnTo>
                <a:lnTo>
                  <a:pt x="1798" y="1334"/>
                </a:lnTo>
                <a:lnTo>
                  <a:pt x="1528" y="1348"/>
                </a:lnTo>
                <a:lnTo>
                  <a:pt x="1326" y="1280"/>
                </a:lnTo>
                <a:lnTo>
                  <a:pt x="1312" y="1042"/>
                </a:lnTo>
                <a:lnTo>
                  <a:pt x="1058" y="1050"/>
                </a:lnTo>
                <a:lnTo>
                  <a:pt x="1056" y="982"/>
                </a:lnTo>
                <a:lnTo>
                  <a:pt x="1830" y="954"/>
                </a:lnTo>
                <a:lnTo>
                  <a:pt x="1828" y="948"/>
                </a:lnTo>
                <a:lnTo>
                  <a:pt x="1138" y="972"/>
                </a:lnTo>
                <a:lnTo>
                  <a:pt x="1138" y="974"/>
                </a:lnTo>
                <a:lnTo>
                  <a:pt x="1134" y="974"/>
                </a:lnTo>
                <a:lnTo>
                  <a:pt x="1134" y="972"/>
                </a:lnTo>
                <a:lnTo>
                  <a:pt x="1052" y="974"/>
                </a:lnTo>
                <a:lnTo>
                  <a:pt x="458" y="964"/>
                </a:lnTo>
                <a:lnTo>
                  <a:pt x="508" y="498"/>
                </a:lnTo>
                <a:lnTo>
                  <a:pt x="1120" y="524"/>
                </a:lnTo>
                <a:lnTo>
                  <a:pt x="1128" y="616"/>
                </a:lnTo>
                <a:lnTo>
                  <a:pt x="1128" y="616"/>
                </a:lnTo>
                <a:lnTo>
                  <a:pt x="1128" y="618"/>
                </a:lnTo>
                <a:lnTo>
                  <a:pt x="1736" y="610"/>
                </a:lnTo>
                <a:lnTo>
                  <a:pt x="1734" y="610"/>
                </a:lnTo>
                <a:lnTo>
                  <a:pt x="1726" y="610"/>
                </a:lnTo>
                <a:lnTo>
                  <a:pt x="1726" y="604"/>
                </a:lnTo>
                <a:lnTo>
                  <a:pt x="1732" y="604"/>
                </a:lnTo>
                <a:lnTo>
                  <a:pt x="1710" y="542"/>
                </a:lnTo>
                <a:lnTo>
                  <a:pt x="1704" y="542"/>
                </a:lnTo>
                <a:lnTo>
                  <a:pt x="1726" y="604"/>
                </a:lnTo>
                <a:lnTo>
                  <a:pt x="1132" y="612"/>
                </a:lnTo>
                <a:lnTo>
                  <a:pt x="1126" y="518"/>
                </a:lnTo>
                <a:lnTo>
                  <a:pt x="968" y="514"/>
                </a:lnTo>
                <a:lnTo>
                  <a:pt x="972" y="252"/>
                </a:lnTo>
                <a:lnTo>
                  <a:pt x="972" y="252"/>
                </a:lnTo>
                <a:lnTo>
                  <a:pt x="972" y="248"/>
                </a:lnTo>
                <a:lnTo>
                  <a:pt x="972" y="248"/>
                </a:lnTo>
                <a:lnTo>
                  <a:pt x="976" y="0"/>
                </a:lnTo>
                <a:lnTo>
                  <a:pt x="974" y="0"/>
                </a:lnTo>
                <a:lnTo>
                  <a:pt x="974" y="0"/>
                </a:lnTo>
                <a:lnTo>
                  <a:pt x="972" y="0"/>
                </a:lnTo>
                <a:lnTo>
                  <a:pt x="966" y="510"/>
                </a:lnTo>
                <a:lnTo>
                  <a:pt x="508" y="496"/>
                </a:lnTo>
                <a:lnTo>
                  <a:pt x="316" y="468"/>
                </a:lnTo>
                <a:lnTo>
                  <a:pt x="344" y="348"/>
                </a:lnTo>
                <a:lnTo>
                  <a:pt x="342" y="348"/>
                </a:lnTo>
                <a:lnTo>
                  <a:pt x="342" y="352"/>
                </a:lnTo>
                <a:lnTo>
                  <a:pt x="336" y="350"/>
                </a:lnTo>
                <a:lnTo>
                  <a:pt x="312" y="472"/>
                </a:lnTo>
                <a:lnTo>
                  <a:pt x="500" y="498"/>
                </a:lnTo>
                <a:lnTo>
                  <a:pt x="452" y="964"/>
                </a:lnTo>
                <a:lnTo>
                  <a:pt x="0" y="884"/>
                </a:lnTo>
                <a:lnTo>
                  <a:pt x="0" y="888"/>
                </a:lnTo>
                <a:lnTo>
                  <a:pt x="452" y="968"/>
                </a:lnTo>
                <a:lnTo>
                  <a:pt x="410" y="1672"/>
                </a:lnTo>
                <a:lnTo>
                  <a:pt x="418" y="1672"/>
                </a:lnTo>
                <a:lnTo>
                  <a:pt x="458" y="968"/>
                </a:lnTo>
                <a:lnTo>
                  <a:pt x="1050" y="982"/>
                </a:lnTo>
                <a:lnTo>
                  <a:pt x="1050" y="1050"/>
                </a:lnTo>
                <a:lnTo>
                  <a:pt x="1030" y="1050"/>
                </a:lnTo>
                <a:lnTo>
                  <a:pt x="1038" y="1610"/>
                </a:lnTo>
                <a:lnTo>
                  <a:pt x="672" y="1602"/>
                </a:lnTo>
                <a:lnTo>
                  <a:pt x="670" y="1642"/>
                </a:lnTo>
                <a:lnTo>
                  <a:pt x="674" y="1646"/>
                </a:lnTo>
                <a:lnTo>
                  <a:pt x="676" y="1648"/>
                </a:lnTo>
                <a:lnTo>
                  <a:pt x="676" y="1610"/>
                </a:lnTo>
                <a:lnTo>
                  <a:pt x="1046" y="162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65" name="Freeform 2901"/>
          <p:cNvSpPr>
            <a:spLocks/>
          </p:cNvSpPr>
          <p:nvPr/>
        </p:nvSpPr>
        <p:spPr bwMode="auto">
          <a:xfrm>
            <a:off x="5100407" y="3210985"/>
            <a:ext cx="136263" cy="506485"/>
          </a:xfrm>
          <a:custGeom>
            <a:avLst/>
            <a:gdLst/>
            <a:ahLst/>
            <a:cxnLst>
              <a:cxn ang="0">
                <a:pos x="12" y="136"/>
              </a:cxn>
              <a:cxn ang="0">
                <a:pos x="8" y="0"/>
              </a:cxn>
              <a:cxn ang="0">
                <a:pos x="0" y="2"/>
              </a:cxn>
              <a:cxn ang="0">
                <a:pos x="4" y="140"/>
              </a:cxn>
              <a:cxn ang="0">
                <a:pos x="98" y="394"/>
              </a:cxn>
              <a:cxn ang="0">
                <a:pos x="106" y="394"/>
              </a:cxn>
              <a:cxn ang="0">
                <a:pos x="12" y="136"/>
              </a:cxn>
            </a:cxnLst>
            <a:rect l="0" t="0" r="r" b="b"/>
            <a:pathLst>
              <a:path w="106" h="394">
                <a:moveTo>
                  <a:pt x="12" y="136"/>
                </a:moveTo>
                <a:lnTo>
                  <a:pt x="8" y="0"/>
                </a:lnTo>
                <a:lnTo>
                  <a:pt x="0" y="2"/>
                </a:lnTo>
                <a:lnTo>
                  <a:pt x="4" y="140"/>
                </a:lnTo>
                <a:lnTo>
                  <a:pt x="98" y="394"/>
                </a:lnTo>
                <a:lnTo>
                  <a:pt x="106" y="394"/>
                </a:lnTo>
                <a:lnTo>
                  <a:pt x="12" y="136"/>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66" name="Freeform 2902"/>
          <p:cNvSpPr>
            <a:spLocks/>
          </p:cNvSpPr>
          <p:nvPr/>
        </p:nvSpPr>
        <p:spPr bwMode="auto">
          <a:xfrm>
            <a:off x="4984712" y="2395980"/>
            <a:ext cx="125979" cy="815004"/>
          </a:xfrm>
          <a:custGeom>
            <a:avLst/>
            <a:gdLst/>
            <a:ahLst/>
            <a:cxnLst>
              <a:cxn ang="0">
                <a:pos x="98" y="626"/>
              </a:cxn>
              <a:cxn ang="0">
                <a:pos x="92" y="448"/>
              </a:cxn>
              <a:cxn ang="0">
                <a:pos x="62" y="410"/>
              </a:cxn>
              <a:cxn ang="0">
                <a:pos x="80" y="378"/>
              </a:cxn>
              <a:cxn ang="0">
                <a:pos x="6" y="2"/>
              </a:cxn>
              <a:cxn ang="0">
                <a:pos x="0" y="0"/>
              </a:cxn>
              <a:cxn ang="0">
                <a:pos x="74" y="378"/>
              </a:cxn>
              <a:cxn ang="0">
                <a:pos x="54" y="410"/>
              </a:cxn>
              <a:cxn ang="0">
                <a:pos x="84" y="448"/>
              </a:cxn>
              <a:cxn ang="0">
                <a:pos x="90" y="634"/>
              </a:cxn>
              <a:cxn ang="0">
                <a:pos x="90" y="626"/>
              </a:cxn>
              <a:cxn ang="0">
                <a:pos x="98" y="626"/>
              </a:cxn>
            </a:cxnLst>
            <a:rect l="0" t="0" r="r" b="b"/>
            <a:pathLst>
              <a:path w="98" h="634">
                <a:moveTo>
                  <a:pt x="98" y="626"/>
                </a:moveTo>
                <a:lnTo>
                  <a:pt x="92" y="448"/>
                </a:lnTo>
                <a:lnTo>
                  <a:pt x="62" y="410"/>
                </a:lnTo>
                <a:lnTo>
                  <a:pt x="80" y="378"/>
                </a:lnTo>
                <a:lnTo>
                  <a:pt x="6" y="2"/>
                </a:lnTo>
                <a:lnTo>
                  <a:pt x="0" y="0"/>
                </a:lnTo>
                <a:lnTo>
                  <a:pt x="74" y="378"/>
                </a:lnTo>
                <a:lnTo>
                  <a:pt x="54" y="410"/>
                </a:lnTo>
                <a:lnTo>
                  <a:pt x="84" y="448"/>
                </a:lnTo>
                <a:lnTo>
                  <a:pt x="90" y="634"/>
                </a:lnTo>
                <a:lnTo>
                  <a:pt x="90" y="626"/>
                </a:lnTo>
                <a:lnTo>
                  <a:pt x="98" y="626"/>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67" name="Rectangle 2903"/>
          <p:cNvSpPr>
            <a:spLocks noChangeArrowheads="1"/>
          </p:cNvSpPr>
          <p:nvPr/>
        </p:nvSpPr>
        <p:spPr bwMode="auto">
          <a:xfrm>
            <a:off x="4488510" y="3815168"/>
            <a:ext cx="1286" cy="2571"/>
          </a:xfrm>
          <a:prstGeom prst="rect">
            <a:avLst/>
          </a:prstGeom>
          <a:solidFill>
            <a:schemeClr val="tx1"/>
          </a:solidFill>
          <a:ln w="12700" cmpd="sng">
            <a:solidFill>
              <a:schemeClr val="bg1"/>
            </a:solidFill>
            <a:prstDash val="solid"/>
            <a:miter lim="800000"/>
            <a:headEnd/>
            <a:tailEnd/>
          </a:ln>
        </p:spPr>
        <p:txBody>
          <a:bodyPr/>
          <a:lstStyle/>
          <a:p>
            <a:pPr>
              <a:defRPr/>
            </a:pPr>
            <a:endParaRPr lang="da-DK" kern="0">
              <a:solidFill>
                <a:schemeClr val="bg1"/>
              </a:solidFill>
              <a:ea typeface="ＭＳ Ｐゴシック" pitchFamily="-97" charset="-128"/>
            </a:endParaRPr>
          </a:p>
        </p:txBody>
      </p:sp>
      <p:sp>
        <p:nvSpPr>
          <p:cNvPr id="68" name="Rectangle 2904"/>
          <p:cNvSpPr>
            <a:spLocks noChangeArrowheads="1"/>
          </p:cNvSpPr>
          <p:nvPr/>
        </p:nvSpPr>
        <p:spPr bwMode="auto">
          <a:xfrm>
            <a:off x="4496223" y="4272805"/>
            <a:ext cx="5142" cy="2571"/>
          </a:xfrm>
          <a:prstGeom prst="rect">
            <a:avLst/>
          </a:prstGeom>
          <a:solidFill>
            <a:schemeClr val="tx1"/>
          </a:solidFill>
          <a:ln w="12700" cmpd="sng">
            <a:solidFill>
              <a:schemeClr val="bg1"/>
            </a:solidFill>
            <a:prstDash val="solid"/>
            <a:miter lim="800000"/>
            <a:headEnd/>
            <a:tailEnd/>
          </a:ln>
        </p:spPr>
        <p:txBody>
          <a:bodyPr/>
          <a:lstStyle/>
          <a:p>
            <a:pPr>
              <a:defRPr/>
            </a:pPr>
            <a:endParaRPr lang="da-DK" kern="0">
              <a:solidFill>
                <a:schemeClr val="bg1"/>
              </a:solidFill>
              <a:ea typeface="ＭＳ Ｐゴシック" pitchFamily="-97" charset="-128"/>
            </a:endParaRPr>
          </a:p>
        </p:txBody>
      </p:sp>
      <p:sp>
        <p:nvSpPr>
          <p:cNvPr id="69" name="Freeform 2905"/>
          <p:cNvSpPr>
            <a:spLocks/>
          </p:cNvSpPr>
          <p:nvPr/>
        </p:nvSpPr>
        <p:spPr bwMode="auto">
          <a:xfrm>
            <a:off x="5226384" y="3717471"/>
            <a:ext cx="10284" cy="2571"/>
          </a:xfrm>
          <a:custGeom>
            <a:avLst/>
            <a:gdLst/>
            <a:ahLst/>
            <a:cxnLst>
              <a:cxn ang="0">
                <a:pos x="0" y="0"/>
              </a:cxn>
              <a:cxn ang="0">
                <a:pos x="2" y="2"/>
              </a:cxn>
              <a:cxn ang="0">
                <a:pos x="8" y="2"/>
              </a:cxn>
              <a:cxn ang="0">
                <a:pos x="8" y="0"/>
              </a:cxn>
              <a:cxn ang="0">
                <a:pos x="0" y="0"/>
              </a:cxn>
            </a:cxnLst>
            <a:rect l="0" t="0" r="r" b="b"/>
            <a:pathLst>
              <a:path w="8" h="2">
                <a:moveTo>
                  <a:pt x="0" y="0"/>
                </a:moveTo>
                <a:lnTo>
                  <a:pt x="2" y="2"/>
                </a:lnTo>
                <a:lnTo>
                  <a:pt x="8" y="2"/>
                </a:lnTo>
                <a:lnTo>
                  <a:pt x="8" y="0"/>
                </a:lnTo>
                <a:lnTo>
                  <a:pt x="0"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70" name="Freeform 2906"/>
          <p:cNvSpPr>
            <a:spLocks/>
          </p:cNvSpPr>
          <p:nvPr/>
        </p:nvSpPr>
        <p:spPr bwMode="auto">
          <a:xfrm>
            <a:off x="3470398" y="3468084"/>
            <a:ext cx="7713" cy="7713"/>
          </a:xfrm>
          <a:custGeom>
            <a:avLst/>
            <a:gdLst/>
            <a:ahLst/>
            <a:cxnLst>
              <a:cxn ang="0">
                <a:pos x="0" y="4"/>
              </a:cxn>
              <a:cxn ang="0">
                <a:pos x="6" y="6"/>
              </a:cxn>
              <a:cxn ang="0">
                <a:pos x="6" y="2"/>
              </a:cxn>
              <a:cxn ang="0">
                <a:pos x="0" y="0"/>
              </a:cxn>
              <a:cxn ang="0">
                <a:pos x="0" y="4"/>
              </a:cxn>
            </a:cxnLst>
            <a:rect l="0" t="0" r="r" b="b"/>
            <a:pathLst>
              <a:path w="6" h="6">
                <a:moveTo>
                  <a:pt x="0" y="4"/>
                </a:moveTo>
                <a:lnTo>
                  <a:pt x="6" y="6"/>
                </a:lnTo>
                <a:lnTo>
                  <a:pt x="6" y="2"/>
                </a:lnTo>
                <a:lnTo>
                  <a:pt x="0" y="0"/>
                </a:lnTo>
                <a:lnTo>
                  <a:pt x="0" y="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71" name="Rectangle 2907"/>
          <p:cNvSpPr>
            <a:spLocks noChangeArrowheads="1"/>
          </p:cNvSpPr>
          <p:nvPr/>
        </p:nvSpPr>
        <p:spPr bwMode="auto">
          <a:xfrm>
            <a:off x="4287973" y="3023302"/>
            <a:ext cx="2571" cy="1286"/>
          </a:xfrm>
          <a:prstGeom prst="rect">
            <a:avLst/>
          </a:prstGeom>
          <a:solidFill>
            <a:schemeClr val="tx1"/>
          </a:solidFill>
          <a:ln w="12700" cmpd="sng">
            <a:solidFill>
              <a:schemeClr val="bg1"/>
            </a:solidFill>
            <a:prstDash val="solid"/>
            <a:miter lim="800000"/>
            <a:headEnd/>
            <a:tailEnd/>
          </a:ln>
        </p:spPr>
        <p:txBody>
          <a:bodyPr/>
          <a:lstStyle/>
          <a:p>
            <a:pPr>
              <a:defRPr/>
            </a:pPr>
            <a:endParaRPr lang="da-DK" kern="0">
              <a:solidFill>
                <a:schemeClr val="bg1"/>
              </a:solidFill>
              <a:ea typeface="ＭＳ Ｐゴシック" pitchFamily="-97" charset="-128"/>
            </a:endParaRPr>
          </a:p>
        </p:txBody>
      </p:sp>
      <p:sp>
        <p:nvSpPr>
          <p:cNvPr id="72" name="Freeform 2908"/>
          <p:cNvSpPr>
            <a:spLocks/>
          </p:cNvSpPr>
          <p:nvPr/>
        </p:nvSpPr>
        <p:spPr bwMode="auto">
          <a:xfrm>
            <a:off x="3033329" y="4159680"/>
            <a:ext cx="5142" cy="5142"/>
          </a:xfrm>
          <a:custGeom>
            <a:avLst/>
            <a:gdLst/>
            <a:ahLst/>
            <a:cxnLst>
              <a:cxn ang="0">
                <a:pos x="0" y="0"/>
              </a:cxn>
              <a:cxn ang="0">
                <a:pos x="0" y="2"/>
              </a:cxn>
              <a:cxn ang="0">
                <a:pos x="4" y="4"/>
              </a:cxn>
              <a:cxn ang="0">
                <a:pos x="4" y="0"/>
              </a:cxn>
              <a:cxn ang="0">
                <a:pos x="0" y="0"/>
              </a:cxn>
              <a:cxn ang="0">
                <a:pos x="0" y="0"/>
              </a:cxn>
            </a:cxnLst>
            <a:rect l="0" t="0" r="r" b="b"/>
            <a:pathLst>
              <a:path w="4" h="4">
                <a:moveTo>
                  <a:pt x="0" y="0"/>
                </a:moveTo>
                <a:lnTo>
                  <a:pt x="0" y="2"/>
                </a:lnTo>
                <a:lnTo>
                  <a:pt x="4" y="4"/>
                </a:lnTo>
                <a:lnTo>
                  <a:pt x="4" y="0"/>
                </a:lnTo>
                <a:lnTo>
                  <a:pt x="0" y="0"/>
                </a:lnTo>
                <a:lnTo>
                  <a:pt x="0"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73" name="Freeform 2909"/>
          <p:cNvSpPr>
            <a:spLocks/>
          </p:cNvSpPr>
          <p:nvPr/>
        </p:nvSpPr>
        <p:spPr bwMode="auto">
          <a:xfrm>
            <a:off x="4287973" y="3339535"/>
            <a:ext cx="827859" cy="79701"/>
          </a:xfrm>
          <a:custGeom>
            <a:avLst/>
            <a:gdLst/>
            <a:ahLst/>
            <a:cxnLst>
              <a:cxn ang="0">
                <a:pos x="644" y="62"/>
              </a:cxn>
              <a:cxn ang="0">
                <a:pos x="642" y="54"/>
              </a:cxn>
              <a:cxn ang="0">
                <a:pos x="474" y="0"/>
              </a:cxn>
              <a:cxn ang="0">
                <a:pos x="0" y="2"/>
              </a:cxn>
              <a:cxn ang="0">
                <a:pos x="0" y="6"/>
              </a:cxn>
              <a:cxn ang="0">
                <a:pos x="474" y="4"/>
              </a:cxn>
              <a:cxn ang="0">
                <a:pos x="644" y="62"/>
              </a:cxn>
            </a:cxnLst>
            <a:rect l="0" t="0" r="r" b="b"/>
            <a:pathLst>
              <a:path w="644" h="62">
                <a:moveTo>
                  <a:pt x="644" y="62"/>
                </a:moveTo>
                <a:lnTo>
                  <a:pt x="642" y="54"/>
                </a:lnTo>
                <a:lnTo>
                  <a:pt x="474" y="0"/>
                </a:lnTo>
                <a:lnTo>
                  <a:pt x="0" y="2"/>
                </a:lnTo>
                <a:lnTo>
                  <a:pt x="0" y="6"/>
                </a:lnTo>
                <a:lnTo>
                  <a:pt x="474" y="4"/>
                </a:lnTo>
                <a:lnTo>
                  <a:pt x="644" y="6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74" name="Rectangle 2910"/>
          <p:cNvSpPr>
            <a:spLocks noChangeArrowheads="1"/>
          </p:cNvSpPr>
          <p:nvPr/>
        </p:nvSpPr>
        <p:spPr bwMode="auto">
          <a:xfrm>
            <a:off x="4287972" y="3342105"/>
            <a:ext cx="1286" cy="5142"/>
          </a:xfrm>
          <a:prstGeom prst="rect">
            <a:avLst/>
          </a:prstGeom>
          <a:solidFill>
            <a:schemeClr val="tx1"/>
          </a:solidFill>
          <a:ln w="12700" cmpd="sng">
            <a:solidFill>
              <a:schemeClr val="bg1"/>
            </a:solidFill>
            <a:prstDash val="solid"/>
            <a:miter lim="800000"/>
            <a:headEnd/>
            <a:tailEnd/>
          </a:ln>
        </p:spPr>
        <p:txBody>
          <a:bodyPr/>
          <a:lstStyle/>
          <a:p>
            <a:pPr>
              <a:defRPr/>
            </a:pPr>
            <a:endParaRPr lang="da-DK" kern="0">
              <a:solidFill>
                <a:schemeClr val="bg1"/>
              </a:solidFill>
              <a:ea typeface="ＭＳ Ｐゴシック" pitchFamily="-97" charset="-128"/>
            </a:endParaRPr>
          </a:p>
        </p:txBody>
      </p:sp>
      <p:sp>
        <p:nvSpPr>
          <p:cNvPr id="75" name="Freeform 2911"/>
          <p:cNvSpPr>
            <a:spLocks/>
          </p:cNvSpPr>
          <p:nvPr/>
        </p:nvSpPr>
        <p:spPr bwMode="auto">
          <a:xfrm>
            <a:off x="6118518" y="3393526"/>
            <a:ext cx="5142" cy="7713"/>
          </a:xfrm>
          <a:custGeom>
            <a:avLst/>
            <a:gdLst/>
            <a:ahLst/>
            <a:cxnLst>
              <a:cxn ang="0">
                <a:pos x="4" y="4"/>
              </a:cxn>
              <a:cxn ang="0">
                <a:pos x="4" y="4"/>
              </a:cxn>
              <a:cxn ang="0">
                <a:pos x="0" y="0"/>
              </a:cxn>
              <a:cxn ang="0">
                <a:pos x="0" y="4"/>
              </a:cxn>
              <a:cxn ang="0">
                <a:pos x="2" y="6"/>
              </a:cxn>
              <a:cxn ang="0">
                <a:pos x="4" y="4"/>
              </a:cxn>
            </a:cxnLst>
            <a:rect l="0" t="0" r="r" b="b"/>
            <a:pathLst>
              <a:path w="4" h="6">
                <a:moveTo>
                  <a:pt x="4" y="4"/>
                </a:moveTo>
                <a:lnTo>
                  <a:pt x="4" y="4"/>
                </a:lnTo>
                <a:lnTo>
                  <a:pt x="0" y="0"/>
                </a:lnTo>
                <a:lnTo>
                  <a:pt x="0" y="4"/>
                </a:lnTo>
                <a:lnTo>
                  <a:pt x="2" y="6"/>
                </a:lnTo>
                <a:lnTo>
                  <a:pt x="4" y="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76" name="Freeform 2912"/>
          <p:cNvSpPr>
            <a:spLocks/>
          </p:cNvSpPr>
          <p:nvPr/>
        </p:nvSpPr>
        <p:spPr bwMode="auto">
          <a:xfrm>
            <a:off x="5532333" y="2647938"/>
            <a:ext cx="7713" cy="7713"/>
          </a:xfrm>
          <a:custGeom>
            <a:avLst/>
            <a:gdLst/>
            <a:ahLst/>
            <a:cxnLst>
              <a:cxn ang="0">
                <a:pos x="6" y="0"/>
              </a:cxn>
              <a:cxn ang="0">
                <a:pos x="0" y="4"/>
              </a:cxn>
              <a:cxn ang="0">
                <a:pos x="0" y="6"/>
              </a:cxn>
              <a:cxn ang="0">
                <a:pos x="4" y="6"/>
              </a:cxn>
              <a:cxn ang="0">
                <a:pos x="6" y="0"/>
              </a:cxn>
            </a:cxnLst>
            <a:rect l="0" t="0" r="r" b="b"/>
            <a:pathLst>
              <a:path w="6" h="6">
                <a:moveTo>
                  <a:pt x="6" y="0"/>
                </a:moveTo>
                <a:lnTo>
                  <a:pt x="0" y="4"/>
                </a:lnTo>
                <a:lnTo>
                  <a:pt x="0" y="6"/>
                </a:lnTo>
                <a:lnTo>
                  <a:pt x="4" y="6"/>
                </a:lnTo>
                <a:lnTo>
                  <a:pt x="6"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77" name="Freeform 2913"/>
          <p:cNvSpPr>
            <a:spLocks/>
          </p:cNvSpPr>
          <p:nvPr/>
        </p:nvSpPr>
        <p:spPr bwMode="auto">
          <a:xfrm>
            <a:off x="5432064" y="2655651"/>
            <a:ext cx="740445" cy="1516885"/>
          </a:xfrm>
          <a:custGeom>
            <a:avLst/>
            <a:gdLst/>
            <a:ahLst/>
            <a:cxnLst>
              <a:cxn ang="0">
                <a:pos x="0" y="130"/>
              </a:cxn>
              <a:cxn ang="0">
                <a:pos x="30" y="268"/>
              </a:cxn>
              <a:cxn ang="0">
                <a:pos x="168" y="352"/>
              </a:cxn>
              <a:cxn ang="0">
                <a:pos x="178" y="410"/>
              </a:cxn>
              <a:cxn ang="0">
                <a:pos x="194" y="484"/>
              </a:cxn>
              <a:cxn ang="0">
                <a:pos x="266" y="554"/>
              </a:cxn>
              <a:cxn ang="0">
                <a:pos x="274" y="610"/>
              </a:cxn>
              <a:cxn ang="0">
                <a:pos x="214" y="676"/>
              </a:cxn>
              <a:cxn ang="0">
                <a:pos x="234" y="716"/>
              </a:cxn>
              <a:cxn ang="0">
                <a:pos x="194" y="786"/>
              </a:cxn>
              <a:cxn ang="0">
                <a:pos x="194" y="816"/>
              </a:cxn>
              <a:cxn ang="0">
                <a:pos x="196" y="816"/>
              </a:cxn>
              <a:cxn ang="0">
                <a:pos x="196" y="820"/>
              </a:cxn>
              <a:cxn ang="0">
                <a:pos x="194" y="820"/>
              </a:cxn>
              <a:cxn ang="0">
                <a:pos x="194" y="834"/>
              </a:cxn>
              <a:cxn ang="0">
                <a:pos x="292" y="960"/>
              </a:cxn>
              <a:cxn ang="0">
                <a:pos x="324" y="960"/>
              </a:cxn>
              <a:cxn ang="0">
                <a:pos x="324" y="1040"/>
              </a:cxn>
              <a:cxn ang="0">
                <a:pos x="404" y="1098"/>
              </a:cxn>
              <a:cxn ang="0">
                <a:pos x="434" y="1180"/>
              </a:cxn>
              <a:cxn ang="0">
                <a:pos x="456" y="1136"/>
              </a:cxn>
              <a:cxn ang="0">
                <a:pos x="506" y="1162"/>
              </a:cxn>
              <a:cxn ang="0">
                <a:pos x="548" y="1106"/>
              </a:cxn>
              <a:cxn ang="0">
                <a:pos x="560" y="1024"/>
              </a:cxn>
              <a:cxn ang="0">
                <a:pos x="576" y="942"/>
              </a:cxn>
              <a:cxn ang="0">
                <a:pos x="538" y="578"/>
              </a:cxn>
              <a:cxn ang="0">
                <a:pos x="536" y="580"/>
              </a:cxn>
              <a:cxn ang="0">
                <a:pos x="534" y="578"/>
              </a:cxn>
              <a:cxn ang="0">
                <a:pos x="574" y="942"/>
              </a:cxn>
              <a:cxn ang="0">
                <a:pos x="554" y="1024"/>
              </a:cxn>
              <a:cxn ang="0">
                <a:pos x="546" y="1106"/>
              </a:cxn>
              <a:cxn ang="0">
                <a:pos x="506" y="1158"/>
              </a:cxn>
              <a:cxn ang="0">
                <a:pos x="456" y="1130"/>
              </a:cxn>
              <a:cxn ang="0">
                <a:pos x="434" y="1172"/>
              </a:cxn>
              <a:cxn ang="0">
                <a:pos x="406" y="1094"/>
              </a:cxn>
              <a:cxn ang="0">
                <a:pos x="328" y="1040"/>
              </a:cxn>
              <a:cxn ang="0">
                <a:pos x="328" y="956"/>
              </a:cxn>
              <a:cxn ang="0">
                <a:pos x="294" y="956"/>
              </a:cxn>
              <a:cxn ang="0">
                <a:pos x="198" y="834"/>
              </a:cxn>
              <a:cxn ang="0">
                <a:pos x="198" y="786"/>
              </a:cxn>
              <a:cxn ang="0">
                <a:pos x="240" y="716"/>
              </a:cxn>
              <a:cxn ang="0">
                <a:pos x="220" y="676"/>
              </a:cxn>
              <a:cxn ang="0">
                <a:pos x="276" y="610"/>
              </a:cxn>
              <a:cxn ang="0">
                <a:pos x="268" y="550"/>
              </a:cxn>
              <a:cxn ang="0">
                <a:pos x="198" y="484"/>
              </a:cxn>
              <a:cxn ang="0">
                <a:pos x="170" y="350"/>
              </a:cxn>
              <a:cxn ang="0">
                <a:pos x="32" y="268"/>
              </a:cxn>
              <a:cxn ang="0">
                <a:pos x="4" y="134"/>
              </a:cxn>
              <a:cxn ang="0">
                <a:pos x="40" y="92"/>
              </a:cxn>
              <a:cxn ang="0">
                <a:pos x="82" y="0"/>
              </a:cxn>
              <a:cxn ang="0">
                <a:pos x="78" y="0"/>
              </a:cxn>
              <a:cxn ang="0">
                <a:pos x="40" y="88"/>
              </a:cxn>
              <a:cxn ang="0">
                <a:pos x="0" y="130"/>
              </a:cxn>
            </a:cxnLst>
            <a:rect l="0" t="0" r="r" b="b"/>
            <a:pathLst>
              <a:path w="576" h="1180">
                <a:moveTo>
                  <a:pt x="0" y="130"/>
                </a:moveTo>
                <a:lnTo>
                  <a:pt x="30" y="268"/>
                </a:lnTo>
                <a:lnTo>
                  <a:pt x="168" y="352"/>
                </a:lnTo>
                <a:lnTo>
                  <a:pt x="178" y="410"/>
                </a:lnTo>
                <a:lnTo>
                  <a:pt x="194" y="484"/>
                </a:lnTo>
                <a:lnTo>
                  <a:pt x="266" y="554"/>
                </a:lnTo>
                <a:lnTo>
                  <a:pt x="274" y="610"/>
                </a:lnTo>
                <a:lnTo>
                  <a:pt x="214" y="676"/>
                </a:lnTo>
                <a:lnTo>
                  <a:pt x="234" y="716"/>
                </a:lnTo>
                <a:lnTo>
                  <a:pt x="194" y="786"/>
                </a:lnTo>
                <a:lnTo>
                  <a:pt x="194" y="816"/>
                </a:lnTo>
                <a:lnTo>
                  <a:pt x="196" y="816"/>
                </a:lnTo>
                <a:lnTo>
                  <a:pt x="196" y="820"/>
                </a:lnTo>
                <a:lnTo>
                  <a:pt x="194" y="820"/>
                </a:lnTo>
                <a:lnTo>
                  <a:pt x="194" y="834"/>
                </a:lnTo>
                <a:lnTo>
                  <a:pt x="292" y="960"/>
                </a:lnTo>
                <a:lnTo>
                  <a:pt x="324" y="960"/>
                </a:lnTo>
                <a:lnTo>
                  <a:pt x="324" y="1040"/>
                </a:lnTo>
                <a:lnTo>
                  <a:pt x="404" y="1098"/>
                </a:lnTo>
                <a:lnTo>
                  <a:pt x="434" y="1180"/>
                </a:lnTo>
                <a:lnTo>
                  <a:pt x="456" y="1136"/>
                </a:lnTo>
                <a:lnTo>
                  <a:pt x="506" y="1162"/>
                </a:lnTo>
                <a:lnTo>
                  <a:pt x="548" y="1106"/>
                </a:lnTo>
                <a:lnTo>
                  <a:pt x="560" y="1024"/>
                </a:lnTo>
                <a:lnTo>
                  <a:pt x="576" y="942"/>
                </a:lnTo>
                <a:lnTo>
                  <a:pt x="538" y="578"/>
                </a:lnTo>
                <a:lnTo>
                  <a:pt x="536" y="580"/>
                </a:lnTo>
                <a:lnTo>
                  <a:pt x="534" y="578"/>
                </a:lnTo>
                <a:lnTo>
                  <a:pt x="574" y="942"/>
                </a:lnTo>
                <a:lnTo>
                  <a:pt x="554" y="1024"/>
                </a:lnTo>
                <a:lnTo>
                  <a:pt x="546" y="1106"/>
                </a:lnTo>
                <a:lnTo>
                  <a:pt x="506" y="1158"/>
                </a:lnTo>
                <a:lnTo>
                  <a:pt x="456" y="1130"/>
                </a:lnTo>
                <a:lnTo>
                  <a:pt x="434" y="1172"/>
                </a:lnTo>
                <a:lnTo>
                  <a:pt x="406" y="1094"/>
                </a:lnTo>
                <a:lnTo>
                  <a:pt x="328" y="1040"/>
                </a:lnTo>
                <a:lnTo>
                  <a:pt x="328" y="956"/>
                </a:lnTo>
                <a:lnTo>
                  <a:pt x="294" y="956"/>
                </a:lnTo>
                <a:lnTo>
                  <a:pt x="198" y="834"/>
                </a:lnTo>
                <a:lnTo>
                  <a:pt x="198" y="786"/>
                </a:lnTo>
                <a:lnTo>
                  <a:pt x="240" y="716"/>
                </a:lnTo>
                <a:lnTo>
                  <a:pt x="220" y="676"/>
                </a:lnTo>
                <a:lnTo>
                  <a:pt x="276" y="610"/>
                </a:lnTo>
                <a:lnTo>
                  <a:pt x="268" y="550"/>
                </a:lnTo>
                <a:lnTo>
                  <a:pt x="198" y="484"/>
                </a:lnTo>
                <a:lnTo>
                  <a:pt x="170" y="350"/>
                </a:lnTo>
                <a:lnTo>
                  <a:pt x="32" y="268"/>
                </a:lnTo>
                <a:lnTo>
                  <a:pt x="4" y="134"/>
                </a:lnTo>
                <a:lnTo>
                  <a:pt x="40" y="92"/>
                </a:lnTo>
                <a:lnTo>
                  <a:pt x="82" y="0"/>
                </a:lnTo>
                <a:lnTo>
                  <a:pt x="78" y="0"/>
                </a:lnTo>
                <a:lnTo>
                  <a:pt x="40" y="88"/>
                </a:lnTo>
                <a:lnTo>
                  <a:pt x="0" y="13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78" name="Rectangle 2914"/>
          <p:cNvSpPr>
            <a:spLocks noChangeArrowheads="1"/>
          </p:cNvSpPr>
          <p:nvPr/>
        </p:nvSpPr>
        <p:spPr bwMode="auto">
          <a:xfrm>
            <a:off x="5681451" y="3704615"/>
            <a:ext cx="2571" cy="5142"/>
          </a:xfrm>
          <a:prstGeom prst="rect">
            <a:avLst/>
          </a:prstGeom>
          <a:solidFill>
            <a:schemeClr val="tx1"/>
          </a:solidFill>
          <a:ln w="12700" cmpd="sng">
            <a:solidFill>
              <a:schemeClr val="bg1"/>
            </a:solidFill>
            <a:prstDash val="solid"/>
            <a:miter lim="800000"/>
            <a:headEnd/>
            <a:tailEnd/>
          </a:ln>
        </p:spPr>
        <p:txBody>
          <a:bodyPr/>
          <a:lstStyle/>
          <a:p>
            <a:pPr>
              <a:defRPr/>
            </a:pPr>
            <a:endParaRPr lang="da-DK" kern="0">
              <a:solidFill>
                <a:schemeClr val="bg1"/>
              </a:solidFill>
              <a:ea typeface="ＭＳ Ｐゴシック" pitchFamily="-97" charset="-128"/>
            </a:endParaRPr>
          </a:p>
        </p:txBody>
      </p:sp>
      <p:sp>
        <p:nvSpPr>
          <p:cNvPr id="79" name="Freeform 2915"/>
          <p:cNvSpPr>
            <a:spLocks/>
          </p:cNvSpPr>
          <p:nvPr/>
        </p:nvSpPr>
        <p:spPr bwMode="auto">
          <a:xfrm>
            <a:off x="5110690" y="3180132"/>
            <a:ext cx="550192" cy="30852"/>
          </a:xfrm>
          <a:custGeom>
            <a:avLst/>
            <a:gdLst/>
            <a:ahLst/>
            <a:cxnLst>
              <a:cxn ang="0">
                <a:pos x="428" y="6"/>
              </a:cxn>
              <a:cxn ang="0">
                <a:pos x="426" y="0"/>
              </a:cxn>
              <a:cxn ang="0">
                <a:pos x="0" y="16"/>
              </a:cxn>
              <a:cxn ang="0">
                <a:pos x="0" y="24"/>
              </a:cxn>
              <a:cxn ang="0">
                <a:pos x="428" y="6"/>
              </a:cxn>
            </a:cxnLst>
            <a:rect l="0" t="0" r="r" b="b"/>
            <a:pathLst>
              <a:path w="428" h="24">
                <a:moveTo>
                  <a:pt x="428" y="6"/>
                </a:moveTo>
                <a:lnTo>
                  <a:pt x="426" y="0"/>
                </a:lnTo>
                <a:lnTo>
                  <a:pt x="0" y="16"/>
                </a:lnTo>
                <a:lnTo>
                  <a:pt x="0" y="24"/>
                </a:lnTo>
                <a:lnTo>
                  <a:pt x="428" y="6"/>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80" name="Freeform 2916"/>
          <p:cNvSpPr>
            <a:spLocks/>
          </p:cNvSpPr>
          <p:nvPr/>
        </p:nvSpPr>
        <p:spPr bwMode="auto">
          <a:xfrm>
            <a:off x="5100406" y="3210985"/>
            <a:ext cx="1286" cy="2571"/>
          </a:xfrm>
          <a:custGeom>
            <a:avLst/>
            <a:gdLst/>
            <a:ahLst/>
            <a:cxnLst>
              <a:cxn ang="0">
                <a:pos x="0" y="2"/>
              </a:cxn>
              <a:cxn ang="0">
                <a:pos x="0" y="2"/>
              </a:cxn>
              <a:cxn ang="0">
                <a:pos x="0" y="0"/>
              </a:cxn>
              <a:cxn ang="0">
                <a:pos x="0" y="2"/>
              </a:cxn>
            </a:cxnLst>
            <a:rect l="0" t="0" r="r" b="b"/>
            <a:pathLst>
              <a:path h="2">
                <a:moveTo>
                  <a:pt x="0" y="2"/>
                </a:moveTo>
                <a:lnTo>
                  <a:pt x="0" y="2"/>
                </a:lnTo>
                <a:lnTo>
                  <a:pt x="0" y="0"/>
                </a:lnTo>
                <a:lnTo>
                  <a:pt x="0" y="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81" name="Freeform 2917"/>
          <p:cNvSpPr>
            <a:spLocks/>
          </p:cNvSpPr>
          <p:nvPr/>
        </p:nvSpPr>
        <p:spPr bwMode="auto">
          <a:xfrm>
            <a:off x="5100406" y="3200701"/>
            <a:ext cx="10284" cy="12855"/>
          </a:xfrm>
          <a:custGeom>
            <a:avLst/>
            <a:gdLst/>
            <a:ahLst/>
            <a:cxnLst>
              <a:cxn ang="0">
                <a:pos x="8" y="0"/>
              </a:cxn>
              <a:cxn ang="0">
                <a:pos x="0" y="0"/>
              </a:cxn>
              <a:cxn ang="0">
                <a:pos x="0" y="8"/>
              </a:cxn>
              <a:cxn ang="0">
                <a:pos x="0" y="10"/>
              </a:cxn>
              <a:cxn ang="0">
                <a:pos x="8" y="8"/>
              </a:cxn>
              <a:cxn ang="0">
                <a:pos x="8" y="0"/>
              </a:cxn>
            </a:cxnLst>
            <a:rect l="0" t="0" r="r" b="b"/>
            <a:pathLst>
              <a:path w="8" h="10">
                <a:moveTo>
                  <a:pt x="8" y="0"/>
                </a:moveTo>
                <a:lnTo>
                  <a:pt x="0" y="0"/>
                </a:lnTo>
                <a:lnTo>
                  <a:pt x="0" y="8"/>
                </a:lnTo>
                <a:lnTo>
                  <a:pt x="0" y="10"/>
                </a:lnTo>
                <a:lnTo>
                  <a:pt x="8" y="8"/>
                </a:lnTo>
                <a:lnTo>
                  <a:pt x="8"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82" name="Freeform 2918"/>
          <p:cNvSpPr>
            <a:spLocks/>
          </p:cNvSpPr>
          <p:nvPr/>
        </p:nvSpPr>
        <p:spPr bwMode="auto">
          <a:xfrm>
            <a:off x="4290544" y="2887040"/>
            <a:ext cx="786723" cy="7713"/>
          </a:xfrm>
          <a:custGeom>
            <a:avLst/>
            <a:gdLst/>
            <a:ahLst/>
            <a:cxnLst>
              <a:cxn ang="0">
                <a:pos x="612" y="0"/>
              </a:cxn>
              <a:cxn ang="0">
                <a:pos x="0" y="2"/>
              </a:cxn>
              <a:cxn ang="0">
                <a:pos x="0" y="6"/>
              </a:cxn>
              <a:cxn ang="0">
                <a:pos x="610" y="4"/>
              </a:cxn>
              <a:cxn ang="0">
                <a:pos x="612" y="0"/>
              </a:cxn>
            </a:cxnLst>
            <a:rect l="0" t="0" r="r" b="b"/>
            <a:pathLst>
              <a:path w="612" h="6">
                <a:moveTo>
                  <a:pt x="612" y="0"/>
                </a:moveTo>
                <a:lnTo>
                  <a:pt x="0" y="2"/>
                </a:lnTo>
                <a:lnTo>
                  <a:pt x="0" y="6"/>
                </a:lnTo>
                <a:lnTo>
                  <a:pt x="610" y="4"/>
                </a:lnTo>
                <a:lnTo>
                  <a:pt x="612"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83" name="Rectangle 2919"/>
          <p:cNvSpPr>
            <a:spLocks noChangeArrowheads="1"/>
          </p:cNvSpPr>
          <p:nvPr/>
        </p:nvSpPr>
        <p:spPr bwMode="auto">
          <a:xfrm>
            <a:off x="4287973" y="2889610"/>
            <a:ext cx="2571" cy="5142"/>
          </a:xfrm>
          <a:prstGeom prst="rect">
            <a:avLst/>
          </a:prstGeom>
          <a:solidFill>
            <a:schemeClr val="tx1"/>
          </a:solidFill>
          <a:ln w="12700" cmpd="sng">
            <a:solidFill>
              <a:schemeClr val="bg1"/>
            </a:solidFill>
            <a:prstDash val="solid"/>
            <a:miter lim="800000"/>
            <a:headEnd/>
            <a:tailEnd/>
          </a:ln>
        </p:spPr>
        <p:txBody>
          <a:bodyPr/>
          <a:lstStyle/>
          <a:p>
            <a:pPr>
              <a:defRPr/>
            </a:pPr>
            <a:endParaRPr lang="da-DK" kern="0">
              <a:solidFill>
                <a:schemeClr val="bg1"/>
              </a:solidFill>
              <a:ea typeface="ＭＳ Ｐゴシック" pitchFamily="-97" charset="-128"/>
            </a:endParaRPr>
          </a:p>
        </p:txBody>
      </p:sp>
      <p:sp>
        <p:nvSpPr>
          <p:cNvPr id="84" name="Freeform 2920"/>
          <p:cNvSpPr>
            <a:spLocks/>
          </p:cNvSpPr>
          <p:nvPr/>
        </p:nvSpPr>
        <p:spPr bwMode="auto">
          <a:xfrm>
            <a:off x="6005395" y="2825336"/>
            <a:ext cx="17997" cy="5142"/>
          </a:xfrm>
          <a:custGeom>
            <a:avLst/>
            <a:gdLst/>
            <a:ahLst/>
            <a:cxnLst>
              <a:cxn ang="0">
                <a:pos x="4" y="4"/>
              </a:cxn>
              <a:cxn ang="0">
                <a:pos x="14" y="4"/>
              </a:cxn>
              <a:cxn ang="0">
                <a:pos x="4" y="0"/>
              </a:cxn>
              <a:cxn ang="0">
                <a:pos x="0" y="0"/>
              </a:cxn>
              <a:cxn ang="0">
                <a:pos x="0" y="4"/>
              </a:cxn>
              <a:cxn ang="0">
                <a:pos x="4" y="4"/>
              </a:cxn>
            </a:cxnLst>
            <a:rect l="0" t="0" r="r" b="b"/>
            <a:pathLst>
              <a:path w="14" h="4">
                <a:moveTo>
                  <a:pt x="4" y="4"/>
                </a:moveTo>
                <a:lnTo>
                  <a:pt x="14" y="4"/>
                </a:lnTo>
                <a:lnTo>
                  <a:pt x="4" y="0"/>
                </a:lnTo>
                <a:lnTo>
                  <a:pt x="0" y="0"/>
                </a:lnTo>
                <a:lnTo>
                  <a:pt x="0" y="4"/>
                </a:lnTo>
                <a:lnTo>
                  <a:pt x="4" y="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85" name="Freeform 2921"/>
          <p:cNvSpPr>
            <a:spLocks/>
          </p:cNvSpPr>
          <p:nvPr/>
        </p:nvSpPr>
        <p:spPr bwMode="auto">
          <a:xfrm>
            <a:off x="5660883" y="2673647"/>
            <a:ext cx="349655" cy="156830"/>
          </a:xfrm>
          <a:custGeom>
            <a:avLst/>
            <a:gdLst/>
            <a:ahLst/>
            <a:cxnLst>
              <a:cxn ang="0">
                <a:pos x="230" y="84"/>
              </a:cxn>
              <a:cxn ang="0">
                <a:pos x="240" y="122"/>
              </a:cxn>
              <a:cxn ang="0">
                <a:pos x="272" y="122"/>
              </a:cxn>
              <a:cxn ang="0">
                <a:pos x="268" y="122"/>
              </a:cxn>
              <a:cxn ang="0">
                <a:pos x="268" y="118"/>
              </a:cxn>
              <a:cxn ang="0">
                <a:pos x="242" y="118"/>
              </a:cxn>
              <a:cxn ang="0">
                <a:pos x="236" y="80"/>
              </a:cxn>
              <a:cxn ang="0">
                <a:pos x="24" y="52"/>
              </a:cxn>
              <a:cxn ang="0">
                <a:pos x="6" y="0"/>
              </a:cxn>
              <a:cxn ang="0">
                <a:pos x="0" y="0"/>
              </a:cxn>
              <a:cxn ang="0">
                <a:pos x="22" y="58"/>
              </a:cxn>
              <a:cxn ang="0">
                <a:pos x="230" y="84"/>
              </a:cxn>
            </a:cxnLst>
            <a:rect l="0" t="0" r="r" b="b"/>
            <a:pathLst>
              <a:path w="272" h="122">
                <a:moveTo>
                  <a:pt x="230" y="84"/>
                </a:moveTo>
                <a:lnTo>
                  <a:pt x="240" y="122"/>
                </a:lnTo>
                <a:lnTo>
                  <a:pt x="272" y="122"/>
                </a:lnTo>
                <a:lnTo>
                  <a:pt x="268" y="122"/>
                </a:lnTo>
                <a:lnTo>
                  <a:pt x="268" y="118"/>
                </a:lnTo>
                <a:lnTo>
                  <a:pt x="242" y="118"/>
                </a:lnTo>
                <a:lnTo>
                  <a:pt x="236" y="80"/>
                </a:lnTo>
                <a:lnTo>
                  <a:pt x="24" y="52"/>
                </a:lnTo>
                <a:lnTo>
                  <a:pt x="6" y="0"/>
                </a:lnTo>
                <a:lnTo>
                  <a:pt x="0" y="0"/>
                </a:lnTo>
                <a:lnTo>
                  <a:pt x="22" y="58"/>
                </a:lnTo>
                <a:lnTo>
                  <a:pt x="230" y="8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86" name="Freeform 2922"/>
          <p:cNvSpPr>
            <a:spLocks/>
          </p:cNvSpPr>
          <p:nvPr/>
        </p:nvSpPr>
        <p:spPr bwMode="auto">
          <a:xfrm>
            <a:off x="5264949" y="3799741"/>
            <a:ext cx="182540" cy="979548"/>
          </a:xfrm>
          <a:custGeom>
            <a:avLst/>
            <a:gdLst/>
            <a:ahLst/>
            <a:cxnLst>
              <a:cxn ang="0">
                <a:pos x="28" y="66"/>
              </a:cxn>
              <a:cxn ang="0">
                <a:pos x="46" y="0"/>
              </a:cxn>
              <a:cxn ang="0">
                <a:pos x="0" y="0"/>
              </a:cxn>
              <a:cxn ang="0">
                <a:pos x="2" y="6"/>
              </a:cxn>
              <a:cxn ang="0">
                <a:pos x="38" y="6"/>
              </a:cxn>
              <a:cxn ang="0">
                <a:pos x="22" y="68"/>
              </a:cxn>
              <a:cxn ang="0">
                <a:pos x="76" y="96"/>
              </a:cxn>
              <a:cxn ang="0">
                <a:pos x="96" y="344"/>
              </a:cxn>
              <a:cxn ang="0">
                <a:pos x="102" y="344"/>
              </a:cxn>
              <a:cxn ang="0">
                <a:pos x="100" y="350"/>
              </a:cxn>
              <a:cxn ang="0">
                <a:pos x="98" y="350"/>
              </a:cxn>
              <a:cxn ang="0">
                <a:pos x="132" y="758"/>
              </a:cxn>
              <a:cxn ang="0">
                <a:pos x="142" y="762"/>
              </a:cxn>
              <a:cxn ang="0">
                <a:pos x="110" y="404"/>
              </a:cxn>
              <a:cxn ang="0">
                <a:pos x="106" y="404"/>
              </a:cxn>
              <a:cxn ang="0">
                <a:pos x="106" y="400"/>
              </a:cxn>
              <a:cxn ang="0">
                <a:pos x="110" y="400"/>
              </a:cxn>
              <a:cxn ang="0">
                <a:pos x="82" y="90"/>
              </a:cxn>
              <a:cxn ang="0">
                <a:pos x="28" y="66"/>
              </a:cxn>
            </a:cxnLst>
            <a:rect l="0" t="0" r="r" b="b"/>
            <a:pathLst>
              <a:path w="142" h="762">
                <a:moveTo>
                  <a:pt x="28" y="66"/>
                </a:moveTo>
                <a:lnTo>
                  <a:pt x="46" y="0"/>
                </a:lnTo>
                <a:lnTo>
                  <a:pt x="0" y="0"/>
                </a:lnTo>
                <a:lnTo>
                  <a:pt x="2" y="6"/>
                </a:lnTo>
                <a:lnTo>
                  <a:pt x="38" y="6"/>
                </a:lnTo>
                <a:lnTo>
                  <a:pt x="22" y="68"/>
                </a:lnTo>
                <a:lnTo>
                  <a:pt x="76" y="96"/>
                </a:lnTo>
                <a:lnTo>
                  <a:pt x="96" y="344"/>
                </a:lnTo>
                <a:lnTo>
                  <a:pt x="102" y="344"/>
                </a:lnTo>
                <a:lnTo>
                  <a:pt x="100" y="350"/>
                </a:lnTo>
                <a:lnTo>
                  <a:pt x="98" y="350"/>
                </a:lnTo>
                <a:lnTo>
                  <a:pt x="132" y="758"/>
                </a:lnTo>
                <a:lnTo>
                  <a:pt x="142" y="762"/>
                </a:lnTo>
                <a:lnTo>
                  <a:pt x="110" y="404"/>
                </a:lnTo>
                <a:lnTo>
                  <a:pt x="106" y="404"/>
                </a:lnTo>
                <a:lnTo>
                  <a:pt x="106" y="400"/>
                </a:lnTo>
                <a:lnTo>
                  <a:pt x="110" y="400"/>
                </a:lnTo>
                <a:lnTo>
                  <a:pt x="82" y="90"/>
                </a:lnTo>
                <a:lnTo>
                  <a:pt x="28" y="66"/>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87" name="Freeform 2923"/>
          <p:cNvSpPr>
            <a:spLocks/>
          </p:cNvSpPr>
          <p:nvPr/>
        </p:nvSpPr>
        <p:spPr bwMode="auto">
          <a:xfrm>
            <a:off x="5434635" y="4774147"/>
            <a:ext cx="12855" cy="10284"/>
          </a:xfrm>
          <a:custGeom>
            <a:avLst/>
            <a:gdLst/>
            <a:ahLst/>
            <a:cxnLst>
              <a:cxn ang="0">
                <a:pos x="0" y="4"/>
              </a:cxn>
              <a:cxn ang="0">
                <a:pos x="10" y="8"/>
              </a:cxn>
              <a:cxn ang="0">
                <a:pos x="10" y="4"/>
              </a:cxn>
              <a:cxn ang="0">
                <a:pos x="0" y="0"/>
              </a:cxn>
              <a:cxn ang="0">
                <a:pos x="0" y="4"/>
              </a:cxn>
            </a:cxnLst>
            <a:rect l="0" t="0" r="r" b="b"/>
            <a:pathLst>
              <a:path w="10" h="8">
                <a:moveTo>
                  <a:pt x="0" y="4"/>
                </a:moveTo>
                <a:lnTo>
                  <a:pt x="10" y="8"/>
                </a:lnTo>
                <a:lnTo>
                  <a:pt x="10" y="4"/>
                </a:lnTo>
                <a:lnTo>
                  <a:pt x="0" y="0"/>
                </a:lnTo>
                <a:lnTo>
                  <a:pt x="0" y="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88" name="Freeform 2924"/>
          <p:cNvSpPr>
            <a:spLocks/>
          </p:cNvSpPr>
          <p:nvPr/>
        </p:nvSpPr>
        <p:spPr bwMode="auto">
          <a:xfrm>
            <a:off x="5388358" y="4241953"/>
            <a:ext cx="7713" cy="7713"/>
          </a:xfrm>
          <a:custGeom>
            <a:avLst/>
            <a:gdLst/>
            <a:ahLst/>
            <a:cxnLst>
              <a:cxn ang="0">
                <a:pos x="6" y="0"/>
              </a:cxn>
              <a:cxn ang="0">
                <a:pos x="0" y="0"/>
              </a:cxn>
              <a:cxn ang="0">
                <a:pos x="2" y="6"/>
              </a:cxn>
              <a:cxn ang="0">
                <a:pos x="4" y="6"/>
              </a:cxn>
              <a:cxn ang="0">
                <a:pos x="6" y="0"/>
              </a:cxn>
            </a:cxnLst>
            <a:rect l="0" t="0" r="r" b="b"/>
            <a:pathLst>
              <a:path w="6" h="6">
                <a:moveTo>
                  <a:pt x="6" y="0"/>
                </a:moveTo>
                <a:lnTo>
                  <a:pt x="0" y="0"/>
                </a:lnTo>
                <a:lnTo>
                  <a:pt x="2" y="6"/>
                </a:lnTo>
                <a:lnTo>
                  <a:pt x="4" y="6"/>
                </a:lnTo>
                <a:lnTo>
                  <a:pt x="6"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89" name="Freeform 2925"/>
          <p:cNvSpPr>
            <a:spLocks/>
          </p:cNvSpPr>
          <p:nvPr/>
        </p:nvSpPr>
        <p:spPr bwMode="auto">
          <a:xfrm>
            <a:off x="5257236" y="3799742"/>
            <a:ext cx="10284" cy="7713"/>
          </a:xfrm>
          <a:custGeom>
            <a:avLst/>
            <a:gdLst/>
            <a:ahLst/>
            <a:cxnLst>
              <a:cxn ang="0">
                <a:pos x="0" y="0"/>
              </a:cxn>
              <a:cxn ang="0">
                <a:pos x="0" y="6"/>
              </a:cxn>
              <a:cxn ang="0">
                <a:pos x="8" y="6"/>
              </a:cxn>
              <a:cxn ang="0">
                <a:pos x="6" y="0"/>
              </a:cxn>
              <a:cxn ang="0">
                <a:pos x="0" y="0"/>
              </a:cxn>
            </a:cxnLst>
            <a:rect l="0" t="0" r="r" b="b"/>
            <a:pathLst>
              <a:path w="8" h="6">
                <a:moveTo>
                  <a:pt x="0" y="0"/>
                </a:moveTo>
                <a:lnTo>
                  <a:pt x="0" y="6"/>
                </a:lnTo>
                <a:lnTo>
                  <a:pt x="8" y="6"/>
                </a:lnTo>
                <a:lnTo>
                  <a:pt x="6" y="0"/>
                </a:lnTo>
                <a:lnTo>
                  <a:pt x="0"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90" name="Freeform 2926"/>
          <p:cNvSpPr>
            <a:spLocks/>
          </p:cNvSpPr>
          <p:nvPr/>
        </p:nvSpPr>
        <p:spPr bwMode="auto">
          <a:xfrm>
            <a:off x="7635403" y="3840877"/>
            <a:ext cx="5142" cy="5142"/>
          </a:xfrm>
          <a:custGeom>
            <a:avLst/>
            <a:gdLst/>
            <a:ahLst/>
            <a:cxnLst>
              <a:cxn ang="0">
                <a:pos x="4" y="4"/>
              </a:cxn>
              <a:cxn ang="0">
                <a:pos x="2" y="0"/>
              </a:cxn>
              <a:cxn ang="0">
                <a:pos x="0" y="0"/>
              </a:cxn>
              <a:cxn ang="0">
                <a:pos x="2" y="4"/>
              </a:cxn>
              <a:cxn ang="0">
                <a:pos x="4" y="4"/>
              </a:cxn>
            </a:cxnLst>
            <a:rect l="0" t="0" r="r" b="b"/>
            <a:pathLst>
              <a:path w="4" h="4">
                <a:moveTo>
                  <a:pt x="4" y="4"/>
                </a:moveTo>
                <a:lnTo>
                  <a:pt x="2" y="0"/>
                </a:lnTo>
                <a:lnTo>
                  <a:pt x="0" y="0"/>
                </a:lnTo>
                <a:lnTo>
                  <a:pt x="2" y="4"/>
                </a:lnTo>
                <a:lnTo>
                  <a:pt x="4" y="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91" name="Freeform 2927"/>
          <p:cNvSpPr>
            <a:spLocks/>
          </p:cNvSpPr>
          <p:nvPr/>
        </p:nvSpPr>
        <p:spPr bwMode="auto">
          <a:xfrm>
            <a:off x="5406353" y="3840877"/>
            <a:ext cx="2231620" cy="529624"/>
          </a:xfrm>
          <a:custGeom>
            <a:avLst/>
            <a:gdLst/>
            <a:ahLst/>
            <a:cxnLst>
              <a:cxn ang="0">
                <a:pos x="1024" y="202"/>
              </a:cxn>
              <a:cxn ang="0">
                <a:pos x="1022" y="206"/>
              </a:cxn>
              <a:cxn ang="0">
                <a:pos x="1014" y="210"/>
              </a:cxn>
              <a:cxn ang="0">
                <a:pos x="1018" y="204"/>
              </a:cxn>
              <a:cxn ang="0">
                <a:pos x="756" y="258"/>
              </a:cxn>
              <a:cxn ang="0">
                <a:pos x="476" y="304"/>
              </a:cxn>
              <a:cxn ang="0">
                <a:pos x="454" y="308"/>
              </a:cxn>
              <a:cxn ang="0">
                <a:pos x="454" y="402"/>
              </a:cxn>
              <a:cxn ang="0">
                <a:pos x="374" y="408"/>
              </a:cxn>
              <a:cxn ang="0">
                <a:pos x="390" y="360"/>
              </a:cxn>
              <a:cxn ang="0">
                <a:pos x="0" y="368"/>
              </a:cxn>
              <a:cxn ang="0">
                <a:pos x="0" y="372"/>
              </a:cxn>
              <a:cxn ang="0">
                <a:pos x="384" y="364"/>
              </a:cxn>
              <a:cxn ang="0">
                <a:pos x="366" y="412"/>
              </a:cxn>
              <a:cxn ang="0">
                <a:pos x="450" y="406"/>
              </a:cxn>
              <a:cxn ang="0">
                <a:pos x="450" y="404"/>
              </a:cxn>
              <a:cxn ang="0">
                <a:pos x="454" y="404"/>
              </a:cxn>
              <a:cxn ang="0">
                <a:pos x="454" y="406"/>
              </a:cxn>
              <a:cxn ang="0">
                <a:pos x="456" y="406"/>
              </a:cxn>
              <a:cxn ang="0">
                <a:pos x="456" y="310"/>
              </a:cxn>
              <a:cxn ang="0">
                <a:pos x="478" y="310"/>
              </a:cxn>
              <a:cxn ang="0">
                <a:pos x="756" y="264"/>
              </a:cxn>
              <a:cxn ang="0">
                <a:pos x="1186" y="176"/>
              </a:cxn>
              <a:cxn ang="0">
                <a:pos x="1186" y="176"/>
              </a:cxn>
              <a:cxn ang="0">
                <a:pos x="1188" y="174"/>
              </a:cxn>
              <a:cxn ang="0">
                <a:pos x="1192" y="172"/>
              </a:cxn>
              <a:cxn ang="0">
                <a:pos x="1190" y="174"/>
              </a:cxn>
              <a:cxn ang="0">
                <a:pos x="1736" y="4"/>
              </a:cxn>
              <a:cxn ang="0">
                <a:pos x="1734" y="0"/>
              </a:cxn>
              <a:cxn ang="0">
                <a:pos x="1188" y="172"/>
              </a:cxn>
              <a:cxn ang="0">
                <a:pos x="1024" y="202"/>
              </a:cxn>
            </a:cxnLst>
            <a:rect l="0" t="0" r="r" b="b"/>
            <a:pathLst>
              <a:path w="1736" h="412">
                <a:moveTo>
                  <a:pt x="1024" y="202"/>
                </a:moveTo>
                <a:lnTo>
                  <a:pt x="1022" y="206"/>
                </a:lnTo>
                <a:lnTo>
                  <a:pt x="1014" y="210"/>
                </a:lnTo>
                <a:lnTo>
                  <a:pt x="1018" y="204"/>
                </a:lnTo>
                <a:lnTo>
                  <a:pt x="756" y="258"/>
                </a:lnTo>
                <a:lnTo>
                  <a:pt x="476" y="304"/>
                </a:lnTo>
                <a:lnTo>
                  <a:pt x="454" y="308"/>
                </a:lnTo>
                <a:lnTo>
                  <a:pt x="454" y="402"/>
                </a:lnTo>
                <a:lnTo>
                  <a:pt x="374" y="408"/>
                </a:lnTo>
                <a:lnTo>
                  <a:pt x="390" y="360"/>
                </a:lnTo>
                <a:lnTo>
                  <a:pt x="0" y="368"/>
                </a:lnTo>
                <a:lnTo>
                  <a:pt x="0" y="372"/>
                </a:lnTo>
                <a:lnTo>
                  <a:pt x="384" y="364"/>
                </a:lnTo>
                <a:lnTo>
                  <a:pt x="366" y="412"/>
                </a:lnTo>
                <a:lnTo>
                  <a:pt x="450" y="406"/>
                </a:lnTo>
                <a:lnTo>
                  <a:pt x="450" y="404"/>
                </a:lnTo>
                <a:lnTo>
                  <a:pt x="454" y="404"/>
                </a:lnTo>
                <a:lnTo>
                  <a:pt x="454" y="406"/>
                </a:lnTo>
                <a:lnTo>
                  <a:pt x="456" y="406"/>
                </a:lnTo>
                <a:lnTo>
                  <a:pt x="456" y="310"/>
                </a:lnTo>
                <a:lnTo>
                  <a:pt x="478" y="310"/>
                </a:lnTo>
                <a:lnTo>
                  <a:pt x="756" y="264"/>
                </a:lnTo>
                <a:lnTo>
                  <a:pt x="1186" y="176"/>
                </a:lnTo>
                <a:lnTo>
                  <a:pt x="1186" y="176"/>
                </a:lnTo>
                <a:lnTo>
                  <a:pt x="1188" y="174"/>
                </a:lnTo>
                <a:lnTo>
                  <a:pt x="1192" y="172"/>
                </a:lnTo>
                <a:lnTo>
                  <a:pt x="1190" y="174"/>
                </a:lnTo>
                <a:lnTo>
                  <a:pt x="1736" y="4"/>
                </a:lnTo>
                <a:lnTo>
                  <a:pt x="1734" y="0"/>
                </a:lnTo>
                <a:lnTo>
                  <a:pt x="1188" y="172"/>
                </a:lnTo>
                <a:lnTo>
                  <a:pt x="1024" y="20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92" name="Freeform 2928"/>
          <p:cNvSpPr>
            <a:spLocks/>
          </p:cNvSpPr>
          <p:nvPr/>
        </p:nvSpPr>
        <p:spPr bwMode="auto">
          <a:xfrm>
            <a:off x="6930952" y="4061982"/>
            <a:ext cx="7713" cy="5142"/>
          </a:xfrm>
          <a:custGeom>
            <a:avLst/>
            <a:gdLst/>
            <a:ahLst/>
            <a:cxnLst>
              <a:cxn ang="0">
                <a:pos x="6" y="0"/>
              </a:cxn>
              <a:cxn ang="0">
                <a:pos x="2" y="2"/>
              </a:cxn>
              <a:cxn ang="0">
                <a:pos x="0" y="4"/>
              </a:cxn>
              <a:cxn ang="0">
                <a:pos x="4" y="2"/>
              </a:cxn>
              <a:cxn ang="0">
                <a:pos x="6" y="0"/>
              </a:cxn>
            </a:cxnLst>
            <a:rect l="0" t="0" r="r" b="b"/>
            <a:pathLst>
              <a:path w="6" h="4">
                <a:moveTo>
                  <a:pt x="6" y="0"/>
                </a:moveTo>
                <a:lnTo>
                  <a:pt x="2" y="2"/>
                </a:lnTo>
                <a:lnTo>
                  <a:pt x="0" y="4"/>
                </a:lnTo>
                <a:lnTo>
                  <a:pt x="4" y="2"/>
                </a:lnTo>
                <a:lnTo>
                  <a:pt x="6"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93" name="Freeform 2929"/>
          <p:cNvSpPr>
            <a:spLocks/>
          </p:cNvSpPr>
          <p:nvPr/>
        </p:nvSpPr>
        <p:spPr bwMode="auto">
          <a:xfrm>
            <a:off x="6709847" y="4100547"/>
            <a:ext cx="12855" cy="10284"/>
          </a:xfrm>
          <a:custGeom>
            <a:avLst/>
            <a:gdLst/>
            <a:ahLst/>
            <a:cxnLst>
              <a:cxn ang="0">
                <a:pos x="4" y="2"/>
              </a:cxn>
              <a:cxn ang="0">
                <a:pos x="0" y="8"/>
              </a:cxn>
              <a:cxn ang="0">
                <a:pos x="8" y="4"/>
              </a:cxn>
              <a:cxn ang="0">
                <a:pos x="10" y="0"/>
              </a:cxn>
              <a:cxn ang="0">
                <a:pos x="10" y="0"/>
              </a:cxn>
              <a:cxn ang="0">
                <a:pos x="4" y="2"/>
              </a:cxn>
            </a:cxnLst>
            <a:rect l="0" t="0" r="r" b="b"/>
            <a:pathLst>
              <a:path w="10" h="8">
                <a:moveTo>
                  <a:pt x="4" y="2"/>
                </a:moveTo>
                <a:lnTo>
                  <a:pt x="0" y="8"/>
                </a:lnTo>
                <a:lnTo>
                  <a:pt x="8" y="4"/>
                </a:lnTo>
                <a:lnTo>
                  <a:pt x="10" y="0"/>
                </a:lnTo>
                <a:lnTo>
                  <a:pt x="10" y="0"/>
                </a:lnTo>
                <a:lnTo>
                  <a:pt x="4" y="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94" name="Rectangle 2930"/>
          <p:cNvSpPr>
            <a:spLocks noChangeArrowheads="1"/>
          </p:cNvSpPr>
          <p:nvPr/>
        </p:nvSpPr>
        <p:spPr bwMode="auto">
          <a:xfrm>
            <a:off x="5401212" y="4313940"/>
            <a:ext cx="5142" cy="5142"/>
          </a:xfrm>
          <a:prstGeom prst="rect">
            <a:avLst/>
          </a:prstGeom>
          <a:solidFill>
            <a:schemeClr val="tx1"/>
          </a:solidFill>
          <a:ln w="12700" cmpd="sng">
            <a:solidFill>
              <a:schemeClr val="bg1"/>
            </a:solidFill>
            <a:prstDash val="solid"/>
            <a:miter lim="800000"/>
            <a:headEnd/>
            <a:tailEnd/>
          </a:ln>
        </p:spPr>
        <p:txBody>
          <a:bodyPr/>
          <a:lstStyle/>
          <a:p>
            <a:pPr>
              <a:defRPr/>
            </a:pPr>
            <a:endParaRPr lang="da-DK" kern="0">
              <a:solidFill>
                <a:schemeClr val="bg1"/>
              </a:solidFill>
              <a:ea typeface="ＭＳ Ｐゴシック" pitchFamily="-97" charset="-128"/>
            </a:endParaRPr>
          </a:p>
        </p:txBody>
      </p:sp>
      <p:sp>
        <p:nvSpPr>
          <p:cNvPr id="95" name="Freeform 2931"/>
          <p:cNvSpPr>
            <a:spLocks/>
          </p:cNvSpPr>
          <p:nvPr/>
        </p:nvSpPr>
        <p:spPr bwMode="auto">
          <a:xfrm>
            <a:off x="7383446" y="4378215"/>
            <a:ext cx="5142" cy="7713"/>
          </a:xfrm>
          <a:custGeom>
            <a:avLst/>
            <a:gdLst/>
            <a:ahLst/>
            <a:cxnLst>
              <a:cxn ang="0">
                <a:pos x="2" y="6"/>
              </a:cxn>
              <a:cxn ang="0">
                <a:pos x="4" y="0"/>
              </a:cxn>
              <a:cxn ang="0">
                <a:pos x="2" y="0"/>
              </a:cxn>
              <a:cxn ang="0">
                <a:pos x="0" y="6"/>
              </a:cxn>
              <a:cxn ang="0">
                <a:pos x="2" y="6"/>
              </a:cxn>
            </a:cxnLst>
            <a:rect l="0" t="0" r="r" b="b"/>
            <a:pathLst>
              <a:path w="4" h="6">
                <a:moveTo>
                  <a:pt x="2" y="6"/>
                </a:moveTo>
                <a:lnTo>
                  <a:pt x="4" y="0"/>
                </a:lnTo>
                <a:lnTo>
                  <a:pt x="2" y="0"/>
                </a:lnTo>
                <a:lnTo>
                  <a:pt x="0" y="6"/>
                </a:lnTo>
                <a:lnTo>
                  <a:pt x="2" y="6"/>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96" name="Freeform 2932"/>
          <p:cNvSpPr>
            <a:spLocks/>
          </p:cNvSpPr>
          <p:nvPr/>
        </p:nvSpPr>
        <p:spPr bwMode="auto">
          <a:xfrm>
            <a:off x="6128803" y="5216357"/>
            <a:ext cx="7713" cy="5142"/>
          </a:xfrm>
          <a:custGeom>
            <a:avLst/>
            <a:gdLst/>
            <a:ahLst/>
            <a:cxnLst>
              <a:cxn ang="0">
                <a:pos x="0" y="4"/>
              </a:cxn>
              <a:cxn ang="0">
                <a:pos x="6" y="2"/>
              </a:cxn>
              <a:cxn ang="0">
                <a:pos x="4" y="0"/>
              </a:cxn>
              <a:cxn ang="0">
                <a:pos x="0" y="0"/>
              </a:cxn>
              <a:cxn ang="0">
                <a:pos x="0" y="4"/>
              </a:cxn>
            </a:cxnLst>
            <a:rect l="0" t="0" r="r" b="b"/>
            <a:pathLst>
              <a:path w="6" h="4">
                <a:moveTo>
                  <a:pt x="0" y="4"/>
                </a:moveTo>
                <a:lnTo>
                  <a:pt x="6" y="2"/>
                </a:lnTo>
                <a:lnTo>
                  <a:pt x="4" y="0"/>
                </a:lnTo>
                <a:lnTo>
                  <a:pt x="0" y="0"/>
                </a:lnTo>
                <a:lnTo>
                  <a:pt x="0" y="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97" name="Freeform 2933"/>
          <p:cNvSpPr>
            <a:spLocks/>
          </p:cNvSpPr>
          <p:nvPr/>
        </p:nvSpPr>
        <p:spPr bwMode="auto">
          <a:xfrm>
            <a:off x="5504051" y="4244524"/>
            <a:ext cx="1881966" cy="971835"/>
          </a:xfrm>
          <a:custGeom>
            <a:avLst/>
            <a:gdLst/>
            <a:ahLst/>
            <a:cxnLst>
              <a:cxn ang="0">
                <a:pos x="1250" y="34"/>
              </a:cxn>
              <a:cxn ang="0">
                <a:pos x="1218" y="0"/>
              </a:cxn>
              <a:cxn ang="0">
                <a:pos x="968" y="98"/>
              </a:cxn>
              <a:cxn ang="0">
                <a:pos x="906" y="108"/>
              </a:cxn>
              <a:cxn ang="0">
                <a:pos x="906" y="108"/>
              </a:cxn>
              <a:cxn ang="0">
                <a:pos x="900" y="112"/>
              </a:cxn>
              <a:cxn ang="0">
                <a:pos x="902" y="108"/>
              </a:cxn>
              <a:cxn ang="0">
                <a:pos x="554" y="166"/>
              </a:cxn>
              <a:cxn ang="0">
                <a:pos x="348" y="186"/>
              </a:cxn>
              <a:cxn ang="0">
                <a:pos x="378" y="92"/>
              </a:cxn>
              <a:cxn ang="0">
                <a:pos x="374" y="92"/>
              </a:cxn>
              <a:cxn ang="0">
                <a:pos x="270" y="410"/>
              </a:cxn>
              <a:cxn ang="0">
                <a:pos x="280" y="450"/>
              </a:cxn>
              <a:cxn ang="0">
                <a:pos x="0" y="470"/>
              </a:cxn>
              <a:cxn ang="0">
                <a:pos x="0" y="474"/>
              </a:cxn>
              <a:cxn ang="0">
                <a:pos x="280" y="454"/>
              </a:cxn>
              <a:cxn ang="0">
                <a:pos x="310" y="544"/>
              </a:cxn>
              <a:cxn ang="0">
                <a:pos x="276" y="694"/>
              </a:cxn>
              <a:cxn ang="0">
                <a:pos x="448" y="684"/>
              </a:cxn>
              <a:cxn ang="0">
                <a:pos x="486" y="756"/>
              </a:cxn>
              <a:cxn ang="0">
                <a:pos x="490" y="756"/>
              </a:cxn>
              <a:cxn ang="0">
                <a:pos x="452" y="678"/>
              </a:cxn>
              <a:cxn ang="0">
                <a:pos x="280" y="692"/>
              </a:cxn>
              <a:cxn ang="0">
                <a:pos x="312" y="542"/>
              </a:cxn>
              <a:cxn ang="0">
                <a:pos x="274" y="410"/>
              </a:cxn>
              <a:cxn ang="0">
                <a:pos x="348" y="192"/>
              </a:cxn>
              <a:cxn ang="0">
                <a:pos x="552" y="170"/>
              </a:cxn>
              <a:cxn ang="0">
                <a:pos x="780" y="134"/>
              </a:cxn>
              <a:cxn ang="0">
                <a:pos x="780" y="132"/>
              </a:cxn>
              <a:cxn ang="0">
                <a:pos x="786" y="130"/>
              </a:cxn>
              <a:cxn ang="0">
                <a:pos x="786" y="132"/>
              </a:cxn>
              <a:cxn ang="0">
                <a:pos x="968" y="102"/>
              </a:cxn>
              <a:cxn ang="0">
                <a:pos x="1218" y="6"/>
              </a:cxn>
              <a:cxn ang="0">
                <a:pos x="1248" y="38"/>
              </a:cxn>
              <a:cxn ang="0">
                <a:pos x="1330" y="22"/>
              </a:cxn>
              <a:cxn ang="0">
                <a:pos x="1462" y="110"/>
              </a:cxn>
              <a:cxn ang="0">
                <a:pos x="1464" y="104"/>
              </a:cxn>
              <a:cxn ang="0">
                <a:pos x="1330" y="16"/>
              </a:cxn>
              <a:cxn ang="0">
                <a:pos x="1250" y="34"/>
              </a:cxn>
            </a:cxnLst>
            <a:rect l="0" t="0" r="r" b="b"/>
            <a:pathLst>
              <a:path w="1464" h="756">
                <a:moveTo>
                  <a:pt x="1250" y="34"/>
                </a:moveTo>
                <a:lnTo>
                  <a:pt x="1218" y="0"/>
                </a:lnTo>
                <a:lnTo>
                  <a:pt x="968" y="98"/>
                </a:lnTo>
                <a:lnTo>
                  <a:pt x="906" y="108"/>
                </a:lnTo>
                <a:lnTo>
                  <a:pt x="906" y="108"/>
                </a:lnTo>
                <a:lnTo>
                  <a:pt x="900" y="112"/>
                </a:lnTo>
                <a:lnTo>
                  <a:pt x="902" y="108"/>
                </a:lnTo>
                <a:lnTo>
                  <a:pt x="554" y="166"/>
                </a:lnTo>
                <a:lnTo>
                  <a:pt x="348" y="186"/>
                </a:lnTo>
                <a:lnTo>
                  <a:pt x="378" y="92"/>
                </a:lnTo>
                <a:lnTo>
                  <a:pt x="374" y="92"/>
                </a:lnTo>
                <a:lnTo>
                  <a:pt x="270" y="410"/>
                </a:lnTo>
                <a:lnTo>
                  <a:pt x="280" y="450"/>
                </a:lnTo>
                <a:lnTo>
                  <a:pt x="0" y="470"/>
                </a:lnTo>
                <a:lnTo>
                  <a:pt x="0" y="474"/>
                </a:lnTo>
                <a:lnTo>
                  <a:pt x="280" y="454"/>
                </a:lnTo>
                <a:lnTo>
                  <a:pt x="310" y="544"/>
                </a:lnTo>
                <a:lnTo>
                  <a:pt x="276" y="694"/>
                </a:lnTo>
                <a:lnTo>
                  <a:pt x="448" y="684"/>
                </a:lnTo>
                <a:lnTo>
                  <a:pt x="486" y="756"/>
                </a:lnTo>
                <a:lnTo>
                  <a:pt x="490" y="756"/>
                </a:lnTo>
                <a:lnTo>
                  <a:pt x="452" y="678"/>
                </a:lnTo>
                <a:lnTo>
                  <a:pt x="280" y="692"/>
                </a:lnTo>
                <a:lnTo>
                  <a:pt x="312" y="542"/>
                </a:lnTo>
                <a:lnTo>
                  <a:pt x="274" y="410"/>
                </a:lnTo>
                <a:lnTo>
                  <a:pt x="348" y="192"/>
                </a:lnTo>
                <a:lnTo>
                  <a:pt x="552" y="170"/>
                </a:lnTo>
                <a:lnTo>
                  <a:pt x="780" y="134"/>
                </a:lnTo>
                <a:lnTo>
                  <a:pt x="780" y="132"/>
                </a:lnTo>
                <a:lnTo>
                  <a:pt x="786" y="130"/>
                </a:lnTo>
                <a:lnTo>
                  <a:pt x="786" y="132"/>
                </a:lnTo>
                <a:lnTo>
                  <a:pt x="968" y="102"/>
                </a:lnTo>
                <a:lnTo>
                  <a:pt x="1218" y="6"/>
                </a:lnTo>
                <a:lnTo>
                  <a:pt x="1248" y="38"/>
                </a:lnTo>
                <a:lnTo>
                  <a:pt x="1330" y="22"/>
                </a:lnTo>
                <a:lnTo>
                  <a:pt x="1462" y="110"/>
                </a:lnTo>
                <a:lnTo>
                  <a:pt x="1464" y="104"/>
                </a:lnTo>
                <a:lnTo>
                  <a:pt x="1330" y="16"/>
                </a:lnTo>
                <a:lnTo>
                  <a:pt x="1250" y="3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98" name="Rectangle 2934"/>
          <p:cNvSpPr>
            <a:spLocks noChangeArrowheads="1"/>
          </p:cNvSpPr>
          <p:nvPr/>
        </p:nvSpPr>
        <p:spPr bwMode="auto">
          <a:xfrm>
            <a:off x="5493767" y="4853848"/>
            <a:ext cx="1286" cy="1286"/>
          </a:xfrm>
          <a:prstGeom prst="rect">
            <a:avLst/>
          </a:prstGeom>
          <a:solidFill>
            <a:schemeClr val="tx1"/>
          </a:solidFill>
          <a:ln w="12700" cmpd="sng">
            <a:solidFill>
              <a:schemeClr val="bg1"/>
            </a:solidFill>
            <a:prstDash val="solid"/>
            <a:miter lim="800000"/>
            <a:headEnd/>
            <a:tailEnd/>
          </a:ln>
        </p:spPr>
        <p:txBody>
          <a:bodyPr/>
          <a:lstStyle/>
          <a:p>
            <a:pPr>
              <a:defRPr/>
            </a:pPr>
            <a:endParaRPr lang="da-DK" kern="0">
              <a:solidFill>
                <a:schemeClr val="bg1"/>
              </a:solidFill>
              <a:ea typeface="ＭＳ Ｐゴシック" pitchFamily="-97" charset="-128"/>
            </a:endParaRPr>
          </a:p>
        </p:txBody>
      </p:sp>
      <p:sp>
        <p:nvSpPr>
          <p:cNvPr id="99" name="Freeform 2935"/>
          <p:cNvSpPr>
            <a:spLocks/>
          </p:cNvSpPr>
          <p:nvPr/>
        </p:nvSpPr>
        <p:spPr bwMode="auto">
          <a:xfrm>
            <a:off x="6660998" y="4383356"/>
            <a:ext cx="7713" cy="5142"/>
          </a:xfrm>
          <a:custGeom>
            <a:avLst/>
            <a:gdLst/>
            <a:ahLst/>
            <a:cxnLst>
              <a:cxn ang="0">
                <a:pos x="0" y="4"/>
              </a:cxn>
              <a:cxn ang="0">
                <a:pos x="6" y="0"/>
              </a:cxn>
              <a:cxn ang="0">
                <a:pos x="6" y="0"/>
              </a:cxn>
              <a:cxn ang="0">
                <a:pos x="2" y="0"/>
              </a:cxn>
              <a:cxn ang="0">
                <a:pos x="0" y="4"/>
              </a:cxn>
            </a:cxnLst>
            <a:rect l="0" t="0" r="r" b="b"/>
            <a:pathLst>
              <a:path w="6" h="4">
                <a:moveTo>
                  <a:pt x="0" y="4"/>
                </a:moveTo>
                <a:lnTo>
                  <a:pt x="6" y="0"/>
                </a:lnTo>
                <a:lnTo>
                  <a:pt x="6" y="0"/>
                </a:lnTo>
                <a:lnTo>
                  <a:pt x="2" y="0"/>
                </a:lnTo>
                <a:lnTo>
                  <a:pt x="0" y="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00" name="Freeform 2936"/>
          <p:cNvSpPr>
            <a:spLocks/>
          </p:cNvSpPr>
          <p:nvPr/>
        </p:nvSpPr>
        <p:spPr bwMode="auto">
          <a:xfrm>
            <a:off x="5493767" y="4848706"/>
            <a:ext cx="10284" cy="5142"/>
          </a:xfrm>
          <a:custGeom>
            <a:avLst/>
            <a:gdLst/>
            <a:ahLst/>
            <a:cxnLst>
              <a:cxn ang="0">
                <a:pos x="0" y="4"/>
              </a:cxn>
              <a:cxn ang="0">
                <a:pos x="0" y="4"/>
              </a:cxn>
              <a:cxn ang="0">
                <a:pos x="8" y="4"/>
              </a:cxn>
              <a:cxn ang="0">
                <a:pos x="8" y="0"/>
              </a:cxn>
              <a:cxn ang="0">
                <a:pos x="0" y="0"/>
              </a:cxn>
              <a:cxn ang="0">
                <a:pos x="0" y="4"/>
              </a:cxn>
            </a:cxnLst>
            <a:rect l="0" t="0" r="r" b="b"/>
            <a:pathLst>
              <a:path w="8" h="4">
                <a:moveTo>
                  <a:pt x="0" y="4"/>
                </a:moveTo>
                <a:lnTo>
                  <a:pt x="0" y="4"/>
                </a:lnTo>
                <a:lnTo>
                  <a:pt x="8" y="4"/>
                </a:lnTo>
                <a:lnTo>
                  <a:pt x="8" y="0"/>
                </a:lnTo>
                <a:lnTo>
                  <a:pt x="0" y="0"/>
                </a:lnTo>
                <a:lnTo>
                  <a:pt x="0" y="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01" name="Rectangle 2937"/>
          <p:cNvSpPr>
            <a:spLocks noChangeArrowheads="1"/>
          </p:cNvSpPr>
          <p:nvPr/>
        </p:nvSpPr>
        <p:spPr bwMode="auto">
          <a:xfrm>
            <a:off x="5984827" y="4360218"/>
            <a:ext cx="5142" cy="2571"/>
          </a:xfrm>
          <a:prstGeom prst="rect">
            <a:avLst/>
          </a:prstGeom>
          <a:solidFill>
            <a:schemeClr val="tx1"/>
          </a:solidFill>
          <a:ln w="12700" cmpd="sng">
            <a:solidFill>
              <a:schemeClr val="bg1"/>
            </a:solidFill>
            <a:prstDash val="solid"/>
            <a:miter lim="800000"/>
            <a:headEnd/>
            <a:tailEnd/>
          </a:ln>
        </p:spPr>
        <p:txBody>
          <a:bodyPr/>
          <a:lstStyle/>
          <a:p>
            <a:pPr>
              <a:defRPr/>
            </a:pPr>
            <a:endParaRPr lang="da-DK" kern="0">
              <a:solidFill>
                <a:schemeClr val="bg1"/>
              </a:solidFill>
              <a:ea typeface="ＭＳ Ｐゴシック" pitchFamily="-97" charset="-128"/>
            </a:endParaRPr>
          </a:p>
        </p:txBody>
      </p:sp>
      <p:sp>
        <p:nvSpPr>
          <p:cNvPr id="102" name="Freeform 2938"/>
          <p:cNvSpPr>
            <a:spLocks/>
          </p:cNvSpPr>
          <p:nvPr/>
        </p:nvSpPr>
        <p:spPr bwMode="auto">
          <a:xfrm>
            <a:off x="6388473" y="5159796"/>
            <a:ext cx="7713" cy="5142"/>
          </a:xfrm>
          <a:custGeom>
            <a:avLst/>
            <a:gdLst/>
            <a:ahLst/>
            <a:cxnLst>
              <a:cxn ang="0">
                <a:pos x="0" y="4"/>
              </a:cxn>
              <a:cxn ang="0">
                <a:pos x="6" y="4"/>
              </a:cxn>
              <a:cxn ang="0">
                <a:pos x="4" y="0"/>
              </a:cxn>
              <a:cxn ang="0">
                <a:pos x="0" y="2"/>
              </a:cxn>
              <a:cxn ang="0">
                <a:pos x="0" y="4"/>
              </a:cxn>
            </a:cxnLst>
            <a:rect l="0" t="0" r="r" b="b"/>
            <a:pathLst>
              <a:path w="6" h="4">
                <a:moveTo>
                  <a:pt x="0" y="4"/>
                </a:moveTo>
                <a:lnTo>
                  <a:pt x="6" y="4"/>
                </a:lnTo>
                <a:lnTo>
                  <a:pt x="4" y="0"/>
                </a:lnTo>
                <a:lnTo>
                  <a:pt x="0" y="2"/>
                </a:lnTo>
                <a:lnTo>
                  <a:pt x="0" y="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03" name="Freeform 2939"/>
          <p:cNvSpPr>
            <a:spLocks/>
          </p:cNvSpPr>
          <p:nvPr/>
        </p:nvSpPr>
        <p:spPr bwMode="auto">
          <a:xfrm>
            <a:off x="6331911" y="4414208"/>
            <a:ext cx="858711" cy="748158"/>
          </a:xfrm>
          <a:custGeom>
            <a:avLst/>
            <a:gdLst/>
            <a:ahLst/>
            <a:cxnLst>
              <a:cxn ang="0">
                <a:pos x="278" y="474"/>
              </a:cxn>
              <a:cxn ang="0">
                <a:pos x="280" y="486"/>
              </a:cxn>
              <a:cxn ang="0">
                <a:pos x="302" y="516"/>
              </a:cxn>
              <a:cxn ang="0">
                <a:pos x="562" y="474"/>
              </a:cxn>
              <a:cxn ang="0">
                <a:pos x="604" y="488"/>
              </a:cxn>
              <a:cxn ang="0">
                <a:pos x="604" y="438"/>
              </a:cxn>
              <a:cxn ang="0">
                <a:pos x="668" y="438"/>
              </a:cxn>
              <a:cxn ang="0">
                <a:pos x="668" y="430"/>
              </a:cxn>
              <a:cxn ang="0">
                <a:pos x="598" y="432"/>
              </a:cxn>
              <a:cxn ang="0">
                <a:pos x="598" y="480"/>
              </a:cxn>
              <a:cxn ang="0">
                <a:pos x="564" y="468"/>
              </a:cxn>
              <a:cxn ang="0">
                <a:pos x="302" y="510"/>
              </a:cxn>
              <a:cxn ang="0">
                <a:pos x="284" y="486"/>
              </a:cxn>
              <a:cxn ang="0">
                <a:pos x="262" y="330"/>
              </a:cxn>
              <a:cxn ang="0">
                <a:pos x="142" y="0"/>
              </a:cxn>
              <a:cxn ang="0">
                <a:pos x="136" y="2"/>
              </a:cxn>
              <a:cxn ang="0">
                <a:pos x="260" y="332"/>
              </a:cxn>
              <a:cxn ang="0">
                <a:pos x="278" y="468"/>
              </a:cxn>
              <a:cxn ang="0">
                <a:pos x="0" y="492"/>
              </a:cxn>
              <a:cxn ang="0">
                <a:pos x="44" y="582"/>
              </a:cxn>
              <a:cxn ang="0">
                <a:pos x="48" y="580"/>
              </a:cxn>
              <a:cxn ang="0">
                <a:pos x="4" y="494"/>
              </a:cxn>
              <a:cxn ang="0">
                <a:pos x="278" y="474"/>
              </a:cxn>
            </a:cxnLst>
            <a:rect l="0" t="0" r="r" b="b"/>
            <a:pathLst>
              <a:path w="668" h="582">
                <a:moveTo>
                  <a:pt x="278" y="474"/>
                </a:moveTo>
                <a:lnTo>
                  <a:pt x="280" y="486"/>
                </a:lnTo>
                <a:lnTo>
                  <a:pt x="302" y="516"/>
                </a:lnTo>
                <a:lnTo>
                  <a:pt x="562" y="474"/>
                </a:lnTo>
                <a:lnTo>
                  <a:pt x="604" y="488"/>
                </a:lnTo>
                <a:lnTo>
                  <a:pt x="604" y="438"/>
                </a:lnTo>
                <a:lnTo>
                  <a:pt x="668" y="438"/>
                </a:lnTo>
                <a:lnTo>
                  <a:pt x="668" y="430"/>
                </a:lnTo>
                <a:lnTo>
                  <a:pt x="598" y="432"/>
                </a:lnTo>
                <a:lnTo>
                  <a:pt x="598" y="480"/>
                </a:lnTo>
                <a:lnTo>
                  <a:pt x="564" y="468"/>
                </a:lnTo>
                <a:lnTo>
                  <a:pt x="302" y="510"/>
                </a:lnTo>
                <a:lnTo>
                  <a:pt x="284" y="486"/>
                </a:lnTo>
                <a:lnTo>
                  <a:pt x="262" y="330"/>
                </a:lnTo>
                <a:lnTo>
                  <a:pt x="142" y="0"/>
                </a:lnTo>
                <a:lnTo>
                  <a:pt x="136" y="2"/>
                </a:lnTo>
                <a:lnTo>
                  <a:pt x="260" y="332"/>
                </a:lnTo>
                <a:lnTo>
                  <a:pt x="278" y="468"/>
                </a:lnTo>
                <a:lnTo>
                  <a:pt x="0" y="492"/>
                </a:lnTo>
                <a:lnTo>
                  <a:pt x="44" y="582"/>
                </a:lnTo>
                <a:lnTo>
                  <a:pt x="48" y="580"/>
                </a:lnTo>
                <a:lnTo>
                  <a:pt x="4" y="494"/>
                </a:lnTo>
                <a:lnTo>
                  <a:pt x="278" y="47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04" name="Freeform 2940"/>
          <p:cNvSpPr>
            <a:spLocks/>
          </p:cNvSpPr>
          <p:nvPr/>
        </p:nvSpPr>
        <p:spPr bwMode="auto">
          <a:xfrm>
            <a:off x="6506739" y="4411637"/>
            <a:ext cx="7713" cy="5142"/>
          </a:xfrm>
          <a:custGeom>
            <a:avLst/>
            <a:gdLst/>
            <a:ahLst/>
            <a:cxnLst>
              <a:cxn ang="0">
                <a:pos x="6" y="0"/>
              </a:cxn>
              <a:cxn ang="0">
                <a:pos x="0" y="2"/>
              </a:cxn>
              <a:cxn ang="0">
                <a:pos x="0" y="4"/>
              </a:cxn>
              <a:cxn ang="0">
                <a:pos x="6" y="2"/>
              </a:cxn>
              <a:cxn ang="0">
                <a:pos x="6" y="0"/>
              </a:cxn>
            </a:cxnLst>
            <a:rect l="0" t="0" r="r" b="b"/>
            <a:pathLst>
              <a:path w="6" h="4">
                <a:moveTo>
                  <a:pt x="6" y="0"/>
                </a:moveTo>
                <a:lnTo>
                  <a:pt x="0" y="2"/>
                </a:lnTo>
                <a:lnTo>
                  <a:pt x="0" y="4"/>
                </a:lnTo>
                <a:lnTo>
                  <a:pt x="6" y="2"/>
                </a:lnTo>
                <a:lnTo>
                  <a:pt x="6"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05" name="Freeform 2941"/>
          <p:cNvSpPr>
            <a:spLocks/>
          </p:cNvSpPr>
          <p:nvPr/>
        </p:nvSpPr>
        <p:spPr bwMode="auto">
          <a:xfrm>
            <a:off x="7216331" y="4738154"/>
            <a:ext cx="5142" cy="7713"/>
          </a:xfrm>
          <a:custGeom>
            <a:avLst/>
            <a:gdLst/>
            <a:ahLst/>
            <a:cxnLst>
              <a:cxn ang="0">
                <a:pos x="2" y="6"/>
              </a:cxn>
              <a:cxn ang="0">
                <a:pos x="4" y="2"/>
              </a:cxn>
              <a:cxn ang="0">
                <a:pos x="2" y="0"/>
              </a:cxn>
              <a:cxn ang="0">
                <a:pos x="0" y="2"/>
              </a:cxn>
              <a:cxn ang="0">
                <a:pos x="2" y="6"/>
              </a:cxn>
            </a:cxnLst>
            <a:rect l="0" t="0" r="r" b="b"/>
            <a:pathLst>
              <a:path w="4" h="6">
                <a:moveTo>
                  <a:pt x="2" y="6"/>
                </a:moveTo>
                <a:lnTo>
                  <a:pt x="4" y="2"/>
                </a:lnTo>
                <a:lnTo>
                  <a:pt x="2" y="0"/>
                </a:lnTo>
                <a:lnTo>
                  <a:pt x="0" y="2"/>
                </a:lnTo>
                <a:lnTo>
                  <a:pt x="2" y="6"/>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06" name="Freeform 2942"/>
          <p:cNvSpPr>
            <a:spLocks/>
          </p:cNvSpPr>
          <p:nvPr/>
        </p:nvSpPr>
        <p:spPr bwMode="auto">
          <a:xfrm>
            <a:off x="6812687" y="4339650"/>
            <a:ext cx="406217" cy="401075"/>
          </a:xfrm>
          <a:custGeom>
            <a:avLst/>
            <a:gdLst/>
            <a:ahLst/>
            <a:cxnLst>
              <a:cxn ang="0">
                <a:pos x="54" y="50"/>
              </a:cxn>
              <a:cxn ang="0">
                <a:pos x="6" y="54"/>
              </a:cxn>
              <a:cxn ang="0">
                <a:pos x="28" y="0"/>
              </a:cxn>
              <a:cxn ang="0">
                <a:pos x="22" y="2"/>
              </a:cxn>
              <a:cxn ang="0">
                <a:pos x="0" y="56"/>
              </a:cxn>
              <a:cxn ang="0">
                <a:pos x="52" y="54"/>
              </a:cxn>
              <a:cxn ang="0">
                <a:pos x="52" y="88"/>
              </a:cxn>
              <a:cxn ang="0">
                <a:pos x="314" y="312"/>
              </a:cxn>
              <a:cxn ang="0">
                <a:pos x="316" y="310"/>
              </a:cxn>
              <a:cxn ang="0">
                <a:pos x="54" y="86"/>
              </a:cxn>
              <a:cxn ang="0">
                <a:pos x="54" y="50"/>
              </a:cxn>
            </a:cxnLst>
            <a:rect l="0" t="0" r="r" b="b"/>
            <a:pathLst>
              <a:path w="316" h="312">
                <a:moveTo>
                  <a:pt x="54" y="50"/>
                </a:moveTo>
                <a:lnTo>
                  <a:pt x="6" y="54"/>
                </a:lnTo>
                <a:lnTo>
                  <a:pt x="28" y="0"/>
                </a:lnTo>
                <a:lnTo>
                  <a:pt x="22" y="2"/>
                </a:lnTo>
                <a:lnTo>
                  <a:pt x="0" y="56"/>
                </a:lnTo>
                <a:lnTo>
                  <a:pt x="52" y="54"/>
                </a:lnTo>
                <a:lnTo>
                  <a:pt x="52" y="88"/>
                </a:lnTo>
                <a:lnTo>
                  <a:pt x="314" y="312"/>
                </a:lnTo>
                <a:lnTo>
                  <a:pt x="316" y="310"/>
                </a:lnTo>
                <a:lnTo>
                  <a:pt x="54" y="86"/>
                </a:lnTo>
                <a:lnTo>
                  <a:pt x="54" y="5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07" name="Freeform 2943"/>
          <p:cNvSpPr>
            <a:spLocks/>
          </p:cNvSpPr>
          <p:nvPr/>
        </p:nvSpPr>
        <p:spPr bwMode="auto">
          <a:xfrm>
            <a:off x="6583867" y="3300969"/>
            <a:ext cx="15426" cy="5142"/>
          </a:xfrm>
          <a:custGeom>
            <a:avLst/>
            <a:gdLst/>
            <a:ahLst/>
            <a:cxnLst>
              <a:cxn ang="0">
                <a:pos x="12" y="2"/>
              </a:cxn>
              <a:cxn ang="0">
                <a:pos x="6" y="0"/>
              </a:cxn>
              <a:cxn ang="0">
                <a:pos x="0" y="2"/>
              </a:cxn>
              <a:cxn ang="0">
                <a:pos x="6" y="4"/>
              </a:cxn>
              <a:cxn ang="0">
                <a:pos x="12" y="2"/>
              </a:cxn>
            </a:cxnLst>
            <a:rect l="0" t="0" r="r" b="b"/>
            <a:pathLst>
              <a:path w="12" h="4">
                <a:moveTo>
                  <a:pt x="12" y="2"/>
                </a:moveTo>
                <a:lnTo>
                  <a:pt x="6" y="0"/>
                </a:lnTo>
                <a:lnTo>
                  <a:pt x="0" y="2"/>
                </a:lnTo>
                <a:lnTo>
                  <a:pt x="6" y="4"/>
                </a:lnTo>
                <a:lnTo>
                  <a:pt x="12" y="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08" name="Freeform 2944"/>
          <p:cNvSpPr>
            <a:spLocks/>
          </p:cNvSpPr>
          <p:nvPr/>
        </p:nvSpPr>
        <p:spPr bwMode="auto">
          <a:xfrm>
            <a:off x="6154512" y="3362674"/>
            <a:ext cx="10284" cy="7713"/>
          </a:xfrm>
          <a:custGeom>
            <a:avLst/>
            <a:gdLst/>
            <a:ahLst/>
            <a:cxnLst>
              <a:cxn ang="0">
                <a:pos x="6" y="0"/>
              </a:cxn>
              <a:cxn ang="0">
                <a:pos x="0" y="6"/>
              </a:cxn>
              <a:cxn ang="0">
                <a:pos x="2" y="6"/>
              </a:cxn>
              <a:cxn ang="0">
                <a:pos x="8" y="0"/>
              </a:cxn>
              <a:cxn ang="0">
                <a:pos x="6" y="0"/>
              </a:cxn>
            </a:cxnLst>
            <a:rect l="0" t="0" r="r" b="b"/>
            <a:pathLst>
              <a:path w="8" h="6">
                <a:moveTo>
                  <a:pt x="6" y="0"/>
                </a:moveTo>
                <a:lnTo>
                  <a:pt x="0" y="6"/>
                </a:lnTo>
                <a:lnTo>
                  <a:pt x="2" y="6"/>
                </a:lnTo>
                <a:lnTo>
                  <a:pt x="8" y="0"/>
                </a:lnTo>
                <a:lnTo>
                  <a:pt x="6"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09" name="Freeform 2945"/>
          <p:cNvSpPr>
            <a:spLocks/>
          </p:cNvSpPr>
          <p:nvPr/>
        </p:nvSpPr>
        <p:spPr bwMode="auto">
          <a:xfrm>
            <a:off x="6157083" y="3303541"/>
            <a:ext cx="434498" cy="439639"/>
          </a:xfrm>
          <a:custGeom>
            <a:avLst/>
            <a:gdLst/>
            <a:ahLst/>
            <a:cxnLst>
              <a:cxn ang="0">
                <a:pos x="258" y="342"/>
              </a:cxn>
              <a:cxn ang="0">
                <a:pos x="258" y="340"/>
              </a:cxn>
              <a:cxn ang="0">
                <a:pos x="262" y="340"/>
              </a:cxn>
              <a:cxn ang="0">
                <a:pos x="196" y="46"/>
              </a:cxn>
              <a:cxn ang="0">
                <a:pos x="338" y="2"/>
              </a:cxn>
              <a:cxn ang="0">
                <a:pos x="332" y="0"/>
              </a:cxn>
              <a:cxn ang="0">
                <a:pos x="194" y="42"/>
              </a:cxn>
              <a:cxn ang="0">
                <a:pos x="6" y="46"/>
              </a:cxn>
              <a:cxn ang="0">
                <a:pos x="0" y="52"/>
              </a:cxn>
              <a:cxn ang="0">
                <a:pos x="190" y="46"/>
              </a:cxn>
              <a:cxn ang="0">
                <a:pos x="258" y="342"/>
              </a:cxn>
            </a:cxnLst>
            <a:rect l="0" t="0" r="r" b="b"/>
            <a:pathLst>
              <a:path w="338" h="342">
                <a:moveTo>
                  <a:pt x="258" y="342"/>
                </a:moveTo>
                <a:lnTo>
                  <a:pt x="258" y="340"/>
                </a:lnTo>
                <a:lnTo>
                  <a:pt x="262" y="340"/>
                </a:lnTo>
                <a:lnTo>
                  <a:pt x="196" y="46"/>
                </a:lnTo>
                <a:lnTo>
                  <a:pt x="338" y="2"/>
                </a:lnTo>
                <a:lnTo>
                  <a:pt x="332" y="0"/>
                </a:lnTo>
                <a:lnTo>
                  <a:pt x="194" y="42"/>
                </a:lnTo>
                <a:lnTo>
                  <a:pt x="6" y="46"/>
                </a:lnTo>
                <a:lnTo>
                  <a:pt x="0" y="52"/>
                </a:lnTo>
                <a:lnTo>
                  <a:pt x="190" y="46"/>
                </a:lnTo>
                <a:lnTo>
                  <a:pt x="258" y="34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10" name="Freeform 2946"/>
          <p:cNvSpPr>
            <a:spLocks/>
          </p:cNvSpPr>
          <p:nvPr/>
        </p:nvSpPr>
        <p:spPr bwMode="auto">
          <a:xfrm>
            <a:off x="6141657" y="3745751"/>
            <a:ext cx="357368" cy="300806"/>
          </a:xfrm>
          <a:custGeom>
            <a:avLst/>
            <a:gdLst/>
            <a:ahLst/>
            <a:cxnLst>
              <a:cxn ang="0">
                <a:pos x="274" y="12"/>
              </a:cxn>
              <a:cxn ang="0">
                <a:pos x="236" y="52"/>
              </a:cxn>
              <a:cxn ang="0">
                <a:pos x="186" y="160"/>
              </a:cxn>
              <a:cxn ang="0">
                <a:pos x="158" y="146"/>
              </a:cxn>
              <a:cxn ang="0">
                <a:pos x="78" y="200"/>
              </a:cxn>
              <a:cxn ang="0">
                <a:pos x="54" y="186"/>
              </a:cxn>
              <a:cxn ang="0">
                <a:pos x="0" y="230"/>
              </a:cxn>
              <a:cxn ang="0">
                <a:pos x="0" y="234"/>
              </a:cxn>
              <a:cxn ang="0">
                <a:pos x="54" y="190"/>
              </a:cxn>
              <a:cxn ang="0">
                <a:pos x="78" y="206"/>
              </a:cxn>
              <a:cxn ang="0">
                <a:pos x="158" y="150"/>
              </a:cxn>
              <a:cxn ang="0">
                <a:pos x="188" y="164"/>
              </a:cxn>
              <a:cxn ang="0">
                <a:pos x="238" y="54"/>
              </a:cxn>
              <a:cxn ang="0">
                <a:pos x="278" y="14"/>
              </a:cxn>
              <a:cxn ang="0">
                <a:pos x="274" y="2"/>
              </a:cxn>
              <a:cxn ang="0">
                <a:pos x="270" y="0"/>
              </a:cxn>
              <a:cxn ang="0">
                <a:pos x="274" y="12"/>
              </a:cxn>
            </a:cxnLst>
            <a:rect l="0" t="0" r="r" b="b"/>
            <a:pathLst>
              <a:path w="278" h="234">
                <a:moveTo>
                  <a:pt x="274" y="12"/>
                </a:moveTo>
                <a:lnTo>
                  <a:pt x="236" y="52"/>
                </a:lnTo>
                <a:lnTo>
                  <a:pt x="186" y="160"/>
                </a:lnTo>
                <a:lnTo>
                  <a:pt x="158" y="146"/>
                </a:lnTo>
                <a:lnTo>
                  <a:pt x="78" y="200"/>
                </a:lnTo>
                <a:lnTo>
                  <a:pt x="54" y="186"/>
                </a:lnTo>
                <a:lnTo>
                  <a:pt x="0" y="230"/>
                </a:lnTo>
                <a:lnTo>
                  <a:pt x="0" y="234"/>
                </a:lnTo>
                <a:lnTo>
                  <a:pt x="54" y="190"/>
                </a:lnTo>
                <a:lnTo>
                  <a:pt x="78" y="206"/>
                </a:lnTo>
                <a:lnTo>
                  <a:pt x="158" y="150"/>
                </a:lnTo>
                <a:lnTo>
                  <a:pt x="188" y="164"/>
                </a:lnTo>
                <a:lnTo>
                  <a:pt x="238" y="54"/>
                </a:lnTo>
                <a:lnTo>
                  <a:pt x="278" y="14"/>
                </a:lnTo>
                <a:lnTo>
                  <a:pt x="274" y="2"/>
                </a:lnTo>
                <a:lnTo>
                  <a:pt x="270" y="0"/>
                </a:lnTo>
                <a:lnTo>
                  <a:pt x="274" y="1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11" name="Freeform 2947"/>
          <p:cNvSpPr>
            <a:spLocks/>
          </p:cNvSpPr>
          <p:nvPr/>
        </p:nvSpPr>
        <p:spPr bwMode="auto">
          <a:xfrm>
            <a:off x="7290891" y="3486081"/>
            <a:ext cx="2571" cy="2571"/>
          </a:xfrm>
          <a:custGeom>
            <a:avLst/>
            <a:gdLst/>
            <a:ahLst/>
            <a:cxnLst>
              <a:cxn ang="0">
                <a:pos x="0" y="0"/>
              </a:cxn>
              <a:cxn ang="0">
                <a:pos x="0" y="2"/>
              </a:cxn>
              <a:cxn ang="0">
                <a:pos x="2" y="2"/>
              </a:cxn>
              <a:cxn ang="0">
                <a:pos x="0" y="0"/>
              </a:cxn>
            </a:cxnLst>
            <a:rect l="0" t="0" r="r" b="b"/>
            <a:pathLst>
              <a:path w="2" h="2">
                <a:moveTo>
                  <a:pt x="0" y="0"/>
                </a:moveTo>
                <a:lnTo>
                  <a:pt x="0" y="2"/>
                </a:lnTo>
                <a:lnTo>
                  <a:pt x="2" y="2"/>
                </a:lnTo>
                <a:lnTo>
                  <a:pt x="0"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12" name="Freeform 2948"/>
          <p:cNvSpPr>
            <a:spLocks/>
          </p:cNvSpPr>
          <p:nvPr/>
        </p:nvSpPr>
        <p:spPr bwMode="auto">
          <a:xfrm>
            <a:off x="6488741" y="3743181"/>
            <a:ext cx="1286" cy="2571"/>
          </a:xfrm>
          <a:custGeom>
            <a:avLst/>
            <a:gdLst/>
            <a:ahLst/>
            <a:cxnLst>
              <a:cxn ang="0">
                <a:pos x="0" y="2"/>
              </a:cxn>
              <a:cxn ang="0">
                <a:pos x="0" y="2"/>
              </a:cxn>
              <a:cxn ang="0">
                <a:pos x="0" y="0"/>
              </a:cxn>
              <a:cxn ang="0">
                <a:pos x="0" y="2"/>
              </a:cxn>
            </a:cxnLst>
            <a:rect l="0" t="0" r="r" b="b"/>
            <a:pathLst>
              <a:path h="2">
                <a:moveTo>
                  <a:pt x="0" y="2"/>
                </a:moveTo>
                <a:lnTo>
                  <a:pt x="0" y="2"/>
                </a:lnTo>
                <a:lnTo>
                  <a:pt x="0" y="0"/>
                </a:lnTo>
                <a:lnTo>
                  <a:pt x="0" y="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13" name="Freeform 2949"/>
          <p:cNvSpPr>
            <a:spLocks/>
          </p:cNvSpPr>
          <p:nvPr/>
        </p:nvSpPr>
        <p:spPr bwMode="auto">
          <a:xfrm>
            <a:off x="6493884" y="3195559"/>
            <a:ext cx="431927" cy="686455"/>
          </a:xfrm>
          <a:custGeom>
            <a:avLst/>
            <a:gdLst/>
            <a:ahLst/>
            <a:cxnLst>
              <a:cxn ang="0">
                <a:pos x="106" y="466"/>
              </a:cxn>
              <a:cxn ang="0">
                <a:pos x="196" y="454"/>
              </a:cxn>
              <a:cxn ang="0">
                <a:pos x="220" y="470"/>
              </a:cxn>
              <a:cxn ang="0">
                <a:pos x="234" y="512"/>
              </a:cxn>
              <a:cxn ang="0">
                <a:pos x="286" y="534"/>
              </a:cxn>
              <a:cxn ang="0">
                <a:pos x="288" y="532"/>
              </a:cxn>
              <a:cxn ang="0">
                <a:pos x="236" y="510"/>
              </a:cxn>
              <a:cxn ang="0">
                <a:pos x="226" y="474"/>
              </a:cxn>
              <a:cxn ang="0">
                <a:pos x="232" y="480"/>
              </a:cxn>
              <a:cxn ang="0">
                <a:pos x="290" y="348"/>
              </a:cxn>
              <a:cxn ang="0">
                <a:pos x="324" y="288"/>
              </a:cxn>
              <a:cxn ang="0">
                <a:pos x="334" y="210"/>
              </a:cxn>
              <a:cxn ang="0">
                <a:pos x="334" y="208"/>
              </a:cxn>
              <a:cxn ang="0">
                <a:pos x="334" y="208"/>
              </a:cxn>
              <a:cxn ang="0">
                <a:pos x="336" y="200"/>
              </a:cxn>
              <a:cxn ang="0">
                <a:pos x="262" y="0"/>
              </a:cxn>
              <a:cxn ang="0">
                <a:pos x="260" y="6"/>
              </a:cxn>
              <a:cxn ang="0">
                <a:pos x="330" y="202"/>
              </a:cxn>
              <a:cxn ang="0">
                <a:pos x="320" y="286"/>
              </a:cxn>
              <a:cxn ang="0">
                <a:pos x="288" y="346"/>
              </a:cxn>
              <a:cxn ang="0">
                <a:pos x="232" y="470"/>
              </a:cxn>
              <a:cxn ang="0">
                <a:pos x="198" y="450"/>
              </a:cxn>
              <a:cxn ang="0">
                <a:pos x="106" y="462"/>
              </a:cxn>
              <a:cxn ang="0">
                <a:pos x="0" y="424"/>
              </a:cxn>
              <a:cxn ang="0">
                <a:pos x="0" y="430"/>
              </a:cxn>
              <a:cxn ang="0">
                <a:pos x="106" y="466"/>
              </a:cxn>
            </a:cxnLst>
            <a:rect l="0" t="0" r="r" b="b"/>
            <a:pathLst>
              <a:path w="336" h="534">
                <a:moveTo>
                  <a:pt x="106" y="466"/>
                </a:moveTo>
                <a:lnTo>
                  <a:pt x="196" y="454"/>
                </a:lnTo>
                <a:lnTo>
                  <a:pt x="220" y="470"/>
                </a:lnTo>
                <a:lnTo>
                  <a:pt x="234" y="512"/>
                </a:lnTo>
                <a:lnTo>
                  <a:pt x="286" y="534"/>
                </a:lnTo>
                <a:lnTo>
                  <a:pt x="288" y="532"/>
                </a:lnTo>
                <a:lnTo>
                  <a:pt x="236" y="510"/>
                </a:lnTo>
                <a:lnTo>
                  <a:pt x="226" y="474"/>
                </a:lnTo>
                <a:lnTo>
                  <a:pt x="232" y="480"/>
                </a:lnTo>
                <a:lnTo>
                  <a:pt x="290" y="348"/>
                </a:lnTo>
                <a:lnTo>
                  <a:pt x="324" y="288"/>
                </a:lnTo>
                <a:lnTo>
                  <a:pt x="334" y="210"/>
                </a:lnTo>
                <a:lnTo>
                  <a:pt x="334" y="208"/>
                </a:lnTo>
                <a:lnTo>
                  <a:pt x="334" y="208"/>
                </a:lnTo>
                <a:lnTo>
                  <a:pt x="336" y="200"/>
                </a:lnTo>
                <a:lnTo>
                  <a:pt x="262" y="0"/>
                </a:lnTo>
                <a:lnTo>
                  <a:pt x="260" y="6"/>
                </a:lnTo>
                <a:lnTo>
                  <a:pt x="330" y="202"/>
                </a:lnTo>
                <a:lnTo>
                  <a:pt x="320" y="286"/>
                </a:lnTo>
                <a:lnTo>
                  <a:pt x="288" y="346"/>
                </a:lnTo>
                <a:lnTo>
                  <a:pt x="232" y="470"/>
                </a:lnTo>
                <a:lnTo>
                  <a:pt x="198" y="450"/>
                </a:lnTo>
                <a:lnTo>
                  <a:pt x="106" y="462"/>
                </a:lnTo>
                <a:lnTo>
                  <a:pt x="0" y="424"/>
                </a:lnTo>
                <a:lnTo>
                  <a:pt x="0" y="430"/>
                </a:lnTo>
                <a:lnTo>
                  <a:pt x="106" y="466"/>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14" name="Freeform 2950"/>
          <p:cNvSpPr>
            <a:spLocks/>
          </p:cNvSpPr>
          <p:nvPr/>
        </p:nvSpPr>
        <p:spPr bwMode="auto">
          <a:xfrm>
            <a:off x="6866676" y="3491222"/>
            <a:ext cx="424214" cy="437068"/>
          </a:xfrm>
          <a:custGeom>
            <a:avLst/>
            <a:gdLst/>
            <a:ahLst/>
            <a:cxnLst>
              <a:cxn ang="0">
                <a:pos x="328" y="0"/>
              </a:cxn>
              <a:cxn ang="0">
                <a:pos x="312" y="22"/>
              </a:cxn>
              <a:cxn ang="0">
                <a:pos x="272" y="22"/>
              </a:cxn>
              <a:cxn ang="0">
                <a:pos x="230" y="84"/>
              </a:cxn>
              <a:cxn ang="0">
                <a:pos x="202" y="154"/>
              </a:cxn>
              <a:cxn ang="0">
                <a:pos x="172" y="130"/>
              </a:cxn>
              <a:cxn ang="0">
                <a:pos x="142" y="294"/>
              </a:cxn>
              <a:cxn ang="0">
                <a:pos x="72" y="336"/>
              </a:cxn>
              <a:cxn ang="0">
                <a:pos x="0" y="304"/>
              </a:cxn>
              <a:cxn ang="0">
                <a:pos x="0" y="304"/>
              </a:cxn>
              <a:cxn ang="0">
                <a:pos x="0" y="306"/>
              </a:cxn>
              <a:cxn ang="0">
                <a:pos x="72" y="340"/>
              </a:cxn>
              <a:cxn ang="0">
                <a:pos x="144" y="296"/>
              </a:cxn>
              <a:cxn ang="0">
                <a:pos x="174" y="132"/>
              </a:cxn>
              <a:cxn ang="0">
                <a:pos x="202" y="158"/>
              </a:cxn>
              <a:cxn ang="0">
                <a:pos x="232" y="84"/>
              </a:cxn>
              <a:cxn ang="0">
                <a:pos x="274" y="26"/>
              </a:cxn>
              <a:cxn ang="0">
                <a:pos x="312" y="26"/>
              </a:cxn>
              <a:cxn ang="0">
                <a:pos x="330" y="0"/>
              </a:cxn>
              <a:cxn ang="0">
                <a:pos x="330" y="0"/>
              </a:cxn>
              <a:cxn ang="0">
                <a:pos x="328" y="0"/>
              </a:cxn>
            </a:cxnLst>
            <a:rect l="0" t="0" r="r" b="b"/>
            <a:pathLst>
              <a:path w="330" h="340">
                <a:moveTo>
                  <a:pt x="328" y="0"/>
                </a:moveTo>
                <a:lnTo>
                  <a:pt x="312" y="22"/>
                </a:lnTo>
                <a:lnTo>
                  <a:pt x="272" y="22"/>
                </a:lnTo>
                <a:lnTo>
                  <a:pt x="230" y="84"/>
                </a:lnTo>
                <a:lnTo>
                  <a:pt x="202" y="154"/>
                </a:lnTo>
                <a:lnTo>
                  <a:pt x="172" y="130"/>
                </a:lnTo>
                <a:lnTo>
                  <a:pt x="142" y="294"/>
                </a:lnTo>
                <a:lnTo>
                  <a:pt x="72" y="336"/>
                </a:lnTo>
                <a:lnTo>
                  <a:pt x="0" y="304"/>
                </a:lnTo>
                <a:lnTo>
                  <a:pt x="0" y="304"/>
                </a:lnTo>
                <a:lnTo>
                  <a:pt x="0" y="306"/>
                </a:lnTo>
                <a:lnTo>
                  <a:pt x="72" y="340"/>
                </a:lnTo>
                <a:lnTo>
                  <a:pt x="144" y="296"/>
                </a:lnTo>
                <a:lnTo>
                  <a:pt x="174" y="132"/>
                </a:lnTo>
                <a:lnTo>
                  <a:pt x="202" y="158"/>
                </a:lnTo>
                <a:lnTo>
                  <a:pt x="232" y="84"/>
                </a:lnTo>
                <a:lnTo>
                  <a:pt x="274" y="26"/>
                </a:lnTo>
                <a:lnTo>
                  <a:pt x="312" y="26"/>
                </a:lnTo>
                <a:lnTo>
                  <a:pt x="330" y="0"/>
                </a:lnTo>
                <a:lnTo>
                  <a:pt x="330" y="0"/>
                </a:lnTo>
                <a:lnTo>
                  <a:pt x="328"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15" name="Freeform 2951"/>
          <p:cNvSpPr>
            <a:spLocks/>
          </p:cNvSpPr>
          <p:nvPr/>
        </p:nvSpPr>
        <p:spPr bwMode="auto">
          <a:xfrm>
            <a:off x="6861534" y="3879442"/>
            <a:ext cx="5142" cy="5142"/>
          </a:xfrm>
          <a:custGeom>
            <a:avLst/>
            <a:gdLst/>
            <a:ahLst/>
            <a:cxnLst>
              <a:cxn ang="0">
                <a:pos x="4" y="2"/>
              </a:cxn>
              <a:cxn ang="0">
                <a:pos x="2" y="0"/>
              </a:cxn>
              <a:cxn ang="0">
                <a:pos x="0" y="2"/>
              </a:cxn>
              <a:cxn ang="0">
                <a:pos x="4" y="4"/>
              </a:cxn>
              <a:cxn ang="0">
                <a:pos x="4" y="2"/>
              </a:cxn>
              <a:cxn ang="0">
                <a:pos x="4" y="2"/>
              </a:cxn>
            </a:cxnLst>
            <a:rect l="0" t="0" r="r" b="b"/>
            <a:pathLst>
              <a:path w="4" h="4">
                <a:moveTo>
                  <a:pt x="4" y="2"/>
                </a:moveTo>
                <a:lnTo>
                  <a:pt x="2" y="0"/>
                </a:lnTo>
                <a:lnTo>
                  <a:pt x="0" y="2"/>
                </a:lnTo>
                <a:lnTo>
                  <a:pt x="4" y="4"/>
                </a:lnTo>
                <a:lnTo>
                  <a:pt x="4" y="2"/>
                </a:lnTo>
                <a:lnTo>
                  <a:pt x="4" y="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16" name="Freeform 2952"/>
          <p:cNvSpPr>
            <a:spLocks/>
          </p:cNvSpPr>
          <p:nvPr/>
        </p:nvSpPr>
        <p:spPr bwMode="auto">
          <a:xfrm>
            <a:off x="6488741" y="3740610"/>
            <a:ext cx="5142" cy="7713"/>
          </a:xfrm>
          <a:custGeom>
            <a:avLst/>
            <a:gdLst/>
            <a:ahLst/>
            <a:cxnLst>
              <a:cxn ang="0">
                <a:pos x="0" y="2"/>
              </a:cxn>
              <a:cxn ang="0">
                <a:pos x="0" y="4"/>
              </a:cxn>
              <a:cxn ang="0">
                <a:pos x="4" y="6"/>
              </a:cxn>
              <a:cxn ang="0">
                <a:pos x="4" y="0"/>
              </a:cxn>
              <a:cxn ang="0">
                <a:pos x="0" y="0"/>
              </a:cxn>
              <a:cxn ang="0">
                <a:pos x="0" y="2"/>
              </a:cxn>
            </a:cxnLst>
            <a:rect l="0" t="0" r="r" b="b"/>
            <a:pathLst>
              <a:path w="4" h="6">
                <a:moveTo>
                  <a:pt x="0" y="2"/>
                </a:moveTo>
                <a:lnTo>
                  <a:pt x="0" y="4"/>
                </a:lnTo>
                <a:lnTo>
                  <a:pt x="4" y="6"/>
                </a:lnTo>
                <a:lnTo>
                  <a:pt x="4" y="0"/>
                </a:lnTo>
                <a:lnTo>
                  <a:pt x="0" y="0"/>
                </a:lnTo>
                <a:lnTo>
                  <a:pt x="0" y="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17" name="Freeform 2953"/>
          <p:cNvSpPr>
            <a:spLocks/>
          </p:cNvSpPr>
          <p:nvPr/>
        </p:nvSpPr>
        <p:spPr bwMode="auto">
          <a:xfrm>
            <a:off x="7619977" y="3606918"/>
            <a:ext cx="5142" cy="7713"/>
          </a:xfrm>
          <a:custGeom>
            <a:avLst/>
            <a:gdLst/>
            <a:ahLst/>
            <a:cxnLst>
              <a:cxn ang="0">
                <a:pos x="4" y="6"/>
              </a:cxn>
              <a:cxn ang="0">
                <a:pos x="4" y="0"/>
              </a:cxn>
              <a:cxn ang="0">
                <a:pos x="2" y="2"/>
              </a:cxn>
              <a:cxn ang="0">
                <a:pos x="0" y="6"/>
              </a:cxn>
              <a:cxn ang="0">
                <a:pos x="4" y="6"/>
              </a:cxn>
            </a:cxnLst>
            <a:rect l="0" t="0" r="r" b="b"/>
            <a:pathLst>
              <a:path w="4" h="6">
                <a:moveTo>
                  <a:pt x="4" y="6"/>
                </a:moveTo>
                <a:lnTo>
                  <a:pt x="4" y="0"/>
                </a:lnTo>
                <a:lnTo>
                  <a:pt x="2" y="2"/>
                </a:lnTo>
                <a:lnTo>
                  <a:pt x="0" y="6"/>
                </a:lnTo>
                <a:lnTo>
                  <a:pt x="4" y="6"/>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18" name="Freeform 2954"/>
          <p:cNvSpPr>
            <a:spLocks/>
          </p:cNvSpPr>
          <p:nvPr/>
        </p:nvSpPr>
        <p:spPr bwMode="auto">
          <a:xfrm>
            <a:off x="7290890" y="3488651"/>
            <a:ext cx="331658" cy="151688"/>
          </a:xfrm>
          <a:custGeom>
            <a:avLst/>
            <a:gdLst/>
            <a:ahLst/>
            <a:cxnLst>
              <a:cxn ang="0">
                <a:pos x="54" y="106"/>
              </a:cxn>
              <a:cxn ang="0">
                <a:pos x="64" y="26"/>
              </a:cxn>
              <a:cxn ang="0">
                <a:pos x="2" y="0"/>
              </a:cxn>
              <a:cxn ang="0">
                <a:pos x="2" y="0"/>
              </a:cxn>
              <a:cxn ang="0">
                <a:pos x="2" y="2"/>
              </a:cxn>
              <a:cxn ang="0">
                <a:pos x="0" y="2"/>
              </a:cxn>
              <a:cxn ang="0">
                <a:pos x="60" y="28"/>
              </a:cxn>
              <a:cxn ang="0">
                <a:pos x="50" y="108"/>
              </a:cxn>
              <a:cxn ang="0">
                <a:pos x="172" y="118"/>
              </a:cxn>
              <a:cxn ang="0">
                <a:pos x="256" y="98"/>
              </a:cxn>
              <a:cxn ang="0">
                <a:pos x="258" y="94"/>
              </a:cxn>
              <a:cxn ang="0">
                <a:pos x="176" y="116"/>
              </a:cxn>
              <a:cxn ang="0">
                <a:pos x="54" y="106"/>
              </a:cxn>
            </a:cxnLst>
            <a:rect l="0" t="0" r="r" b="b"/>
            <a:pathLst>
              <a:path w="258" h="118">
                <a:moveTo>
                  <a:pt x="54" y="106"/>
                </a:moveTo>
                <a:lnTo>
                  <a:pt x="64" y="26"/>
                </a:lnTo>
                <a:lnTo>
                  <a:pt x="2" y="0"/>
                </a:lnTo>
                <a:lnTo>
                  <a:pt x="2" y="0"/>
                </a:lnTo>
                <a:lnTo>
                  <a:pt x="2" y="2"/>
                </a:lnTo>
                <a:lnTo>
                  <a:pt x="0" y="2"/>
                </a:lnTo>
                <a:lnTo>
                  <a:pt x="60" y="28"/>
                </a:lnTo>
                <a:lnTo>
                  <a:pt x="50" y="108"/>
                </a:lnTo>
                <a:lnTo>
                  <a:pt x="172" y="118"/>
                </a:lnTo>
                <a:lnTo>
                  <a:pt x="256" y="98"/>
                </a:lnTo>
                <a:lnTo>
                  <a:pt x="258" y="94"/>
                </a:lnTo>
                <a:lnTo>
                  <a:pt x="176" y="116"/>
                </a:lnTo>
                <a:lnTo>
                  <a:pt x="54" y="106"/>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19" name="Freeform 2955"/>
          <p:cNvSpPr>
            <a:spLocks/>
          </p:cNvSpPr>
          <p:nvPr/>
        </p:nvSpPr>
        <p:spPr bwMode="auto">
          <a:xfrm>
            <a:off x="6923238" y="3457800"/>
            <a:ext cx="367652" cy="92556"/>
          </a:xfrm>
          <a:custGeom>
            <a:avLst/>
            <a:gdLst/>
            <a:ahLst/>
            <a:cxnLst>
              <a:cxn ang="0">
                <a:pos x="18" y="56"/>
              </a:cxn>
              <a:cxn ang="0">
                <a:pos x="106" y="26"/>
              </a:cxn>
              <a:cxn ang="0">
                <a:pos x="132" y="72"/>
              </a:cxn>
              <a:cxn ang="0">
                <a:pos x="238" y="16"/>
              </a:cxn>
              <a:cxn ang="0">
                <a:pos x="284" y="26"/>
              </a:cxn>
              <a:cxn ang="0">
                <a:pos x="286" y="24"/>
              </a:cxn>
              <a:cxn ang="0">
                <a:pos x="234" y="12"/>
              </a:cxn>
              <a:cxn ang="0">
                <a:pos x="132" y="68"/>
              </a:cxn>
              <a:cxn ang="0">
                <a:pos x="108" y="26"/>
              </a:cxn>
              <a:cxn ang="0">
                <a:pos x="108" y="26"/>
              </a:cxn>
              <a:cxn ang="0">
                <a:pos x="106" y="24"/>
              </a:cxn>
              <a:cxn ang="0">
                <a:pos x="20" y="50"/>
              </a:cxn>
              <a:cxn ang="0">
                <a:pos x="2" y="0"/>
              </a:cxn>
              <a:cxn ang="0">
                <a:pos x="0" y="4"/>
              </a:cxn>
              <a:cxn ang="0">
                <a:pos x="0" y="6"/>
              </a:cxn>
              <a:cxn ang="0">
                <a:pos x="18" y="56"/>
              </a:cxn>
            </a:cxnLst>
            <a:rect l="0" t="0" r="r" b="b"/>
            <a:pathLst>
              <a:path w="286" h="72">
                <a:moveTo>
                  <a:pt x="18" y="56"/>
                </a:moveTo>
                <a:lnTo>
                  <a:pt x="106" y="26"/>
                </a:lnTo>
                <a:lnTo>
                  <a:pt x="132" y="72"/>
                </a:lnTo>
                <a:lnTo>
                  <a:pt x="238" y="16"/>
                </a:lnTo>
                <a:lnTo>
                  <a:pt x="284" y="26"/>
                </a:lnTo>
                <a:lnTo>
                  <a:pt x="286" y="24"/>
                </a:lnTo>
                <a:lnTo>
                  <a:pt x="234" y="12"/>
                </a:lnTo>
                <a:lnTo>
                  <a:pt x="132" y="68"/>
                </a:lnTo>
                <a:lnTo>
                  <a:pt x="108" y="26"/>
                </a:lnTo>
                <a:lnTo>
                  <a:pt x="108" y="26"/>
                </a:lnTo>
                <a:lnTo>
                  <a:pt x="106" y="24"/>
                </a:lnTo>
                <a:lnTo>
                  <a:pt x="20" y="50"/>
                </a:lnTo>
                <a:lnTo>
                  <a:pt x="2" y="0"/>
                </a:lnTo>
                <a:lnTo>
                  <a:pt x="0" y="4"/>
                </a:lnTo>
                <a:lnTo>
                  <a:pt x="0" y="6"/>
                </a:lnTo>
                <a:lnTo>
                  <a:pt x="18" y="56"/>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20" name="Freeform 2956"/>
          <p:cNvSpPr>
            <a:spLocks/>
          </p:cNvSpPr>
          <p:nvPr/>
        </p:nvSpPr>
        <p:spPr bwMode="auto">
          <a:xfrm>
            <a:off x="7288319" y="3488652"/>
            <a:ext cx="5142" cy="2571"/>
          </a:xfrm>
          <a:custGeom>
            <a:avLst/>
            <a:gdLst/>
            <a:ahLst/>
            <a:cxnLst>
              <a:cxn ang="0">
                <a:pos x="2" y="2"/>
              </a:cxn>
              <a:cxn ang="0">
                <a:pos x="2" y="2"/>
              </a:cxn>
              <a:cxn ang="0">
                <a:pos x="4" y="2"/>
              </a:cxn>
              <a:cxn ang="0">
                <a:pos x="4" y="0"/>
              </a:cxn>
              <a:cxn ang="0">
                <a:pos x="2" y="0"/>
              </a:cxn>
              <a:cxn ang="0">
                <a:pos x="0" y="2"/>
              </a:cxn>
              <a:cxn ang="0">
                <a:pos x="2" y="2"/>
              </a:cxn>
            </a:cxnLst>
            <a:rect l="0" t="0" r="r" b="b"/>
            <a:pathLst>
              <a:path w="4" h="2">
                <a:moveTo>
                  <a:pt x="2" y="2"/>
                </a:moveTo>
                <a:lnTo>
                  <a:pt x="2" y="2"/>
                </a:lnTo>
                <a:lnTo>
                  <a:pt x="4" y="2"/>
                </a:lnTo>
                <a:lnTo>
                  <a:pt x="4" y="0"/>
                </a:lnTo>
                <a:lnTo>
                  <a:pt x="2" y="0"/>
                </a:lnTo>
                <a:lnTo>
                  <a:pt x="0" y="2"/>
                </a:lnTo>
                <a:lnTo>
                  <a:pt x="2" y="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21" name="Rectangle 2957"/>
          <p:cNvSpPr>
            <a:spLocks noChangeArrowheads="1"/>
          </p:cNvSpPr>
          <p:nvPr/>
        </p:nvSpPr>
        <p:spPr bwMode="auto">
          <a:xfrm>
            <a:off x="6923238" y="3462942"/>
            <a:ext cx="1286" cy="2571"/>
          </a:xfrm>
          <a:prstGeom prst="rect">
            <a:avLst/>
          </a:prstGeom>
          <a:solidFill>
            <a:schemeClr val="tx1"/>
          </a:solidFill>
          <a:ln w="12700" cmpd="sng">
            <a:solidFill>
              <a:schemeClr val="bg1"/>
            </a:solidFill>
            <a:prstDash val="solid"/>
            <a:miter lim="800000"/>
            <a:headEnd/>
            <a:tailEnd/>
          </a:ln>
        </p:spPr>
        <p:txBody>
          <a:bodyPr/>
          <a:lstStyle/>
          <a:p>
            <a:pPr>
              <a:defRPr/>
            </a:pPr>
            <a:endParaRPr lang="da-DK" kern="0">
              <a:solidFill>
                <a:schemeClr val="bg1"/>
              </a:solidFill>
              <a:ea typeface="ＭＳ Ｐゴシック" pitchFamily="-97" charset="-128"/>
            </a:endParaRPr>
          </a:p>
        </p:txBody>
      </p:sp>
      <p:sp>
        <p:nvSpPr>
          <p:cNvPr id="122" name="Freeform 2958"/>
          <p:cNvSpPr>
            <a:spLocks/>
          </p:cNvSpPr>
          <p:nvPr/>
        </p:nvSpPr>
        <p:spPr bwMode="auto">
          <a:xfrm>
            <a:off x="6915526" y="3005305"/>
            <a:ext cx="629893" cy="347084"/>
          </a:xfrm>
          <a:custGeom>
            <a:avLst/>
            <a:gdLst/>
            <a:ahLst/>
            <a:cxnLst>
              <a:cxn ang="0">
                <a:pos x="462" y="258"/>
              </a:cxn>
              <a:cxn ang="0">
                <a:pos x="490" y="190"/>
              </a:cxn>
              <a:cxn ang="0">
                <a:pos x="452" y="138"/>
              </a:cxn>
              <a:cxn ang="0">
                <a:pos x="462" y="68"/>
              </a:cxn>
              <a:cxn ang="0">
                <a:pos x="382" y="0"/>
              </a:cxn>
              <a:cxn ang="0">
                <a:pos x="18" y="120"/>
              </a:cxn>
              <a:cxn ang="0">
                <a:pos x="2" y="74"/>
              </a:cxn>
              <a:cxn ang="0">
                <a:pos x="0" y="76"/>
              </a:cxn>
              <a:cxn ang="0">
                <a:pos x="16" y="124"/>
              </a:cxn>
              <a:cxn ang="0">
                <a:pos x="382" y="4"/>
              </a:cxn>
              <a:cxn ang="0">
                <a:pos x="458" y="70"/>
              </a:cxn>
              <a:cxn ang="0">
                <a:pos x="448" y="138"/>
              </a:cxn>
              <a:cxn ang="0">
                <a:pos x="488" y="190"/>
              </a:cxn>
              <a:cxn ang="0">
                <a:pos x="458" y="256"/>
              </a:cxn>
              <a:cxn ang="0">
                <a:pos x="428" y="266"/>
              </a:cxn>
              <a:cxn ang="0">
                <a:pos x="430" y="270"/>
              </a:cxn>
              <a:cxn ang="0">
                <a:pos x="462" y="258"/>
              </a:cxn>
            </a:cxnLst>
            <a:rect l="0" t="0" r="r" b="b"/>
            <a:pathLst>
              <a:path w="490" h="270">
                <a:moveTo>
                  <a:pt x="462" y="258"/>
                </a:moveTo>
                <a:lnTo>
                  <a:pt x="490" y="190"/>
                </a:lnTo>
                <a:lnTo>
                  <a:pt x="452" y="138"/>
                </a:lnTo>
                <a:lnTo>
                  <a:pt x="462" y="68"/>
                </a:lnTo>
                <a:lnTo>
                  <a:pt x="382" y="0"/>
                </a:lnTo>
                <a:lnTo>
                  <a:pt x="18" y="120"/>
                </a:lnTo>
                <a:lnTo>
                  <a:pt x="2" y="74"/>
                </a:lnTo>
                <a:lnTo>
                  <a:pt x="0" y="76"/>
                </a:lnTo>
                <a:lnTo>
                  <a:pt x="16" y="124"/>
                </a:lnTo>
                <a:lnTo>
                  <a:pt x="382" y="4"/>
                </a:lnTo>
                <a:lnTo>
                  <a:pt x="458" y="70"/>
                </a:lnTo>
                <a:lnTo>
                  <a:pt x="448" y="138"/>
                </a:lnTo>
                <a:lnTo>
                  <a:pt x="488" y="190"/>
                </a:lnTo>
                <a:lnTo>
                  <a:pt x="458" y="256"/>
                </a:lnTo>
                <a:lnTo>
                  <a:pt x="428" y="266"/>
                </a:lnTo>
                <a:lnTo>
                  <a:pt x="430" y="270"/>
                </a:lnTo>
                <a:lnTo>
                  <a:pt x="462" y="258"/>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23" name="Freeform 2959"/>
          <p:cNvSpPr>
            <a:spLocks/>
          </p:cNvSpPr>
          <p:nvPr/>
        </p:nvSpPr>
        <p:spPr bwMode="auto">
          <a:xfrm>
            <a:off x="7056931" y="3347248"/>
            <a:ext cx="411359" cy="143975"/>
          </a:xfrm>
          <a:custGeom>
            <a:avLst/>
            <a:gdLst/>
            <a:ahLst/>
            <a:cxnLst>
              <a:cxn ang="0">
                <a:pos x="4" y="112"/>
              </a:cxn>
              <a:cxn ang="0">
                <a:pos x="320" y="4"/>
              </a:cxn>
              <a:cxn ang="0">
                <a:pos x="318" y="0"/>
              </a:cxn>
              <a:cxn ang="0">
                <a:pos x="0" y="110"/>
              </a:cxn>
              <a:cxn ang="0">
                <a:pos x="2" y="110"/>
              </a:cxn>
              <a:cxn ang="0">
                <a:pos x="2" y="110"/>
              </a:cxn>
              <a:cxn ang="0">
                <a:pos x="4" y="112"/>
              </a:cxn>
            </a:cxnLst>
            <a:rect l="0" t="0" r="r" b="b"/>
            <a:pathLst>
              <a:path w="320" h="112">
                <a:moveTo>
                  <a:pt x="4" y="112"/>
                </a:moveTo>
                <a:lnTo>
                  <a:pt x="320" y="4"/>
                </a:lnTo>
                <a:lnTo>
                  <a:pt x="318" y="0"/>
                </a:lnTo>
                <a:lnTo>
                  <a:pt x="0" y="110"/>
                </a:lnTo>
                <a:lnTo>
                  <a:pt x="2" y="110"/>
                </a:lnTo>
                <a:lnTo>
                  <a:pt x="2" y="110"/>
                </a:lnTo>
                <a:lnTo>
                  <a:pt x="4" y="11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24" name="Freeform 2960"/>
          <p:cNvSpPr>
            <a:spLocks/>
          </p:cNvSpPr>
          <p:nvPr/>
        </p:nvSpPr>
        <p:spPr bwMode="auto">
          <a:xfrm>
            <a:off x="7059502" y="3488652"/>
            <a:ext cx="2571" cy="2571"/>
          </a:xfrm>
          <a:custGeom>
            <a:avLst/>
            <a:gdLst/>
            <a:ahLst/>
            <a:cxnLst>
              <a:cxn ang="0">
                <a:pos x="2" y="2"/>
              </a:cxn>
              <a:cxn ang="0">
                <a:pos x="0" y="0"/>
              </a:cxn>
              <a:cxn ang="0">
                <a:pos x="0" y="0"/>
              </a:cxn>
              <a:cxn ang="0">
                <a:pos x="2" y="2"/>
              </a:cxn>
              <a:cxn ang="0">
                <a:pos x="2" y="2"/>
              </a:cxn>
            </a:cxnLst>
            <a:rect l="0" t="0" r="r" b="b"/>
            <a:pathLst>
              <a:path w="2" h="2">
                <a:moveTo>
                  <a:pt x="2" y="2"/>
                </a:moveTo>
                <a:lnTo>
                  <a:pt x="0" y="0"/>
                </a:lnTo>
                <a:lnTo>
                  <a:pt x="0" y="0"/>
                </a:lnTo>
                <a:lnTo>
                  <a:pt x="2" y="2"/>
                </a:lnTo>
                <a:lnTo>
                  <a:pt x="2" y="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25" name="Rectangle 2961"/>
          <p:cNvSpPr>
            <a:spLocks noChangeArrowheads="1"/>
          </p:cNvSpPr>
          <p:nvPr/>
        </p:nvSpPr>
        <p:spPr bwMode="auto">
          <a:xfrm>
            <a:off x="7630262" y="3522075"/>
            <a:ext cx="2571" cy="2571"/>
          </a:xfrm>
          <a:prstGeom prst="rect">
            <a:avLst/>
          </a:prstGeom>
          <a:solidFill>
            <a:schemeClr val="tx1"/>
          </a:solidFill>
          <a:ln w="12700" cmpd="sng">
            <a:solidFill>
              <a:schemeClr val="bg1"/>
            </a:solidFill>
            <a:prstDash val="solid"/>
            <a:miter lim="800000"/>
            <a:headEnd/>
            <a:tailEnd/>
          </a:ln>
        </p:spPr>
        <p:txBody>
          <a:bodyPr/>
          <a:lstStyle/>
          <a:p>
            <a:pPr>
              <a:defRPr/>
            </a:pPr>
            <a:endParaRPr lang="da-DK" kern="0">
              <a:solidFill>
                <a:schemeClr val="bg1"/>
              </a:solidFill>
              <a:ea typeface="ＭＳ Ｐゴシック" pitchFamily="-97" charset="-128"/>
            </a:endParaRPr>
          </a:p>
        </p:txBody>
      </p:sp>
      <p:sp>
        <p:nvSpPr>
          <p:cNvPr id="126" name="Rectangle 2962"/>
          <p:cNvSpPr>
            <a:spLocks noChangeArrowheads="1"/>
          </p:cNvSpPr>
          <p:nvPr/>
        </p:nvSpPr>
        <p:spPr bwMode="auto">
          <a:xfrm>
            <a:off x="7465717" y="3347247"/>
            <a:ext cx="1286" cy="1286"/>
          </a:xfrm>
          <a:prstGeom prst="rect">
            <a:avLst/>
          </a:prstGeom>
          <a:solidFill>
            <a:schemeClr val="tx1"/>
          </a:solidFill>
          <a:ln w="12700" cmpd="sng">
            <a:solidFill>
              <a:schemeClr val="bg1"/>
            </a:solidFill>
            <a:prstDash val="solid"/>
            <a:miter lim="800000"/>
            <a:headEnd/>
            <a:tailEnd/>
          </a:ln>
        </p:spPr>
        <p:txBody>
          <a:bodyPr/>
          <a:lstStyle/>
          <a:p>
            <a:pPr>
              <a:defRPr/>
            </a:pPr>
            <a:endParaRPr lang="da-DK" kern="0">
              <a:solidFill>
                <a:schemeClr val="bg1"/>
              </a:solidFill>
              <a:ea typeface="ＭＳ Ｐゴシック" pitchFamily="-97" charset="-128"/>
            </a:endParaRPr>
          </a:p>
        </p:txBody>
      </p:sp>
      <p:sp>
        <p:nvSpPr>
          <p:cNvPr id="127" name="Freeform 2963"/>
          <p:cNvSpPr>
            <a:spLocks/>
          </p:cNvSpPr>
          <p:nvPr/>
        </p:nvSpPr>
        <p:spPr bwMode="auto">
          <a:xfrm>
            <a:off x="7468288" y="3352389"/>
            <a:ext cx="161972" cy="208250"/>
          </a:xfrm>
          <a:custGeom>
            <a:avLst/>
            <a:gdLst/>
            <a:ahLst/>
            <a:cxnLst>
              <a:cxn ang="0">
                <a:pos x="0" y="0"/>
              </a:cxn>
              <a:cxn ang="0">
                <a:pos x="0" y="0"/>
              </a:cxn>
              <a:cxn ang="0">
                <a:pos x="58" y="162"/>
              </a:cxn>
              <a:cxn ang="0">
                <a:pos x="126" y="134"/>
              </a:cxn>
              <a:cxn ang="0">
                <a:pos x="126" y="132"/>
              </a:cxn>
              <a:cxn ang="0">
                <a:pos x="62" y="158"/>
              </a:cxn>
              <a:cxn ang="0">
                <a:pos x="0" y="0"/>
              </a:cxn>
            </a:cxnLst>
            <a:rect l="0" t="0" r="r" b="b"/>
            <a:pathLst>
              <a:path w="126" h="162">
                <a:moveTo>
                  <a:pt x="0" y="0"/>
                </a:moveTo>
                <a:lnTo>
                  <a:pt x="0" y="0"/>
                </a:lnTo>
                <a:lnTo>
                  <a:pt x="58" y="162"/>
                </a:lnTo>
                <a:lnTo>
                  <a:pt x="126" y="134"/>
                </a:lnTo>
                <a:lnTo>
                  <a:pt x="126" y="132"/>
                </a:lnTo>
                <a:lnTo>
                  <a:pt x="62" y="158"/>
                </a:lnTo>
                <a:lnTo>
                  <a:pt x="0"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28" name="Freeform 2964"/>
          <p:cNvSpPr>
            <a:spLocks/>
          </p:cNvSpPr>
          <p:nvPr/>
        </p:nvSpPr>
        <p:spPr bwMode="auto">
          <a:xfrm>
            <a:off x="7465718" y="3347247"/>
            <a:ext cx="2571" cy="5142"/>
          </a:xfrm>
          <a:custGeom>
            <a:avLst/>
            <a:gdLst/>
            <a:ahLst/>
            <a:cxnLst>
              <a:cxn ang="0">
                <a:pos x="2" y="4"/>
              </a:cxn>
              <a:cxn ang="0">
                <a:pos x="0" y="0"/>
              </a:cxn>
              <a:cxn ang="0">
                <a:pos x="0" y="0"/>
              </a:cxn>
              <a:cxn ang="0">
                <a:pos x="2" y="4"/>
              </a:cxn>
              <a:cxn ang="0">
                <a:pos x="2" y="4"/>
              </a:cxn>
            </a:cxnLst>
            <a:rect l="0" t="0" r="r" b="b"/>
            <a:pathLst>
              <a:path w="2" h="4">
                <a:moveTo>
                  <a:pt x="2" y="4"/>
                </a:moveTo>
                <a:lnTo>
                  <a:pt x="0" y="0"/>
                </a:lnTo>
                <a:lnTo>
                  <a:pt x="0" y="0"/>
                </a:lnTo>
                <a:lnTo>
                  <a:pt x="2" y="4"/>
                </a:lnTo>
                <a:lnTo>
                  <a:pt x="2" y="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29" name="Freeform 2965"/>
          <p:cNvSpPr>
            <a:spLocks/>
          </p:cNvSpPr>
          <p:nvPr/>
        </p:nvSpPr>
        <p:spPr bwMode="auto">
          <a:xfrm>
            <a:off x="7897645" y="2881898"/>
            <a:ext cx="2571" cy="5142"/>
          </a:xfrm>
          <a:custGeom>
            <a:avLst/>
            <a:gdLst/>
            <a:ahLst/>
            <a:cxnLst>
              <a:cxn ang="0">
                <a:pos x="2" y="4"/>
              </a:cxn>
              <a:cxn ang="0">
                <a:pos x="2" y="2"/>
              </a:cxn>
              <a:cxn ang="0">
                <a:pos x="0" y="0"/>
              </a:cxn>
              <a:cxn ang="0">
                <a:pos x="0" y="0"/>
              </a:cxn>
              <a:cxn ang="0">
                <a:pos x="2" y="4"/>
              </a:cxn>
            </a:cxnLst>
            <a:rect l="0" t="0" r="r" b="b"/>
            <a:pathLst>
              <a:path w="2" h="4">
                <a:moveTo>
                  <a:pt x="2" y="4"/>
                </a:moveTo>
                <a:lnTo>
                  <a:pt x="2" y="2"/>
                </a:lnTo>
                <a:lnTo>
                  <a:pt x="0" y="0"/>
                </a:lnTo>
                <a:lnTo>
                  <a:pt x="0" y="0"/>
                </a:lnTo>
                <a:lnTo>
                  <a:pt x="2" y="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30" name="Freeform 2966"/>
          <p:cNvSpPr>
            <a:spLocks/>
          </p:cNvSpPr>
          <p:nvPr/>
        </p:nvSpPr>
        <p:spPr bwMode="auto">
          <a:xfrm>
            <a:off x="7817943" y="3031016"/>
            <a:ext cx="5142" cy="7713"/>
          </a:xfrm>
          <a:custGeom>
            <a:avLst/>
            <a:gdLst/>
            <a:ahLst/>
            <a:cxnLst>
              <a:cxn ang="0">
                <a:pos x="2" y="6"/>
              </a:cxn>
              <a:cxn ang="0">
                <a:pos x="2" y="6"/>
              </a:cxn>
              <a:cxn ang="0">
                <a:pos x="4" y="4"/>
              </a:cxn>
              <a:cxn ang="0">
                <a:pos x="2" y="0"/>
              </a:cxn>
              <a:cxn ang="0">
                <a:pos x="0" y="4"/>
              </a:cxn>
              <a:cxn ang="0">
                <a:pos x="2" y="6"/>
              </a:cxn>
            </a:cxnLst>
            <a:rect l="0" t="0" r="r" b="b"/>
            <a:pathLst>
              <a:path w="4" h="6">
                <a:moveTo>
                  <a:pt x="2" y="6"/>
                </a:moveTo>
                <a:lnTo>
                  <a:pt x="2" y="6"/>
                </a:lnTo>
                <a:lnTo>
                  <a:pt x="4" y="4"/>
                </a:lnTo>
                <a:lnTo>
                  <a:pt x="2" y="0"/>
                </a:lnTo>
                <a:lnTo>
                  <a:pt x="0" y="4"/>
                </a:lnTo>
                <a:lnTo>
                  <a:pt x="2" y="6"/>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31" name="Freeform 2967"/>
          <p:cNvSpPr>
            <a:spLocks/>
          </p:cNvSpPr>
          <p:nvPr/>
        </p:nvSpPr>
        <p:spPr bwMode="auto">
          <a:xfrm>
            <a:off x="7607123" y="2917892"/>
            <a:ext cx="79701" cy="174827"/>
          </a:xfrm>
          <a:custGeom>
            <a:avLst/>
            <a:gdLst/>
            <a:ahLst/>
            <a:cxnLst>
              <a:cxn ang="0">
                <a:pos x="0" y="0"/>
              </a:cxn>
              <a:cxn ang="0">
                <a:pos x="10" y="84"/>
              </a:cxn>
              <a:cxn ang="0">
                <a:pos x="62" y="136"/>
              </a:cxn>
              <a:cxn ang="0">
                <a:pos x="12" y="82"/>
              </a:cxn>
              <a:cxn ang="0">
                <a:pos x="0" y="0"/>
              </a:cxn>
            </a:cxnLst>
            <a:rect l="0" t="0" r="r" b="b"/>
            <a:pathLst>
              <a:path w="62" h="136">
                <a:moveTo>
                  <a:pt x="0" y="0"/>
                </a:moveTo>
                <a:lnTo>
                  <a:pt x="10" y="84"/>
                </a:lnTo>
                <a:lnTo>
                  <a:pt x="62" y="136"/>
                </a:lnTo>
                <a:lnTo>
                  <a:pt x="12" y="82"/>
                </a:lnTo>
                <a:lnTo>
                  <a:pt x="0"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32" name="Freeform 2968"/>
          <p:cNvSpPr>
            <a:spLocks/>
          </p:cNvSpPr>
          <p:nvPr/>
        </p:nvSpPr>
        <p:spPr bwMode="auto">
          <a:xfrm>
            <a:off x="7476002" y="2457685"/>
            <a:ext cx="131121" cy="460207"/>
          </a:xfrm>
          <a:custGeom>
            <a:avLst/>
            <a:gdLst/>
            <a:ahLst/>
            <a:cxnLst>
              <a:cxn ang="0">
                <a:pos x="40" y="132"/>
              </a:cxn>
              <a:cxn ang="0">
                <a:pos x="2" y="0"/>
              </a:cxn>
              <a:cxn ang="0">
                <a:pos x="0" y="0"/>
              </a:cxn>
              <a:cxn ang="0">
                <a:pos x="38" y="132"/>
              </a:cxn>
              <a:cxn ang="0">
                <a:pos x="102" y="358"/>
              </a:cxn>
              <a:cxn ang="0">
                <a:pos x="80" y="276"/>
              </a:cxn>
              <a:cxn ang="0">
                <a:pos x="40" y="132"/>
              </a:cxn>
            </a:cxnLst>
            <a:rect l="0" t="0" r="r" b="b"/>
            <a:pathLst>
              <a:path w="102" h="358">
                <a:moveTo>
                  <a:pt x="40" y="132"/>
                </a:moveTo>
                <a:lnTo>
                  <a:pt x="2" y="0"/>
                </a:lnTo>
                <a:lnTo>
                  <a:pt x="0" y="0"/>
                </a:lnTo>
                <a:lnTo>
                  <a:pt x="38" y="132"/>
                </a:lnTo>
                <a:lnTo>
                  <a:pt x="102" y="358"/>
                </a:lnTo>
                <a:lnTo>
                  <a:pt x="80" y="276"/>
                </a:lnTo>
                <a:lnTo>
                  <a:pt x="40" y="13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33" name="Freeform 2969"/>
          <p:cNvSpPr>
            <a:spLocks/>
          </p:cNvSpPr>
          <p:nvPr/>
        </p:nvSpPr>
        <p:spPr bwMode="auto">
          <a:xfrm>
            <a:off x="7781950" y="2827907"/>
            <a:ext cx="115695" cy="208250"/>
          </a:xfrm>
          <a:custGeom>
            <a:avLst/>
            <a:gdLst/>
            <a:ahLst/>
            <a:cxnLst>
              <a:cxn ang="0">
                <a:pos x="0" y="20"/>
              </a:cxn>
              <a:cxn ang="0">
                <a:pos x="28" y="162"/>
              </a:cxn>
              <a:cxn ang="0">
                <a:pos x="30" y="158"/>
              </a:cxn>
              <a:cxn ang="0">
                <a:pos x="4" y="20"/>
              </a:cxn>
              <a:cxn ang="0">
                <a:pos x="54" y="2"/>
              </a:cxn>
              <a:cxn ang="0">
                <a:pos x="90" y="42"/>
              </a:cxn>
              <a:cxn ang="0">
                <a:pos x="90" y="42"/>
              </a:cxn>
              <a:cxn ang="0">
                <a:pos x="54" y="0"/>
              </a:cxn>
              <a:cxn ang="0">
                <a:pos x="0" y="20"/>
              </a:cxn>
            </a:cxnLst>
            <a:rect l="0" t="0" r="r" b="b"/>
            <a:pathLst>
              <a:path w="90" h="162">
                <a:moveTo>
                  <a:pt x="0" y="20"/>
                </a:moveTo>
                <a:lnTo>
                  <a:pt x="28" y="162"/>
                </a:lnTo>
                <a:lnTo>
                  <a:pt x="30" y="158"/>
                </a:lnTo>
                <a:lnTo>
                  <a:pt x="4" y="20"/>
                </a:lnTo>
                <a:lnTo>
                  <a:pt x="54" y="2"/>
                </a:lnTo>
                <a:lnTo>
                  <a:pt x="90" y="42"/>
                </a:lnTo>
                <a:lnTo>
                  <a:pt x="90" y="42"/>
                </a:lnTo>
                <a:lnTo>
                  <a:pt x="54" y="0"/>
                </a:lnTo>
                <a:lnTo>
                  <a:pt x="0" y="2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34" name="Rectangle 2970"/>
          <p:cNvSpPr>
            <a:spLocks noChangeArrowheads="1"/>
          </p:cNvSpPr>
          <p:nvPr/>
        </p:nvSpPr>
        <p:spPr bwMode="auto">
          <a:xfrm>
            <a:off x="7820514" y="3038728"/>
            <a:ext cx="1286" cy="1286"/>
          </a:xfrm>
          <a:prstGeom prst="rect">
            <a:avLst/>
          </a:prstGeom>
          <a:solidFill>
            <a:schemeClr val="tx1"/>
          </a:solidFill>
          <a:ln w="12700" cmpd="sng">
            <a:solidFill>
              <a:schemeClr val="bg1"/>
            </a:solidFill>
            <a:prstDash val="solid"/>
            <a:miter lim="800000"/>
            <a:headEnd/>
            <a:tailEnd/>
          </a:ln>
        </p:spPr>
        <p:txBody>
          <a:bodyPr/>
          <a:lstStyle/>
          <a:p>
            <a:pPr>
              <a:defRPr/>
            </a:pPr>
            <a:endParaRPr lang="da-DK" kern="0">
              <a:solidFill>
                <a:schemeClr val="bg1"/>
              </a:solidFill>
              <a:ea typeface="ＭＳ Ｐゴシック" pitchFamily="-97" charset="-128"/>
            </a:endParaRPr>
          </a:p>
        </p:txBody>
      </p:sp>
      <p:sp>
        <p:nvSpPr>
          <p:cNvPr id="135" name="Freeform 2971"/>
          <p:cNvSpPr>
            <a:spLocks/>
          </p:cNvSpPr>
          <p:nvPr/>
        </p:nvSpPr>
        <p:spPr bwMode="auto">
          <a:xfrm>
            <a:off x="7648258" y="2354845"/>
            <a:ext cx="213392" cy="318803"/>
          </a:xfrm>
          <a:custGeom>
            <a:avLst/>
            <a:gdLst/>
            <a:ahLst/>
            <a:cxnLst>
              <a:cxn ang="0">
                <a:pos x="0" y="0"/>
              </a:cxn>
              <a:cxn ang="0">
                <a:pos x="0" y="2"/>
              </a:cxn>
              <a:cxn ang="0">
                <a:pos x="126" y="220"/>
              </a:cxn>
              <a:cxn ang="0">
                <a:pos x="166" y="248"/>
              </a:cxn>
              <a:cxn ang="0">
                <a:pos x="166" y="246"/>
              </a:cxn>
              <a:cxn ang="0">
                <a:pos x="126" y="218"/>
              </a:cxn>
              <a:cxn ang="0">
                <a:pos x="0" y="0"/>
              </a:cxn>
            </a:cxnLst>
            <a:rect l="0" t="0" r="r" b="b"/>
            <a:pathLst>
              <a:path w="166" h="248">
                <a:moveTo>
                  <a:pt x="0" y="0"/>
                </a:moveTo>
                <a:lnTo>
                  <a:pt x="0" y="2"/>
                </a:lnTo>
                <a:lnTo>
                  <a:pt x="126" y="220"/>
                </a:lnTo>
                <a:lnTo>
                  <a:pt x="166" y="248"/>
                </a:lnTo>
                <a:lnTo>
                  <a:pt x="166" y="246"/>
                </a:lnTo>
                <a:lnTo>
                  <a:pt x="126" y="218"/>
                </a:lnTo>
                <a:lnTo>
                  <a:pt x="0"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36" name="Freeform 2972"/>
          <p:cNvSpPr>
            <a:spLocks/>
          </p:cNvSpPr>
          <p:nvPr/>
        </p:nvSpPr>
        <p:spPr bwMode="auto">
          <a:xfrm>
            <a:off x="2925347" y="2221154"/>
            <a:ext cx="82272" cy="439639"/>
          </a:xfrm>
          <a:custGeom>
            <a:avLst/>
            <a:gdLst/>
            <a:ahLst/>
            <a:cxnLst>
              <a:cxn ang="0">
                <a:pos x="0" y="342"/>
              </a:cxn>
              <a:cxn ang="0">
                <a:pos x="64" y="0"/>
              </a:cxn>
              <a:cxn ang="0">
                <a:pos x="60" y="0"/>
              </a:cxn>
              <a:cxn ang="0">
                <a:pos x="0" y="342"/>
              </a:cxn>
            </a:cxnLst>
            <a:rect l="0" t="0" r="r" b="b"/>
            <a:pathLst>
              <a:path w="64" h="342">
                <a:moveTo>
                  <a:pt x="0" y="342"/>
                </a:moveTo>
                <a:lnTo>
                  <a:pt x="64" y="0"/>
                </a:lnTo>
                <a:lnTo>
                  <a:pt x="60" y="0"/>
                </a:lnTo>
                <a:lnTo>
                  <a:pt x="0" y="34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37" name="Freeform 2973"/>
          <p:cNvSpPr>
            <a:spLocks/>
          </p:cNvSpPr>
          <p:nvPr/>
        </p:nvSpPr>
        <p:spPr bwMode="auto">
          <a:xfrm>
            <a:off x="2087204" y="2493678"/>
            <a:ext cx="876708" cy="835572"/>
          </a:xfrm>
          <a:custGeom>
            <a:avLst/>
            <a:gdLst/>
            <a:ahLst/>
            <a:cxnLst>
              <a:cxn ang="0">
                <a:pos x="528" y="128"/>
              </a:cxn>
              <a:cxn ang="0">
                <a:pos x="412" y="144"/>
              </a:cxn>
              <a:cxn ang="0">
                <a:pos x="232" y="112"/>
              </a:cxn>
              <a:cxn ang="0">
                <a:pos x="224" y="26"/>
              </a:cxn>
              <a:cxn ang="0">
                <a:pos x="128" y="0"/>
              </a:cxn>
              <a:cxn ang="0">
                <a:pos x="128" y="20"/>
              </a:cxn>
              <a:cxn ang="0">
                <a:pos x="0" y="410"/>
              </a:cxn>
              <a:cxn ang="0">
                <a:pos x="6" y="510"/>
              </a:cxn>
              <a:cxn ang="0">
                <a:pos x="344" y="602"/>
              </a:cxn>
              <a:cxn ang="0">
                <a:pos x="572" y="650"/>
              </a:cxn>
              <a:cxn ang="0">
                <a:pos x="622" y="386"/>
              </a:cxn>
              <a:cxn ang="0">
                <a:pos x="614" y="360"/>
              </a:cxn>
              <a:cxn ang="0">
                <a:pos x="682" y="224"/>
              </a:cxn>
              <a:cxn ang="0">
                <a:pos x="662" y="166"/>
              </a:cxn>
              <a:cxn ang="0">
                <a:pos x="528" y="128"/>
              </a:cxn>
            </a:cxnLst>
            <a:rect l="0" t="0" r="r" b="b"/>
            <a:pathLst>
              <a:path w="682" h="650">
                <a:moveTo>
                  <a:pt x="528" y="128"/>
                </a:moveTo>
                <a:lnTo>
                  <a:pt x="412" y="144"/>
                </a:lnTo>
                <a:lnTo>
                  <a:pt x="232" y="112"/>
                </a:lnTo>
                <a:lnTo>
                  <a:pt x="224" y="26"/>
                </a:lnTo>
                <a:lnTo>
                  <a:pt x="128" y="0"/>
                </a:lnTo>
                <a:lnTo>
                  <a:pt x="128" y="20"/>
                </a:lnTo>
                <a:lnTo>
                  <a:pt x="0" y="410"/>
                </a:lnTo>
                <a:lnTo>
                  <a:pt x="6" y="510"/>
                </a:lnTo>
                <a:lnTo>
                  <a:pt x="344" y="602"/>
                </a:lnTo>
                <a:lnTo>
                  <a:pt x="572" y="650"/>
                </a:lnTo>
                <a:lnTo>
                  <a:pt x="622" y="386"/>
                </a:lnTo>
                <a:lnTo>
                  <a:pt x="614" y="360"/>
                </a:lnTo>
                <a:lnTo>
                  <a:pt x="682" y="224"/>
                </a:lnTo>
                <a:lnTo>
                  <a:pt x="662" y="166"/>
                </a:lnTo>
                <a:lnTo>
                  <a:pt x="528" y="128"/>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38" name="Freeform 2974"/>
          <p:cNvSpPr>
            <a:spLocks/>
          </p:cNvSpPr>
          <p:nvPr/>
        </p:nvSpPr>
        <p:spPr bwMode="auto">
          <a:xfrm>
            <a:off x="2251748" y="2069465"/>
            <a:ext cx="755871" cy="624751"/>
          </a:xfrm>
          <a:custGeom>
            <a:avLst/>
            <a:gdLst/>
            <a:ahLst/>
            <a:cxnLst>
              <a:cxn ang="0">
                <a:pos x="198" y="12"/>
              </a:cxn>
              <a:cxn ang="0">
                <a:pos x="118" y="92"/>
              </a:cxn>
              <a:cxn ang="0">
                <a:pos x="0" y="0"/>
              </a:cxn>
              <a:cxn ang="0">
                <a:pos x="0" y="324"/>
              </a:cxn>
              <a:cxn ang="0">
                <a:pos x="100" y="352"/>
              </a:cxn>
              <a:cxn ang="0">
                <a:pos x="110" y="436"/>
              </a:cxn>
              <a:cxn ang="0">
                <a:pos x="284" y="468"/>
              </a:cxn>
              <a:cxn ang="0">
                <a:pos x="400" y="452"/>
              </a:cxn>
              <a:cxn ang="0">
                <a:pos x="532" y="486"/>
              </a:cxn>
              <a:cxn ang="0">
                <a:pos x="524" y="460"/>
              </a:cxn>
              <a:cxn ang="0">
                <a:pos x="584" y="118"/>
              </a:cxn>
              <a:cxn ang="0">
                <a:pos x="588" y="118"/>
              </a:cxn>
              <a:cxn ang="0">
                <a:pos x="588" y="116"/>
              </a:cxn>
              <a:cxn ang="0">
                <a:pos x="198" y="12"/>
              </a:cxn>
            </a:cxnLst>
            <a:rect l="0" t="0" r="r" b="b"/>
            <a:pathLst>
              <a:path w="588" h="486">
                <a:moveTo>
                  <a:pt x="198" y="12"/>
                </a:moveTo>
                <a:lnTo>
                  <a:pt x="118" y="92"/>
                </a:lnTo>
                <a:lnTo>
                  <a:pt x="0" y="0"/>
                </a:lnTo>
                <a:lnTo>
                  <a:pt x="0" y="324"/>
                </a:lnTo>
                <a:lnTo>
                  <a:pt x="100" y="352"/>
                </a:lnTo>
                <a:lnTo>
                  <a:pt x="110" y="436"/>
                </a:lnTo>
                <a:lnTo>
                  <a:pt x="284" y="468"/>
                </a:lnTo>
                <a:lnTo>
                  <a:pt x="400" y="452"/>
                </a:lnTo>
                <a:lnTo>
                  <a:pt x="532" y="486"/>
                </a:lnTo>
                <a:lnTo>
                  <a:pt x="524" y="460"/>
                </a:lnTo>
                <a:lnTo>
                  <a:pt x="584" y="118"/>
                </a:lnTo>
                <a:lnTo>
                  <a:pt x="588" y="118"/>
                </a:lnTo>
                <a:lnTo>
                  <a:pt x="588" y="116"/>
                </a:lnTo>
                <a:lnTo>
                  <a:pt x="198" y="1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39" name="Freeform 2975"/>
          <p:cNvSpPr>
            <a:spLocks/>
          </p:cNvSpPr>
          <p:nvPr/>
        </p:nvSpPr>
        <p:spPr bwMode="auto">
          <a:xfrm>
            <a:off x="2925347" y="2660793"/>
            <a:ext cx="10284" cy="33423"/>
          </a:xfrm>
          <a:custGeom>
            <a:avLst/>
            <a:gdLst/>
            <a:ahLst/>
            <a:cxnLst>
              <a:cxn ang="0">
                <a:pos x="8" y="26"/>
              </a:cxn>
              <a:cxn ang="0">
                <a:pos x="0" y="0"/>
              </a:cxn>
              <a:cxn ang="0">
                <a:pos x="8" y="26"/>
              </a:cxn>
              <a:cxn ang="0">
                <a:pos x="8" y="26"/>
              </a:cxn>
            </a:cxnLst>
            <a:rect l="0" t="0" r="r" b="b"/>
            <a:pathLst>
              <a:path w="8" h="26">
                <a:moveTo>
                  <a:pt x="8" y="26"/>
                </a:moveTo>
                <a:lnTo>
                  <a:pt x="0" y="0"/>
                </a:lnTo>
                <a:lnTo>
                  <a:pt x="8" y="26"/>
                </a:lnTo>
                <a:lnTo>
                  <a:pt x="8" y="26"/>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40" name="Freeform 2979"/>
          <p:cNvSpPr>
            <a:spLocks/>
          </p:cNvSpPr>
          <p:nvPr/>
        </p:nvSpPr>
        <p:spPr bwMode="auto">
          <a:xfrm>
            <a:off x="3159307" y="2665935"/>
            <a:ext cx="233960" cy="380507"/>
          </a:xfrm>
          <a:custGeom>
            <a:avLst/>
            <a:gdLst/>
            <a:ahLst/>
            <a:cxnLst>
              <a:cxn ang="0">
                <a:pos x="50" y="126"/>
              </a:cxn>
              <a:cxn ang="0">
                <a:pos x="40" y="188"/>
              </a:cxn>
              <a:cxn ang="0">
                <a:pos x="112" y="296"/>
              </a:cxn>
              <a:cxn ang="0">
                <a:pos x="182" y="284"/>
              </a:cxn>
              <a:cxn ang="0">
                <a:pos x="118" y="292"/>
              </a:cxn>
              <a:cxn ang="0">
                <a:pos x="48" y="188"/>
              </a:cxn>
              <a:cxn ang="0">
                <a:pos x="56" y="118"/>
              </a:cxn>
              <a:cxn ang="0">
                <a:pos x="8" y="130"/>
              </a:cxn>
              <a:cxn ang="0">
                <a:pos x="38" y="0"/>
              </a:cxn>
              <a:cxn ang="0">
                <a:pos x="0" y="138"/>
              </a:cxn>
              <a:cxn ang="0">
                <a:pos x="50" y="126"/>
              </a:cxn>
            </a:cxnLst>
            <a:rect l="0" t="0" r="r" b="b"/>
            <a:pathLst>
              <a:path w="182" h="296">
                <a:moveTo>
                  <a:pt x="50" y="126"/>
                </a:moveTo>
                <a:lnTo>
                  <a:pt x="40" y="188"/>
                </a:lnTo>
                <a:lnTo>
                  <a:pt x="112" y="296"/>
                </a:lnTo>
                <a:lnTo>
                  <a:pt x="182" y="284"/>
                </a:lnTo>
                <a:lnTo>
                  <a:pt x="118" y="292"/>
                </a:lnTo>
                <a:lnTo>
                  <a:pt x="48" y="188"/>
                </a:lnTo>
                <a:lnTo>
                  <a:pt x="56" y="118"/>
                </a:lnTo>
                <a:lnTo>
                  <a:pt x="8" y="130"/>
                </a:lnTo>
                <a:lnTo>
                  <a:pt x="38" y="0"/>
                </a:lnTo>
                <a:lnTo>
                  <a:pt x="0" y="138"/>
                </a:lnTo>
                <a:lnTo>
                  <a:pt x="50" y="126"/>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41" name="Freeform 2980"/>
          <p:cNvSpPr>
            <a:spLocks/>
          </p:cNvSpPr>
          <p:nvPr/>
        </p:nvSpPr>
        <p:spPr bwMode="auto">
          <a:xfrm>
            <a:off x="3303283" y="3015589"/>
            <a:ext cx="167114" cy="30852"/>
          </a:xfrm>
          <a:custGeom>
            <a:avLst/>
            <a:gdLst/>
            <a:ahLst/>
            <a:cxnLst>
              <a:cxn ang="0">
                <a:pos x="92" y="14"/>
              </a:cxn>
              <a:cxn ang="0">
                <a:pos x="130" y="0"/>
              </a:cxn>
              <a:cxn ang="0">
                <a:pos x="98" y="6"/>
              </a:cxn>
              <a:cxn ang="0">
                <a:pos x="90" y="8"/>
              </a:cxn>
              <a:cxn ang="0">
                <a:pos x="70" y="12"/>
              </a:cxn>
              <a:cxn ang="0">
                <a:pos x="0" y="24"/>
              </a:cxn>
              <a:cxn ang="0">
                <a:pos x="92" y="14"/>
              </a:cxn>
            </a:cxnLst>
            <a:rect l="0" t="0" r="r" b="b"/>
            <a:pathLst>
              <a:path w="130" h="24">
                <a:moveTo>
                  <a:pt x="92" y="14"/>
                </a:moveTo>
                <a:lnTo>
                  <a:pt x="130" y="0"/>
                </a:lnTo>
                <a:lnTo>
                  <a:pt x="98" y="6"/>
                </a:lnTo>
                <a:lnTo>
                  <a:pt x="90" y="8"/>
                </a:lnTo>
                <a:lnTo>
                  <a:pt x="70" y="12"/>
                </a:lnTo>
                <a:lnTo>
                  <a:pt x="0" y="24"/>
                </a:lnTo>
                <a:lnTo>
                  <a:pt x="92" y="1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42" name="Freeform 2981"/>
          <p:cNvSpPr>
            <a:spLocks/>
          </p:cNvSpPr>
          <p:nvPr/>
        </p:nvSpPr>
        <p:spPr bwMode="auto">
          <a:xfrm>
            <a:off x="3511533" y="2431974"/>
            <a:ext cx="779010" cy="611896"/>
          </a:xfrm>
          <a:custGeom>
            <a:avLst/>
            <a:gdLst/>
            <a:ahLst/>
            <a:cxnLst>
              <a:cxn ang="0">
                <a:pos x="600" y="452"/>
              </a:cxn>
              <a:cxn ang="0">
                <a:pos x="6" y="414"/>
              </a:cxn>
              <a:cxn ang="0">
                <a:pos x="0" y="476"/>
              </a:cxn>
              <a:cxn ang="0">
                <a:pos x="12" y="420"/>
              </a:cxn>
              <a:cxn ang="0">
                <a:pos x="606" y="460"/>
              </a:cxn>
              <a:cxn ang="0">
                <a:pos x="604" y="0"/>
              </a:cxn>
              <a:cxn ang="0">
                <a:pos x="600" y="452"/>
              </a:cxn>
            </a:cxnLst>
            <a:rect l="0" t="0" r="r" b="b"/>
            <a:pathLst>
              <a:path w="606" h="476">
                <a:moveTo>
                  <a:pt x="600" y="452"/>
                </a:moveTo>
                <a:lnTo>
                  <a:pt x="6" y="414"/>
                </a:lnTo>
                <a:lnTo>
                  <a:pt x="0" y="476"/>
                </a:lnTo>
                <a:lnTo>
                  <a:pt x="12" y="420"/>
                </a:lnTo>
                <a:lnTo>
                  <a:pt x="606" y="460"/>
                </a:lnTo>
                <a:lnTo>
                  <a:pt x="604" y="0"/>
                </a:lnTo>
                <a:lnTo>
                  <a:pt x="600" y="45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43" name="Freeform 2982"/>
          <p:cNvSpPr>
            <a:spLocks/>
          </p:cNvSpPr>
          <p:nvPr/>
        </p:nvSpPr>
        <p:spPr bwMode="auto">
          <a:xfrm>
            <a:off x="4287972" y="2431974"/>
            <a:ext cx="789294" cy="591328"/>
          </a:xfrm>
          <a:custGeom>
            <a:avLst/>
            <a:gdLst/>
            <a:ahLst/>
            <a:cxnLst>
              <a:cxn ang="0">
                <a:pos x="612" y="358"/>
              </a:cxn>
              <a:cxn ang="0">
                <a:pos x="614" y="354"/>
              </a:cxn>
              <a:cxn ang="0">
                <a:pos x="2" y="356"/>
              </a:cxn>
              <a:cxn ang="0">
                <a:pos x="6" y="2"/>
              </a:cxn>
              <a:cxn ang="0">
                <a:pos x="0" y="0"/>
              </a:cxn>
              <a:cxn ang="0">
                <a:pos x="2" y="460"/>
              </a:cxn>
              <a:cxn ang="0">
                <a:pos x="2" y="360"/>
              </a:cxn>
              <a:cxn ang="0">
                <a:pos x="612" y="358"/>
              </a:cxn>
            </a:cxnLst>
            <a:rect l="0" t="0" r="r" b="b"/>
            <a:pathLst>
              <a:path w="614" h="460">
                <a:moveTo>
                  <a:pt x="612" y="358"/>
                </a:moveTo>
                <a:lnTo>
                  <a:pt x="614" y="354"/>
                </a:lnTo>
                <a:lnTo>
                  <a:pt x="2" y="356"/>
                </a:lnTo>
                <a:lnTo>
                  <a:pt x="6" y="2"/>
                </a:lnTo>
                <a:lnTo>
                  <a:pt x="0" y="0"/>
                </a:lnTo>
                <a:lnTo>
                  <a:pt x="2" y="460"/>
                </a:lnTo>
                <a:lnTo>
                  <a:pt x="2" y="360"/>
                </a:lnTo>
                <a:lnTo>
                  <a:pt x="612" y="358"/>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44" name="Freeform 2983"/>
          <p:cNvSpPr>
            <a:spLocks/>
          </p:cNvSpPr>
          <p:nvPr/>
        </p:nvSpPr>
        <p:spPr bwMode="auto">
          <a:xfrm>
            <a:off x="3429262" y="3010448"/>
            <a:ext cx="79701" cy="53991"/>
          </a:xfrm>
          <a:custGeom>
            <a:avLst/>
            <a:gdLst/>
            <a:ahLst/>
            <a:cxnLst>
              <a:cxn ang="0">
                <a:pos x="0" y="10"/>
              </a:cxn>
              <a:cxn ang="0">
                <a:pos x="32" y="4"/>
              </a:cxn>
              <a:cxn ang="0">
                <a:pos x="60" y="42"/>
              </a:cxn>
              <a:cxn ang="0">
                <a:pos x="62" y="34"/>
              </a:cxn>
              <a:cxn ang="0">
                <a:pos x="36" y="0"/>
              </a:cxn>
              <a:cxn ang="0">
                <a:pos x="0" y="10"/>
              </a:cxn>
            </a:cxnLst>
            <a:rect l="0" t="0" r="r" b="b"/>
            <a:pathLst>
              <a:path w="62" h="42">
                <a:moveTo>
                  <a:pt x="0" y="10"/>
                </a:moveTo>
                <a:lnTo>
                  <a:pt x="32" y="4"/>
                </a:lnTo>
                <a:lnTo>
                  <a:pt x="60" y="42"/>
                </a:lnTo>
                <a:lnTo>
                  <a:pt x="62" y="34"/>
                </a:lnTo>
                <a:lnTo>
                  <a:pt x="36" y="0"/>
                </a:lnTo>
                <a:lnTo>
                  <a:pt x="0" y="1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45" name="Freeform 2984"/>
          <p:cNvSpPr>
            <a:spLocks/>
          </p:cNvSpPr>
          <p:nvPr/>
        </p:nvSpPr>
        <p:spPr bwMode="auto">
          <a:xfrm>
            <a:off x="3508963" y="3043871"/>
            <a:ext cx="2571" cy="12855"/>
          </a:xfrm>
          <a:custGeom>
            <a:avLst/>
            <a:gdLst/>
            <a:ahLst/>
            <a:cxnLst>
              <a:cxn ang="0">
                <a:pos x="0" y="10"/>
              </a:cxn>
              <a:cxn ang="0">
                <a:pos x="2" y="0"/>
              </a:cxn>
              <a:cxn ang="0">
                <a:pos x="0" y="8"/>
              </a:cxn>
              <a:cxn ang="0">
                <a:pos x="0" y="10"/>
              </a:cxn>
            </a:cxnLst>
            <a:rect l="0" t="0" r="r" b="b"/>
            <a:pathLst>
              <a:path w="2" h="10">
                <a:moveTo>
                  <a:pt x="0" y="10"/>
                </a:moveTo>
                <a:lnTo>
                  <a:pt x="2" y="0"/>
                </a:lnTo>
                <a:lnTo>
                  <a:pt x="0" y="8"/>
                </a:lnTo>
                <a:lnTo>
                  <a:pt x="0" y="1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46" name="Freeform 2985"/>
          <p:cNvSpPr>
            <a:spLocks/>
          </p:cNvSpPr>
          <p:nvPr/>
        </p:nvSpPr>
        <p:spPr bwMode="auto">
          <a:xfrm>
            <a:off x="3393267" y="3023303"/>
            <a:ext cx="35994" cy="7713"/>
          </a:xfrm>
          <a:custGeom>
            <a:avLst/>
            <a:gdLst/>
            <a:ahLst/>
            <a:cxnLst>
              <a:cxn ang="0">
                <a:pos x="28" y="0"/>
              </a:cxn>
              <a:cxn ang="0">
                <a:pos x="0" y="6"/>
              </a:cxn>
              <a:cxn ang="0">
                <a:pos x="20" y="2"/>
              </a:cxn>
              <a:cxn ang="0">
                <a:pos x="28" y="0"/>
              </a:cxn>
            </a:cxnLst>
            <a:rect l="0" t="0" r="r" b="b"/>
            <a:pathLst>
              <a:path w="28" h="6">
                <a:moveTo>
                  <a:pt x="28" y="0"/>
                </a:moveTo>
                <a:lnTo>
                  <a:pt x="0" y="6"/>
                </a:lnTo>
                <a:lnTo>
                  <a:pt x="20" y="2"/>
                </a:lnTo>
                <a:lnTo>
                  <a:pt x="28"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47" name="Freeform 2986"/>
          <p:cNvSpPr>
            <a:spLocks/>
          </p:cNvSpPr>
          <p:nvPr/>
        </p:nvSpPr>
        <p:spPr bwMode="auto">
          <a:xfrm>
            <a:off x="2832791" y="2218583"/>
            <a:ext cx="673600" cy="1241789"/>
          </a:xfrm>
          <a:custGeom>
            <a:avLst/>
            <a:gdLst/>
            <a:ahLst/>
            <a:cxnLst>
              <a:cxn ang="0">
                <a:pos x="458" y="634"/>
              </a:cxn>
              <a:cxn ang="0">
                <a:pos x="366" y="644"/>
              </a:cxn>
              <a:cxn ang="0">
                <a:pos x="294" y="536"/>
              </a:cxn>
              <a:cxn ang="0">
                <a:pos x="304" y="474"/>
              </a:cxn>
              <a:cxn ang="0">
                <a:pos x="254" y="486"/>
              </a:cxn>
              <a:cxn ang="0">
                <a:pos x="284" y="348"/>
              </a:cxn>
              <a:cxn ang="0">
                <a:pos x="256" y="334"/>
              </a:cxn>
              <a:cxn ang="0">
                <a:pos x="184" y="168"/>
              </a:cxn>
              <a:cxn ang="0">
                <a:pos x="210" y="24"/>
              </a:cxn>
              <a:cxn ang="0">
                <a:pos x="212" y="26"/>
              </a:cxn>
              <a:cxn ang="0">
                <a:pos x="214" y="22"/>
              </a:cxn>
              <a:cxn ang="0">
                <a:pos x="136" y="0"/>
              </a:cxn>
              <a:cxn ang="0">
                <a:pos x="136" y="2"/>
              </a:cxn>
              <a:cxn ang="0">
                <a:pos x="140" y="4"/>
              </a:cxn>
              <a:cxn ang="0">
                <a:pos x="78" y="344"/>
              </a:cxn>
              <a:cxn ang="0">
                <a:pos x="108" y="438"/>
              </a:cxn>
              <a:cxn ang="0">
                <a:pos x="40" y="574"/>
              </a:cxn>
              <a:cxn ang="0">
                <a:pos x="50" y="600"/>
              </a:cxn>
              <a:cxn ang="0">
                <a:pos x="0" y="866"/>
              </a:cxn>
              <a:cxn ang="0">
                <a:pos x="496" y="966"/>
              </a:cxn>
              <a:cxn ang="0">
                <a:pos x="524" y="658"/>
              </a:cxn>
              <a:cxn ang="0">
                <a:pos x="496" y="620"/>
              </a:cxn>
              <a:cxn ang="0">
                <a:pos x="458" y="634"/>
              </a:cxn>
            </a:cxnLst>
            <a:rect l="0" t="0" r="r" b="b"/>
            <a:pathLst>
              <a:path w="524" h="966">
                <a:moveTo>
                  <a:pt x="458" y="634"/>
                </a:moveTo>
                <a:lnTo>
                  <a:pt x="366" y="644"/>
                </a:lnTo>
                <a:lnTo>
                  <a:pt x="294" y="536"/>
                </a:lnTo>
                <a:lnTo>
                  <a:pt x="304" y="474"/>
                </a:lnTo>
                <a:lnTo>
                  <a:pt x="254" y="486"/>
                </a:lnTo>
                <a:lnTo>
                  <a:pt x="284" y="348"/>
                </a:lnTo>
                <a:lnTo>
                  <a:pt x="256" y="334"/>
                </a:lnTo>
                <a:lnTo>
                  <a:pt x="184" y="168"/>
                </a:lnTo>
                <a:lnTo>
                  <a:pt x="210" y="24"/>
                </a:lnTo>
                <a:lnTo>
                  <a:pt x="212" y="26"/>
                </a:lnTo>
                <a:lnTo>
                  <a:pt x="214" y="22"/>
                </a:lnTo>
                <a:lnTo>
                  <a:pt x="136" y="0"/>
                </a:lnTo>
                <a:lnTo>
                  <a:pt x="136" y="2"/>
                </a:lnTo>
                <a:lnTo>
                  <a:pt x="140" y="4"/>
                </a:lnTo>
                <a:lnTo>
                  <a:pt x="78" y="344"/>
                </a:lnTo>
                <a:lnTo>
                  <a:pt x="108" y="438"/>
                </a:lnTo>
                <a:lnTo>
                  <a:pt x="40" y="574"/>
                </a:lnTo>
                <a:lnTo>
                  <a:pt x="50" y="600"/>
                </a:lnTo>
                <a:lnTo>
                  <a:pt x="0" y="866"/>
                </a:lnTo>
                <a:lnTo>
                  <a:pt x="496" y="966"/>
                </a:lnTo>
                <a:lnTo>
                  <a:pt x="524" y="658"/>
                </a:lnTo>
                <a:lnTo>
                  <a:pt x="496" y="620"/>
                </a:lnTo>
                <a:lnTo>
                  <a:pt x="458" y="63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48" name="Freeform 2987"/>
          <p:cNvSpPr>
            <a:spLocks/>
          </p:cNvSpPr>
          <p:nvPr/>
        </p:nvSpPr>
        <p:spPr bwMode="auto">
          <a:xfrm>
            <a:off x="5105548" y="3390954"/>
            <a:ext cx="151688" cy="408788"/>
          </a:xfrm>
          <a:custGeom>
            <a:avLst/>
            <a:gdLst/>
            <a:ahLst/>
            <a:cxnLst>
              <a:cxn ang="0">
                <a:pos x="94" y="254"/>
              </a:cxn>
              <a:cxn ang="0">
                <a:pos x="94" y="256"/>
              </a:cxn>
              <a:cxn ang="0">
                <a:pos x="96" y="256"/>
              </a:cxn>
              <a:cxn ang="0">
                <a:pos x="118" y="318"/>
              </a:cxn>
              <a:cxn ang="0">
                <a:pos x="0" y="0"/>
              </a:cxn>
              <a:cxn ang="0">
                <a:pos x="94" y="254"/>
              </a:cxn>
              <a:cxn ang="0">
                <a:pos x="94" y="254"/>
              </a:cxn>
            </a:cxnLst>
            <a:rect l="0" t="0" r="r" b="b"/>
            <a:pathLst>
              <a:path w="118" h="318">
                <a:moveTo>
                  <a:pt x="94" y="254"/>
                </a:moveTo>
                <a:lnTo>
                  <a:pt x="94" y="256"/>
                </a:lnTo>
                <a:lnTo>
                  <a:pt x="96" y="256"/>
                </a:lnTo>
                <a:lnTo>
                  <a:pt x="118" y="318"/>
                </a:lnTo>
                <a:lnTo>
                  <a:pt x="0" y="0"/>
                </a:lnTo>
                <a:lnTo>
                  <a:pt x="94" y="254"/>
                </a:lnTo>
                <a:lnTo>
                  <a:pt x="94" y="25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49" name="Freeform 2988"/>
          <p:cNvSpPr>
            <a:spLocks/>
          </p:cNvSpPr>
          <p:nvPr/>
        </p:nvSpPr>
        <p:spPr bwMode="auto">
          <a:xfrm>
            <a:off x="5092694" y="2971882"/>
            <a:ext cx="12855" cy="419072"/>
          </a:xfrm>
          <a:custGeom>
            <a:avLst/>
            <a:gdLst/>
            <a:ahLst/>
            <a:cxnLst>
              <a:cxn ang="0">
                <a:pos x="6" y="188"/>
              </a:cxn>
              <a:cxn ang="0">
                <a:pos x="6" y="188"/>
              </a:cxn>
              <a:cxn ang="0">
                <a:pos x="10" y="326"/>
              </a:cxn>
              <a:cxn ang="0">
                <a:pos x="0" y="0"/>
              </a:cxn>
              <a:cxn ang="0">
                <a:pos x="6" y="186"/>
              </a:cxn>
              <a:cxn ang="0">
                <a:pos x="6" y="188"/>
              </a:cxn>
            </a:cxnLst>
            <a:rect l="0" t="0" r="r" b="b"/>
            <a:pathLst>
              <a:path w="10" h="326">
                <a:moveTo>
                  <a:pt x="6" y="188"/>
                </a:moveTo>
                <a:lnTo>
                  <a:pt x="6" y="188"/>
                </a:lnTo>
                <a:lnTo>
                  <a:pt x="10" y="326"/>
                </a:lnTo>
                <a:lnTo>
                  <a:pt x="0" y="0"/>
                </a:lnTo>
                <a:lnTo>
                  <a:pt x="6" y="186"/>
                </a:lnTo>
                <a:lnTo>
                  <a:pt x="6" y="188"/>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50" name="Freeform 2989"/>
          <p:cNvSpPr>
            <a:spLocks/>
          </p:cNvSpPr>
          <p:nvPr/>
        </p:nvSpPr>
        <p:spPr bwMode="auto">
          <a:xfrm>
            <a:off x="4282831" y="2434545"/>
            <a:ext cx="833001" cy="1249502"/>
          </a:xfrm>
          <a:custGeom>
            <a:avLst/>
            <a:gdLst/>
            <a:ahLst/>
            <a:cxnLst>
              <a:cxn ang="0">
                <a:pos x="478" y="708"/>
              </a:cxn>
              <a:cxn ang="0">
                <a:pos x="648" y="766"/>
              </a:cxn>
              <a:cxn ang="0">
                <a:pos x="646" y="758"/>
              </a:cxn>
              <a:cxn ang="0">
                <a:pos x="478" y="704"/>
              </a:cxn>
              <a:cxn ang="0">
                <a:pos x="4" y="706"/>
              </a:cxn>
              <a:cxn ang="0">
                <a:pos x="8" y="458"/>
              </a:cxn>
              <a:cxn ang="0">
                <a:pos x="6" y="458"/>
              </a:cxn>
              <a:cxn ang="0">
                <a:pos x="6" y="358"/>
              </a:cxn>
              <a:cxn ang="0">
                <a:pos x="616" y="356"/>
              </a:cxn>
              <a:cxn ang="0">
                <a:pos x="618" y="352"/>
              </a:cxn>
              <a:cxn ang="0">
                <a:pos x="6" y="354"/>
              </a:cxn>
              <a:cxn ang="0">
                <a:pos x="10" y="0"/>
              </a:cxn>
              <a:cxn ang="0">
                <a:pos x="8" y="0"/>
              </a:cxn>
              <a:cxn ang="0">
                <a:pos x="0" y="972"/>
              </a:cxn>
              <a:cxn ang="0">
                <a:pos x="4" y="710"/>
              </a:cxn>
              <a:cxn ang="0">
                <a:pos x="478" y="708"/>
              </a:cxn>
            </a:cxnLst>
            <a:rect l="0" t="0" r="r" b="b"/>
            <a:pathLst>
              <a:path w="648" h="972">
                <a:moveTo>
                  <a:pt x="478" y="708"/>
                </a:moveTo>
                <a:lnTo>
                  <a:pt x="648" y="766"/>
                </a:lnTo>
                <a:lnTo>
                  <a:pt x="646" y="758"/>
                </a:lnTo>
                <a:lnTo>
                  <a:pt x="478" y="704"/>
                </a:lnTo>
                <a:lnTo>
                  <a:pt x="4" y="706"/>
                </a:lnTo>
                <a:lnTo>
                  <a:pt x="8" y="458"/>
                </a:lnTo>
                <a:lnTo>
                  <a:pt x="6" y="458"/>
                </a:lnTo>
                <a:lnTo>
                  <a:pt x="6" y="358"/>
                </a:lnTo>
                <a:lnTo>
                  <a:pt x="616" y="356"/>
                </a:lnTo>
                <a:lnTo>
                  <a:pt x="618" y="352"/>
                </a:lnTo>
                <a:lnTo>
                  <a:pt x="6" y="354"/>
                </a:lnTo>
                <a:lnTo>
                  <a:pt x="10" y="0"/>
                </a:lnTo>
                <a:lnTo>
                  <a:pt x="8" y="0"/>
                </a:lnTo>
                <a:lnTo>
                  <a:pt x="0" y="972"/>
                </a:lnTo>
                <a:lnTo>
                  <a:pt x="4" y="710"/>
                </a:lnTo>
                <a:lnTo>
                  <a:pt x="478" y="708"/>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51" name="Freeform 2990"/>
          <p:cNvSpPr>
            <a:spLocks/>
          </p:cNvSpPr>
          <p:nvPr/>
        </p:nvSpPr>
        <p:spPr bwMode="auto">
          <a:xfrm>
            <a:off x="4493652" y="3799741"/>
            <a:ext cx="773868" cy="10284"/>
          </a:xfrm>
          <a:custGeom>
            <a:avLst/>
            <a:gdLst/>
            <a:ahLst/>
            <a:cxnLst>
              <a:cxn ang="0">
                <a:pos x="602" y="6"/>
              </a:cxn>
              <a:cxn ang="0">
                <a:pos x="594" y="0"/>
              </a:cxn>
              <a:cxn ang="0">
                <a:pos x="0" y="8"/>
              </a:cxn>
              <a:cxn ang="0">
                <a:pos x="602" y="6"/>
              </a:cxn>
            </a:cxnLst>
            <a:rect l="0" t="0" r="r" b="b"/>
            <a:pathLst>
              <a:path w="602" h="8">
                <a:moveTo>
                  <a:pt x="602" y="6"/>
                </a:moveTo>
                <a:lnTo>
                  <a:pt x="594" y="0"/>
                </a:lnTo>
                <a:lnTo>
                  <a:pt x="0" y="8"/>
                </a:lnTo>
                <a:lnTo>
                  <a:pt x="602" y="6"/>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52" name="Freeform 2991"/>
          <p:cNvSpPr>
            <a:spLocks/>
          </p:cNvSpPr>
          <p:nvPr/>
        </p:nvSpPr>
        <p:spPr bwMode="auto">
          <a:xfrm>
            <a:off x="4984712" y="2395981"/>
            <a:ext cx="95127" cy="485917"/>
          </a:xfrm>
          <a:custGeom>
            <a:avLst/>
            <a:gdLst/>
            <a:ahLst/>
            <a:cxnLst>
              <a:cxn ang="0">
                <a:pos x="74" y="378"/>
              </a:cxn>
              <a:cxn ang="0">
                <a:pos x="2" y="0"/>
              </a:cxn>
              <a:cxn ang="0">
                <a:pos x="0" y="0"/>
              </a:cxn>
              <a:cxn ang="0">
                <a:pos x="74" y="378"/>
              </a:cxn>
            </a:cxnLst>
            <a:rect l="0" t="0" r="r" b="b"/>
            <a:pathLst>
              <a:path w="74" h="378">
                <a:moveTo>
                  <a:pt x="74" y="378"/>
                </a:moveTo>
                <a:lnTo>
                  <a:pt x="2" y="0"/>
                </a:lnTo>
                <a:lnTo>
                  <a:pt x="0" y="0"/>
                </a:lnTo>
                <a:lnTo>
                  <a:pt x="74" y="378"/>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53" name="Freeform 2992"/>
          <p:cNvSpPr>
            <a:spLocks/>
          </p:cNvSpPr>
          <p:nvPr/>
        </p:nvSpPr>
        <p:spPr bwMode="auto">
          <a:xfrm>
            <a:off x="3075750" y="2244293"/>
            <a:ext cx="1213508" cy="807291"/>
          </a:xfrm>
          <a:custGeom>
            <a:avLst/>
            <a:gdLst/>
            <a:ahLst/>
            <a:cxnLst>
              <a:cxn ang="0">
                <a:pos x="260" y="62"/>
              </a:cxn>
              <a:cxn ang="0">
                <a:pos x="22" y="0"/>
              </a:cxn>
              <a:cxn ang="0">
                <a:pos x="20" y="4"/>
              </a:cxn>
              <a:cxn ang="0">
                <a:pos x="24" y="4"/>
              </a:cxn>
              <a:cxn ang="0">
                <a:pos x="0" y="148"/>
              </a:cxn>
              <a:cxn ang="0">
                <a:pos x="66" y="306"/>
              </a:cxn>
              <a:cxn ang="0">
                <a:pos x="100" y="326"/>
              </a:cxn>
              <a:cxn ang="0">
                <a:pos x="70" y="456"/>
              </a:cxn>
              <a:cxn ang="0">
                <a:pos x="118" y="444"/>
              </a:cxn>
              <a:cxn ang="0">
                <a:pos x="110" y="514"/>
              </a:cxn>
              <a:cxn ang="0">
                <a:pos x="180" y="618"/>
              </a:cxn>
              <a:cxn ang="0">
                <a:pos x="244" y="610"/>
              </a:cxn>
              <a:cxn ang="0">
                <a:pos x="272" y="604"/>
              </a:cxn>
              <a:cxn ang="0">
                <a:pos x="308" y="594"/>
              </a:cxn>
              <a:cxn ang="0">
                <a:pos x="334" y="628"/>
              </a:cxn>
              <a:cxn ang="0">
                <a:pos x="336" y="620"/>
              </a:cxn>
              <a:cxn ang="0">
                <a:pos x="342" y="558"/>
              </a:cxn>
              <a:cxn ang="0">
                <a:pos x="936" y="596"/>
              </a:cxn>
              <a:cxn ang="0">
                <a:pos x="940" y="144"/>
              </a:cxn>
              <a:cxn ang="0">
                <a:pos x="944" y="146"/>
              </a:cxn>
              <a:cxn ang="0">
                <a:pos x="944" y="140"/>
              </a:cxn>
              <a:cxn ang="0">
                <a:pos x="260" y="62"/>
              </a:cxn>
            </a:cxnLst>
            <a:rect l="0" t="0" r="r" b="b"/>
            <a:pathLst>
              <a:path w="944" h="628">
                <a:moveTo>
                  <a:pt x="260" y="62"/>
                </a:moveTo>
                <a:lnTo>
                  <a:pt x="22" y="0"/>
                </a:lnTo>
                <a:lnTo>
                  <a:pt x="20" y="4"/>
                </a:lnTo>
                <a:lnTo>
                  <a:pt x="24" y="4"/>
                </a:lnTo>
                <a:lnTo>
                  <a:pt x="0" y="148"/>
                </a:lnTo>
                <a:lnTo>
                  <a:pt x="66" y="306"/>
                </a:lnTo>
                <a:lnTo>
                  <a:pt x="100" y="326"/>
                </a:lnTo>
                <a:lnTo>
                  <a:pt x="70" y="456"/>
                </a:lnTo>
                <a:lnTo>
                  <a:pt x="118" y="444"/>
                </a:lnTo>
                <a:lnTo>
                  <a:pt x="110" y="514"/>
                </a:lnTo>
                <a:lnTo>
                  <a:pt x="180" y="618"/>
                </a:lnTo>
                <a:lnTo>
                  <a:pt x="244" y="610"/>
                </a:lnTo>
                <a:lnTo>
                  <a:pt x="272" y="604"/>
                </a:lnTo>
                <a:lnTo>
                  <a:pt x="308" y="594"/>
                </a:lnTo>
                <a:lnTo>
                  <a:pt x="334" y="628"/>
                </a:lnTo>
                <a:lnTo>
                  <a:pt x="336" y="620"/>
                </a:lnTo>
                <a:lnTo>
                  <a:pt x="342" y="558"/>
                </a:lnTo>
                <a:lnTo>
                  <a:pt x="936" y="596"/>
                </a:lnTo>
                <a:lnTo>
                  <a:pt x="940" y="144"/>
                </a:lnTo>
                <a:lnTo>
                  <a:pt x="944" y="146"/>
                </a:lnTo>
                <a:lnTo>
                  <a:pt x="944" y="140"/>
                </a:lnTo>
                <a:lnTo>
                  <a:pt x="260" y="6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54" name="Freeform 2993"/>
          <p:cNvSpPr>
            <a:spLocks/>
          </p:cNvSpPr>
          <p:nvPr/>
        </p:nvSpPr>
        <p:spPr bwMode="auto">
          <a:xfrm>
            <a:off x="4897298" y="3339534"/>
            <a:ext cx="215963" cy="71988"/>
          </a:xfrm>
          <a:custGeom>
            <a:avLst/>
            <a:gdLst/>
            <a:ahLst/>
            <a:cxnLst>
              <a:cxn ang="0">
                <a:pos x="0" y="0"/>
              </a:cxn>
              <a:cxn ang="0">
                <a:pos x="168" y="56"/>
              </a:cxn>
              <a:cxn ang="0">
                <a:pos x="168" y="54"/>
              </a:cxn>
              <a:cxn ang="0">
                <a:pos x="0" y="0"/>
              </a:cxn>
            </a:cxnLst>
            <a:rect l="0" t="0" r="r" b="b"/>
            <a:pathLst>
              <a:path w="168" h="56">
                <a:moveTo>
                  <a:pt x="0" y="0"/>
                </a:moveTo>
                <a:lnTo>
                  <a:pt x="168" y="56"/>
                </a:lnTo>
                <a:lnTo>
                  <a:pt x="168" y="54"/>
                </a:lnTo>
                <a:lnTo>
                  <a:pt x="0"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55" name="Freeform 2994"/>
          <p:cNvSpPr>
            <a:spLocks/>
          </p:cNvSpPr>
          <p:nvPr/>
        </p:nvSpPr>
        <p:spPr bwMode="auto">
          <a:xfrm>
            <a:off x="4290543" y="2390838"/>
            <a:ext cx="789294" cy="498772"/>
          </a:xfrm>
          <a:custGeom>
            <a:avLst/>
            <a:gdLst/>
            <a:ahLst/>
            <a:cxnLst>
              <a:cxn ang="0">
                <a:pos x="614" y="382"/>
              </a:cxn>
              <a:cxn ang="0">
                <a:pos x="540" y="4"/>
              </a:cxn>
              <a:cxn ang="0">
                <a:pos x="542" y="4"/>
              </a:cxn>
              <a:cxn ang="0">
                <a:pos x="542" y="0"/>
              </a:cxn>
              <a:cxn ang="0">
                <a:pos x="26" y="32"/>
              </a:cxn>
              <a:cxn ang="0">
                <a:pos x="2" y="28"/>
              </a:cxn>
              <a:cxn ang="0">
                <a:pos x="2" y="34"/>
              </a:cxn>
              <a:cxn ang="0">
                <a:pos x="4" y="34"/>
              </a:cxn>
              <a:cxn ang="0">
                <a:pos x="0" y="388"/>
              </a:cxn>
              <a:cxn ang="0">
                <a:pos x="612" y="386"/>
              </a:cxn>
              <a:cxn ang="0">
                <a:pos x="610" y="388"/>
              </a:cxn>
              <a:cxn ang="0">
                <a:pos x="610" y="388"/>
              </a:cxn>
              <a:cxn ang="0">
                <a:pos x="614" y="382"/>
              </a:cxn>
            </a:cxnLst>
            <a:rect l="0" t="0" r="r" b="b"/>
            <a:pathLst>
              <a:path w="614" h="388">
                <a:moveTo>
                  <a:pt x="614" y="382"/>
                </a:moveTo>
                <a:lnTo>
                  <a:pt x="540" y="4"/>
                </a:lnTo>
                <a:lnTo>
                  <a:pt x="542" y="4"/>
                </a:lnTo>
                <a:lnTo>
                  <a:pt x="542" y="0"/>
                </a:lnTo>
                <a:lnTo>
                  <a:pt x="26" y="32"/>
                </a:lnTo>
                <a:lnTo>
                  <a:pt x="2" y="28"/>
                </a:lnTo>
                <a:lnTo>
                  <a:pt x="2" y="34"/>
                </a:lnTo>
                <a:lnTo>
                  <a:pt x="4" y="34"/>
                </a:lnTo>
                <a:lnTo>
                  <a:pt x="0" y="388"/>
                </a:lnTo>
                <a:lnTo>
                  <a:pt x="612" y="386"/>
                </a:lnTo>
                <a:lnTo>
                  <a:pt x="610" y="388"/>
                </a:lnTo>
                <a:lnTo>
                  <a:pt x="610" y="388"/>
                </a:lnTo>
                <a:lnTo>
                  <a:pt x="614" y="38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56" name="Freeform 2995"/>
          <p:cNvSpPr>
            <a:spLocks/>
          </p:cNvSpPr>
          <p:nvPr/>
        </p:nvSpPr>
        <p:spPr bwMode="auto">
          <a:xfrm>
            <a:off x="4282830" y="3344677"/>
            <a:ext cx="974406" cy="465349"/>
          </a:xfrm>
          <a:custGeom>
            <a:avLst/>
            <a:gdLst/>
            <a:ahLst/>
            <a:cxnLst>
              <a:cxn ang="0">
                <a:pos x="736" y="292"/>
              </a:cxn>
              <a:cxn ang="0">
                <a:pos x="734" y="292"/>
              </a:cxn>
              <a:cxn ang="0">
                <a:pos x="734" y="290"/>
              </a:cxn>
              <a:cxn ang="0">
                <a:pos x="734" y="290"/>
              </a:cxn>
              <a:cxn ang="0">
                <a:pos x="646" y="52"/>
              </a:cxn>
              <a:cxn ang="0">
                <a:pos x="646" y="52"/>
              </a:cxn>
              <a:cxn ang="0">
                <a:pos x="648" y="58"/>
              </a:cxn>
              <a:cxn ang="0">
                <a:pos x="478" y="0"/>
              </a:cxn>
              <a:cxn ang="0">
                <a:pos x="4" y="2"/>
              </a:cxn>
              <a:cxn ang="0">
                <a:pos x="0" y="264"/>
              </a:cxn>
              <a:cxn ang="0">
                <a:pos x="158" y="268"/>
              </a:cxn>
              <a:cxn ang="0">
                <a:pos x="164" y="362"/>
              </a:cxn>
              <a:cxn ang="0">
                <a:pos x="758" y="354"/>
              </a:cxn>
              <a:cxn ang="0">
                <a:pos x="736" y="292"/>
              </a:cxn>
            </a:cxnLst>
            <a:rect l="0" t="0" r="r" b="b"/>
            <a:pathLst>
              <a:path w="758" h="362">
                <a:moveTo>
                  <a:pt x="736" y="292"/>
                </a:moveTo>
                <a:lnTo>
                  <a:pt x="734" y="292"/>
                </a:lnTo>
                <a:lnTo>
                  <a:pt x="734" y="290"/>
                </a:lnTo>
                <a:lnTo>
                  <a:pt x="734" y="290"/>
                </a:lnTo>
                <a:lnTo>
                  <a:pt x="646" y="52"/>
                </a:lnTo>
                <a:lnTo>
                  <a:pt x="646" y="52"/>
                </a:lnTo>
                <a:lnTo>
                  <a:pt x="648" y="58"/>
                </a:lnTo>
                <a:lnTo>
                  <a:pt x="478" y="0"/>
                </a:lnTo>
                <a:lnTo>
                  <a:pt x="4" y="2"/>
                </a:lnTo>
                <a:lnTo>
                  <a:pt x="0" y="264"/>
                </a:lnTo>
                <a:lnTo>
                  <a:pt x="158" y="268"/>
                </a:lnTo>
                <a:lnTo>
                  <a:pt x="164" y="362"/>
                </a:lnTo>
                <a:lnTo>
                  <a:pt x="758" y="354"/>
                </a:lnTo>
                <a:lnTo>
                  <a:pt x="736" y="29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57" name="Freeform 2996"/>
          <p:cNvSpPr>
            <a:spLocks/>
          </p:cNvSpPr>
          <p:nvPr/>
        </p:nvSpPr>
        <p:spPr bwMode="auto">
          <a:xfrm>
            <a:off x="4287972" y="2889611"/>
            <a:ext cx="825288" cy="521911"/>
          </a:xfrm>
          <a:custGeom>
            <a:avLst/>
            <a:gdLst/>
            <a:ahLst/>
            <a:cxnLst>
              <a:cxn ang="0">
                <a:pos x="636" y="390"/>
              </a:cxn>
              <a:cxn ang="0">
                <a:pos x="632" y="252"/>
              </a:cxn>
              <a:cxn ang="0">
                <a:pos x="632" y="252"/>
              </a:cxn>
              <a:cxn ang="0">
                <a:pos x="632" y="250"/>
              </a:cxn>
              <a:cxn ang="0">
                <a:pos x="626" y="64"/>
              </a:cxn>
              <a:cxn ang="0">
                <a:pos x="596" y="26"/>
              </a:cxn>
              <a:cxn ang="0">
                <a:pos x="612" y="0"/>
              </a:cxn>
              <a:cxn ang="0">
                <a:pos x="612" y="0"/>
              </a:cxn>
              <a:cxn ang="0">
                <a:pos x="612" y="2"/>
              </a:cxn>
              <a:cxn ang="0">
                <a:pos x="2" y="4"/>
              </a:cxn>
              <a:cxn ang="0">
                <a:pos x="2" y="104"/>
              </a:cxn>
              <a:cxn ang="0">
                <a:pos x="4" y="104"/>
              </a:cxn>
              <a:cxn ang="0">
                <a:pos x="0" y="352"/>
              </a:cxn>
              <a:cxn ang="0">
                <a:pos x="474" y="350"/>
              </a:cxn>
              <a:cxn ang="0">
                <a:pos x="642" y="404"/>
              </a:cxn>
              <a:cxn ang="0">
                <a:pos x="642" y="406"/>
              </a:cxn>
              <a:cxn ang="0">
                <a:pos x="642" y="406"/>
              </a:cxn>
              <a:cxn ang="0">
                <a:pos x="636" y="390"/>
              </a:cxn>
            </a:cxnLst>
            <a:rect l="0" t="0" r="r" b="b"/>
            <a:pathLst>
              <a:path w="642" h="406">
                <a:moveTo>
                  <a:pt x="636" y="390"/>
                </a:moveTo>
                <a:lnTo>
                  <a:pt x="632" y="252"/>
                </a:lnTo>
                <a:lnTo>
                  <a:pt x="632" y="252"/>
                </a:lnTo>
                <a:lnTo>
                  <a:pt x="632" y="250"/>
                </a:lnTo>
                <a:lnTo>
                  <a:pt x="626" y="64"/>
                </a:lnTo>
                <a:lnTo>
                  <a:pt x="596" y="26"/>
                </a:lnTo>
                <a:lnTo>
                  <a:pt x="612" y="0"/>
                </a:lnTo>
                <a:lnTo>
                  <a:pt x="612" y="0"/>
                </a:lnTo>
                <a:lnTo>
                  <a:pt x="612" y="2"/>
                </a:lnTo>
                <a:lnTo>
                  <a:pt x="2" y="4"/>
                </a:lnTo>
                <a:lnTo>
                  <a:pt x="2" y="104"/>
                </a:lnTo>
                <a:lnTo>
                  <a:pt x="4" y="104"/>
                </a:lnTo>
                <a:lnTo>
                  <a:pt x="0" y="352"/>
                </a:lnTo>
                <a:lnTo>
                  <a:pt x="474" y="350"/>
                </a:lnTo>
                <a:lnTo>
                  <a:pt x="642" y="404"/>
                </a:lnTo>
                <a:lnTo>
                  <a:pt x="642" y="406"/>
                </a:lnTo>
                <a:lnTo>
                  <a:pt x="642" y="406"/>
                </a:lnTo>
                <a:lnTo>
                  <a:pt x="636" y="39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58" name="Freeform 2997"/>
          <p:cNvSpPr>
            <a:spLocks/>
          </p:cNvSpPr>
          <p:nvPr/>
        </p:nvSpPr>
        <p:spPr bwMode="auto">
          <a:xfrm>
            <a:off x="5110690" y="3180133"/>
            <a:ext cx="673600" cy="537337"/>
          </a:xfrm>
          <a:custGeom>
            <a:avLst/>
            <a:gdLst/>
            <a:ahLst/>
            <a:cxnLst>
              <a:cxn ang="0">
                <a:pos x="524" y="202"/>
              </a:cxn>
              <a:cxn ang="0">
                <a:pos x="516" y="146"/>
              </a:cxn>
              <a:cxn ang="0">
                <a:pos x="444" y="76"/>
              </a:cxn>
              <a:cxn ang="0">
                <a:pos x="428" y="2"/>
              </a:cxn>
              <a:cxn ang="0">
                <a:pos x="428" y="0"/>
              </a:cxn>
              <a:cxn ang="0">
                <a:pos x="416" y="0"/>
              </a:cxn>
              <a:cxn ang="0">
                <a:pos x="426" y="0"/>
              </a:cxn>
              <a:cxn ang="0">
                <a:pos x="428" y="6"/>
              </a:cxn>
              <a:cxn ang="0">
                <a:pos x="0" y="24"/>
              </a:cxn>
              <a:cxn ang="0">
                <a:pos x="4" y="160"/>
              </a:cxn>
              <a:cxn ang="0">
                <a:pos x="98" y="418"/>
              </a:cxn>
              <a:cxn ang="0">
                <a:pos x="444" y="408"/>
              </a:cxn>
              <a:cxn ang="0">
                <a:pos x="444" y="378"/>
              </a:cxn>
              <a:cxn ang="0">
                <a:pos x="484" y="308"/>
              </a:cxn>
              <a:cxn ang="0">
                <a:pos x="464" y="268"/>
              </a:cxn>
              <a:cxn ang="0">
                <a:pos x="524" y="202"/>
              </a:cxn>
            </a:cxnLst>
            <a:rect l="0" t="0" r="r" b="b"/>
            <a:pathLst>
              <a:path w="524" h="418">
                <a:moveTo>
                  <a:pt x="524" y="202"/>
                </a:moveTo>
                <a:lnTo>
                  <a:pt x="516" y="146"/>
                </a:lnTo>
                <a:lnTo>
                  <a:pt x="444" y="76"/>
                </a:lnTo>
                <a:lnTo>
                  <a:pt x="428" y="2"/>
                </a:lnTo>
                <a:lnTo>
                  <a:pt x="428" y="0"/>
                </a:lnTo>
                <a:lnTo>
                  <a:pt x="416" y="0"/>
                </a:lnTo>
                <a:lnTo>
                  <a:pt x="426" y="0"/>
                </a:lnTo>
                <a:lnTo>
                  <a:pt x="428" y="6"/>
                </a:lnTo>
                <a:lnTo>
                  <a:pt x="0" y="24"/>
                </a:lnTo>
                <a:lnTo>
                  <a:pt x="4" y="160"/>
                </a:lnTo>
                <a:lnTo>
                  <a:pt x="98" y="418"/>
                </a:lnTo>
                <a:lnTo>
                  <a:pt x="444" y="408"/>
                </a:lnTo>
                <a:lnTo>
                  <a:pt x="444" y="378"/>
                </a:lnTo>
                <a:lnTo>
                  <a:pt x="484" y="308"/>
                </a:lnTo>
                <a:lnTo>
                  <a:pt x="464" y="268"/>
                </a:lnTo>
                <a:lnTo>
                  <a:pt x="524" y="20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59" name="Freeform 2998"/>
          <p:cNvSpPr>
            <a:spLocks/>
          </p:cNvSpPr>
          <p:nvPr/>
        </p:nvSpPr>
        <p:spPr bwMode="auto">
          <a:xfrm>
            <a:off x="4987282" y="2380554"/>
            <a:ext cx="753300" cy="820146"/>
          </a:xfrm>
          <a:custGeom>
            <a:avLst/>
            <a:gdLst/>
            <a:ahLst/>
            <a:cxnLst>
              <a:cxn ang="0">
                <a:pos x="514" y="566"/>
              </a:cxn>
              <a:cxn ang="0">
                <a:pos x="376" y="482"/>
              </a:cxn>
              <a:cxn ang="0">
                <a:pos x="346" y="344"/>
              </a:cxn>
              <a:cxn ang="0">
                <a:pos x="386" y="302"/>
              </a:cxn>
              <a:cxn ang="0">
                <a:pos x="424" y="214"/>
              </a:cxn>
              <a:cxn ang="0">
                <a:pos x="418" y="216"/>
              </a:cxn>
              <a:cxn ang="0">
                <a:pos x="506" y="108"/>
              </a:cxn>
              <a:cxn ang="0">
                <a:pos x="586" y="54"/>
              </a:cxn>
              <a:cxn ang="0">
                <a:pos x="406" y="54"/>
              </a:cxn>
              <a:cxn ang="0">
                <a:pos x="158" y="0"/>
              </a:cxn>
              <a:cxn ang="0">
                <a:pos x="0" y="8"/>
              </a:cxn>
              <a:cxn ang="0">
                <a:pos x="0" y="12"/>
              </a:cxn>
              <a:cxn ang="0">
                <a:pos x="4" y="14"/>
              </a:cxn>
              <a:cxn ang="0">
                <a:pos x="78" y="390"/>
              </a:cxn>
              <a:cxn ang="0">
                <a:pos x="60" y="422"/>
              </a:cxn>
              <a:cxn ang="0">
                <a:pos x="90" y="460"/>
              </a:cxn>
              <a:cxn ang="0">
                <a:pos x="96" y="638"/>
              </a:cxn>
              <a:cxn ang="0">
                <a:pos x="512" y="622"/>
              </a:cxn>
              <a:cxn ang="0">
                <a:pos x="524" y="622"/>
              </a:cxn>
              <a:cxn ang="0">
                <a:pos x="514" y="566"/>
              </a:cxn>
            </a:cxnLst>
            <a:rect l="0" t="0" r="r" b="b"/>
            <a:pathLst>
              <a:path w="586" h="638">
                <a:moveTo>
                  <a:pt x="514" y="566"/>
                </a:moveTo>
                <a:lnTo>
                  <a:pt x="376" y="482"/>
                </a:lnTo>
                <a:lnTo>
                  <a:pt x="346" y="344"/>
                </a:lnTo>
                <a:lnTo>
                  <a:pt x="386" y="302"/>
                </a:lnTo>
                <a:lnTo>
                  <a:pt x="424" y="214"/>
                </a:lnTo>
                <a:lnTo>
                  <a:pt x="418" y="216"/>
                </a:lnTo>
                <a:lnTo>
                  <a:pt x="506" y="108"/>
                </a:lnTo>
                <a:lnTo>
                  <a:pt x="586" y="54"/>
                </a:lnTo>
                <a:lnTo>
                  <a:pt x="406" y="54"/>
                </a:lnTo>
                <a:lnTo>
                  <a:pt x="158" y="0"/>
                </a:lnTo>
                <a:lnTo>
                  <a:pt x="0" y="8"/>
                </a:lnTo>
                <a:lnTo>
                  <a:pt x="0" y="12"/>
                </a:lnTo>
                <a:lnTo>
                  <a:pt x="4" y="14"/>
                </a:lnTo>
                <a:lnTo>
                  <a:pt x="78" y="390"/>
                </a:lnTo>
                <a:lnTo>
                  <a:pt x="60" y="422"/>
                </a:lnTo>
                <a:lnTo>
                  <a:pt x="90" y="460"/>
                </a:lnTo>
                <a:lnTo>
                  <a:pt x="96" y="638"/>
                </a:lnTo>
                <a:lnTo>
                  <a:pt x="512" y="622"/>
                </a:lnTo>
                <a:lnTo>
                  <a:pt x="524" y="622"/>
                </a:lnTo>
                <a:lnTo>
                  <a:pt x="514" y="566"/>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60" name="Freeform 2999"/>
          <p:cNvSpPr>
            <a:spLocks/>
          </p:cNvSpPr>
          <p:nvPr/>
        </p:nvSpPr>
        <p:spPr bwMode="auto">
          <a:xfrm>
            <a:off x="5848565" y="3884584"/>
            <a:ext cx="105411" cy="177398"/>
          </a:xfrm>
          <a:custGeom>
            <a:avLst/>
            <a:gdLst/>
            <a:ahLst/>
            <a:cxnLst>
              <a:cxn ang="0">
                <a:pos x="4" y="84"/>
              </a:cxn>
              <a:cxn ang="0">
                <a:pos x="4" y="0"/>
              </a:cxn>
              <a:cxn ang="0">
                <a:pos x="0" y="84"/>
              </a:cxn>
              <a:cxn ang="0">
                <a:pos x="82" y="138"/>
              </a:cxn>
              <a:cxn ang="0">
                <a:pos x="4" y="84"/>
              </a:cxn>
            </a:cxnLst>
            <a:rect l="0" t="0" r="r" b="b"/>
            <a:pathLst>
              <a:path w="82" h="138">
                <a:moveTo>
                  <a:pt x="4" y="84"/>
                </a:moveTo>
                <a:lnTo>
                  <a:pt x="4" y="0"/>
                </a:lnTo>
                <a:lnTo>
                  <a:pt x="0" y="84"/>
                </a:lnTo>
                <a:lnTo>
                  <a:pt x="82" y="138"/>
                </a:lnTo>
                <a:lnTo>
                  <a:pt x="4" y="8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61" name="Freeform 3000"/>
          <p:cNvSpPr>
            <a:spLocks/>
          </p:cNvSpPr>
          <p:nvPr/>
        </p:nvSpPr>
        <p:spPr bwMode="auto">
          <a:xfrm>
            <a:off x="5848564" y="3984853"/>
            <a:ext cx="300806" cy="187682"/>
          </a:xfrm>
          <a:custGeom>
            <a:avLst/>
            <a:gdLst/>
            <a:ahLst/>
            <a:cxnLst>
              <a:cxn ang="0">
                <a:pos x="110" y="146"/>
              </a:cxn>
              <a:cxn ang="0">
                <a:pos x="132" y="102"/>
              </a:cxn>
              <a:cxn ang="0">
                <a:pos x="182" y="128"/>
              </a:cxn>
              <a:cxn ang="0">
                <a:pos x="224" y="72"/>
              </a:cxn>
              <a:cxn ang="0">
                <a:pos x="234" y="0"/>
              </a:cxn>
              <a:cxn ang="0">
                <a:pos x="222" y="72"/>
              </a:cxn>
              <a:cxn ang="0">
                <a:pos x="182" y="124"/>
              </a:cxn>
              <a:cxn ang="0">
                <a:pos x="132" y="96"/>
              </a:cxn>
              <a:cxn ang="0">
                <a:pos x="110" y="138"/>
              </a:cxn>
              <a:cxn ang="0">
                <a:pos x="82" y="60"/>
              </a:cxn>
              <a:cxn ang="0">
                <a:pos x="0" y="6"/>
              </a:cxn>
              <a:cxn ang="0">
                <a:pos x="80" y="64"/>
              </a:cxn>
              <a:cxn ang="0">
                <a:pos x="110" y="146"/>
              </a:cxn>
            </a:cxnLst>
            <a:rect l="0" t="0" r="r" b="b"/>
            <a:pathLst>
              <a:path w="234" h="146">
                <a:moveTo>
                  <a:pt x="110" y="146"/>
                </a:moveTo>
                <a:lnTo>
                  <a:pt x="132" y="102"/>
                </a:lnTo>
                <a:lnTo>
                  <a:pt x="182" y="128"/>
                </a:lnTo>
                <a:lnTo>
                  <a:pt x="224" y="72"/>
                </a:lnTo>
                <a:lnTo>
                  <a:pt x="234" y="0"/>
                </a:lnTo>
                <a:lnTo>
                  <a:pt x="222" y="72"/>
                </a:lnTo>
                <a:lnTo>
                  <a:pt x="182" y="124"/>
                </a:lnTo>
                <a:lnTo>
                  <a:pt x="132" y="96"/>
                </a:lnTo>
                <a:lnTo>
                  <a:pt x="110" y="138"/>
                </a:lnTo>
                <a:lnTo>
                  <a:pt x="82" y="60"/>
                </a:lnTo>
                <a:lnTo>
                  <a:pt x="0" y="6"/>
                </a:lnTo>
                <a:lnTo>
                  <a:pt x="80" y="64"/>
                </a:lnTo>
                <a:lnTo>
                  <a:pt x="110" y="146"/>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62" name="Freeform 3001"/>
          <p:cNvSpPr>
            <a:spLocks/>
          </p:cNvSpPr>
          <p:nvPr/>
        </p:nvSpPr>
        <p:spPr bwMode="auto">
          <a:xfrm>
            <a:off x="6133944" y="3866588"/>
            <a:ext cx="35994" cy="210821"/>
          </a:xfrm>
          <a:custGeom>
            <a:avLst/>
            <a:gdLst/>
            <a:ahLst/>
            <a:cxnLst>
              <a:cxn ang="0">
                <a:pos x="0" y="164"/>
              </a:cxn>
              <a:cxn ang="0">
                <a:pos x="12" y="92"/>
              </a:cxn>
              <a:cxn ang="0">
                <a:pos x="14" y="82"/>
              </a:cxn>
              <a:cxn ang="0">
                <a:pos x="16" y="72"/>
              </a:cxn>
              <a:cxn ang="0">
                <a:pos x="28" y="0"/>
              </a:cxn>
              <a:cxn ang="0">
                <a:pos x="8" y="82"/>
              </a:cxn>
              <a:cxn ang="0">
                <a:pos x="0" y="164"/>
              </a:cxn>
            </a:cxnLst>
            <a:rect l="0" t="0" r="r" b="b"/>
            <a:pathLst>
              <a:path w="28" h="164">
                <a:moveTo>
                  <a:pt x="0" y="164"/>
                </a:moveTo>
                <a:lnTo>
                  <a:pt x="12" y="92"/>
                </a:lnTo>
                <a:lnTo>
                  <a:pt x="14" y="82"/>
                </a:lnTo>
                <a:lnTo>
                  <a:pt x="16" y="72"/>
                </a:lnTo>
                <a:lnTo>
                  <a:pt x="28" y="0"/>
                </a:lnTo>
                <a:lnTo>
                  <a:pt x="8" y="82"/>
                </a:lnTo>
                <a:lnTo>
                  <a:pt x="0" y="16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63" name="Freeform 3003"/>
          <p:cNvSpPr>
            <a:spLocks/>
          </p:cNvSpPr>
          <p:nvPr/>
        </p:nvSpPr>
        <p:spPr bwMode="auto">
          <a:xfrm>
            <a:off x="6149370" y="3959143"/>
            <a:ext cx="5142" cy="25710"/>
          </a:xfrm>
          <a:custGeom>
            <a:avLst/>
            <a:gdLst/>
            <a:ahLst/>
            <a:cxnLst>
              <a:cxn ang="0">
                <a:pos x="0" y="20"/>
              </a:cxn>
              <a:cxn ang="0">
                <a:pos x="4" y="0"/>
              </a:cxn>
              <a:cxn ang="0">
                <a:pos x="2" y="10"/>
              </a:cxn>
              <a:cxn ang="0">
                <a:pos x="0" y="20"/>
              </a:cxn>
            </a:cxnLst>
            <a:rect l="0" t="0" r="r" b="b"/>
            <a:pathLst>
              <a:path w="4" h="20">
                <a:moveTo>
                  <a:pt x="0" y="20"/>
                </a:moveTo>
                <a:lnTo>
                  <a:pt x="4" y="0"/>
                </a:lnTo>
                <a:lnTo>
                  <a:pt x="2" y="10"/>
                </a:lnTo>
                <a:lnTo>
                  <a:pt x="0" y="2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64" name="Freeform 3004"/>
          <p:cNvSpPr>
            <a:spLocks/>
          </p:cNvSpPr>
          <p:nvPr/>
        </p:nvSpPr>
        <p:spPr bwMode="auto">
          <a:xfrm>
            <a:off x="6211074" y="3933433"/>
            <a:ext cx="133692" cy="77130"/>
          </a:xfrm>
          <a:custGeom>
            <a:avLst/>
            <a:gdLst/>
            <a:ahLst/>
            <a:cxnLst>
              <a:cxn ang="0">
                <a:pos x="24" y="54"/>
              </a:cxn>
              <a:cxn ang="0">
                <a:pos x="0" y="40"/>
              </a:cxn>
              <a:cxn ang="0">
                <a:pos x="24" y="60"/>
              </a:cxn>
              <a:cxn ang="0">
                <a:pos x="104" y="0"/>
              </a:cxn>
              <a:cxn ang="0">
                <a:pos x="24" y="54"/>
              </a:cxn>
            </a:cxnLst>
            <a:rect l="0" t="0" r="r" b="b"/>
            <a:pathLst>
              <a:path w="104" h="60">
                <a:moveTo>
                  <a:pt x="24" y="54"/>
                </a:moveTo>
                <a:lnTo>
                  <a:pt x="0" y="40"/>
                </a:lnTo>
                <a:lnTo>
                  <a:pt x="24" y="60"/>
                </a:lnTo>
                <a:lnTo>
                  <a:pt x="104" y="0"/>
                </a:lnTo>
                <a:lnTo>
                  <a:pt x="24" y="5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65" name="Freeform 3005"/>
          <p:cNvSpPr>
            <a:spLocks/>
          </p:cNvSpPr>
          <p:nvPr/>
        </p:nvSpPr>
        <p:spPr bwMode="auto">
          <a:xfrm>
            <a:off x="6380759" y="3761177"/>
            <a:ext cx="113124" cy="190253"/>
          </a:xfrm>
          <a:custGeom>
            <a:avLst/>
            <a:gdLst/>
            <a:ahLst/>
            <a:cxnLst>
              <a:cxn ang="0">
                <a:pos x="0" y="148"/>
              </a:cxn>
              <a:cxn ang="0">
                <a:pos x="52" y="42"/>
              </a:cxn>
              <a:cxn ang="0">
                <a:pos x="88" y="0"/>
              </a:cxn>
              <a:cxn ang="0">
                <a:pos x="50" y="40"/>
              </a:cxn>
              <a:cxn ang="0">
                <a:pos x="0" y="148"/>
              </a:cxn>
            </a:cxnLst>
            <a:rect l="0" t="0" r="r" b="b"/>
            <a:pathLst>
              <a:path w="88" h="148">
                <a:moveTo>
                  <a:pt x="0" y="148"/>
                </a:moveTo>
                <a:lnTo>
                  <a:pt x="52" y="42"/>
                </a:lnTo>
                <a:lnTo>
                  <a:pt x="88" y="0"/>
                </a:lnTo>
                <a:lnTo>
                  <a:pt x="50" y="40"/>
                </a:lnTo>
                <a:lnTo>
                  <a:pt x="0" y="148"/>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66" name="Freeform 3006"/>
          <p:cNvSpPr>
            <a:spLocks/>
          </p:cNvSpPr>
          <p:nvPr/>
        </p:nvSpPr>
        <p:spPr bwMode="auto">
          <a:xfrm>
            <a:off x="6141658" y="3984853"/>
            <a:ext cx="100269" cy="61704"/>
          </a:xfrm>
          <a:custGeom>
            <a:avLst/>
            <a:gdLst/>
            <a:ahLst/>
            <a:cxnLst>
              <a:cxn ang="0">
                <a:pos x="0" y="44"/>
              </a:cxn>
              <a:cxn ang="0">
                <a:pos x="0" y="48"/>
              </a:cxn>
              <a:cxn ang="0">
                <a:pos x="54" y="4"/>
              </a:cxn>
              <a:cxn ang="0">
                <a:pos x="78" y="20"/>
              </a:cxn>
              <a:cxn ang="0">
                <a:pos x="54" y="0"/>
              </a:cxn>
              <a:cxn ang="0">
                <a:pos x="0" y="44"/>
              </a:cxn>
            </a:cxnLst>
            <a:rect l="0" t="0" r="r" b="b"/>
            <a:pathLst>
              <a:path w="78" h="48">
                <a:moveTo>
                  <a:pt x="0" y="44"/>
                </a:moveTo>
                <a:lnTo>
                  <a:pt x="0" y="48"/>
                </a:lnTo>
                <a:lnTo>
                  <a:pt x="54" y="4"/>
                </a:lnTo>
                <a:lnTo>
                  <a:pt x="78" y="20"/>
                </a:lnTo>
                <a:lnTo>
                  <a:pt x="54" y="0"/>
                </a:lnTo>
                <a:lnTo>
                  <a:pt x="0" y="4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67" name="Freeform 3007"/>
          <p:cNvSpPr>
            <a:spLocks/>
          </p:cNvSpPr>
          <p:nvPr/>
        </p:nvSpPr>
        <p:spPr bwMode="auto">
          <a:xfrm>
            <a:off x="6241927" y="3815168"/>
            <a:ext cx="205679" cy="195395"/>
          </a:xfrm>
          <a:custGeom>
            <a:avLst/>
            <a:gdLst/>
            <a:ahLst/>
            <a:cxnLst>
              <a:cxn ang="0">
                <a:pos x="80" y="92"/>
              </a:cxn>
              <a:cxn ang="0">
                <a:pos x="0" y="152"/>
              </a:cxn>
              <a:cxn ang="0">
                <a:pos x="80" y="96"/>
              </a:cxn>
              <a:cxn ang="0">
                <a:pos x="110" y="110"/>
              </a:cxn>
              <a:cxn ang="0">
                <a:pos x="160" y="0"/>
              </a:cxn>
              <a:cxn ang="0">
                <a:pos x="108" y="106"/>
              </a:cxn>
              <a:cxn ang="0">
                <a:pos x="80" y="92"/>
              </a:cxn>
            </a:cxnLst>
            <a:rect l="0" t="0" r="r" b="b"/>
            <a:pathLst>
              <a:path w="160" h="152">
                <a:moveTo>
                  <a:pt x="80" y="92"/>
                </a:moveTo>
                <a:lnTo>
                  <a:pt x="0" y="152"/>
                </a:lnTo>
                <a:lnTo>
                  <a:pt x="80" y="96"/>
                </a:lnTo>
                <a:lnTo>
                  <a:pt x="110" y="110"/>
                </a:lnTo>
                <a:lnTo>
                  <a:pt x="160" y="0"/>
                </a:lnTo>
                <a:lnTo>
                  <a:pt x="108" y="106"/>
                </a:lnTo>
                <a:lnTo>
                  <a:pt x="80" y="9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68" name="Freeform 3008"/>
          <p:cNvSpPr>
            <a:spLocks/>
          </p:cNvSpPr>
          <p:nvPr/>
        </p:nvSpPr>
        <p:spPr bwMode="auto">
          <a:xfrm>
            <a:off x="6488741" y="3743181"/>
            <a:ext cx="5142" cy="17997"/>
          </a:xfrm>
          <a:custGeom>
            <a:avLst/>
            <a:gdLst/>
            <a:ahLst/>
            <a:cxnLst>
              <a:cxn ang="0">
                <a:pos x="0" y="2"/>
              </a:cxn>
              <a:cxn ang="0">
                <a:pos x="4" y="14"/>
              </a:cxn>
              <a:cxn ang="0">
                <a:pos x="0" y="0"/>
              </a:cxn>
              <a:cxn ang="0">
                <a:pos x="0" y="2"/>
              </a:cxn>
              <a:cxn ang="0">
                <a:pos x="0" y="2"/>
              </a:cxn>
            </a:cxnLst>
            <a:rect l="0" t="0" r="r" b="b"/>
            <a:pathLst>
              <a:path w="4" h="14">
                <a:moveTo>
                  <a:pt x="0" y="2"/>
                </a:moveTo>
                <a:lnTo>
                  <a:pt x="4" y="14"/>
                </a:lnTo>
                <a:lnTo>
                  <a:pt x="0" y="0"/>
                </a:lnTo>
                <a:lnTo>
                  <a:pt x="0" y="2"/>
                </a:lnTo>
                <a:lnTo>
                  <a:pt x="0" y="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69" name="Freeform 3010"/>
          <p:cNvSpPr>
            <a:spLocks/>
          </p:cNvSpPr>
          <p:nvPr/>
        </p:nvSpPr>
        <p:spPr bwMode="auto">
          <a:xfrm>
            <a:off x="6123661" y="3362673"/>
            <a:ext cx="370223" cy="673600"/>
          </a:xfrm>
          <a:custGeom>
            <a:avLst/>
            <a:gdLst/>
            <a:ahLst/>
            <a:cxnLst>
              <a:cxn ang="0">
                <a:pos x="92" y="498"/>
              </a:cxn>
              <a:cxn ang="0">
                <a:pos x="172" y="444"/>
              </a:cxn>
              <a:cxn ang="0">
                <a:pos x="200" y="458"/>
              </a:cxn>
              <a:cxn ang="0">
                <a:pos x="250" y="350"/>
              </a:cxn>
              <a:cxn ang="0">
                <a:pos x="288" y="310"/>
              </a:cxn>
              <a:cxn ang="0">
                <a:pos x="284" y="298"/>
              </a:cxn>
              <a:cxn ang="0">
                <a:pos x="284" y="298"/>
              </a:cxn>
              <a:cxn ang="0">
                <a:pos x="284" y="296"/>
              </a:cxn>
              <a:cxn ang="0">
                <a:pos x="216" y="0"/>
              </a:cxn>
              <a:cxn ang="0">
                <a:pos x="26" y="6"/>
              </a:cxn>
              <a:cxn ang="0">
                <a:pos x="0" y="28"/>
              </a:cxn>
              <a:cxn ang="0">
                <a:pos x="38" y="392"/>
              </a:cxn>
              <a:cxn ang="0">
                <a:pos x="24" y="464"/>
              </a:cxn>
              <a:cxn ang="0">
                <a:pos x="20" y="484"/>
              </a:cxn>
              <a:cxn ang="0">
                <a:pos x="14" y="524"/>
              </a:cxn>
              <a:cxn ang="0">
                <a:pos x="68" y="484"/>
              </a:cxn>
              <a:cxn ang="0">
                <a:pos x="92" y="498"/>
              </a:cxn>
            </a:cxnLst>
            <a:rect l="0" t="0" r="r" b="b"/>
            <a:pathLst>
              <a:path w="288" h="524">
                <a:moveTo>
                  <a:pt x="92" y="498"/>
                </a:moveTo>
                <a:lnTo>
                  <a:pt x="172" y="444"/>
                </a:lnTo>
                <a:lnTo>
                  <a:pt x="200" y="458"/>
                </a:lnTo>
                <a:lnTo>
                  <a:pt x="250" y="350"/>
                </a:lnTo>
                <a:lnTo>
                  <a:pt x="288" y="310"/>
                </a:lnTo>
                <a:lnTo>
                  <a:pt x="284" y="298"/>
                </a:lnTo>
                <a:lnTo>
                  <a:pt x="284" y="298"/>
                </a:lnTo>
                <a:lnTo>
                  <a:pt x="284" y="296"/>
                </a:lnTo>
                <a:lnTo>
                  <a:pt x="216" y="0"/>
                </a:lnTo>
                <a:lnTo>
                  <a:pt x="26" y="6"/>
                </a:lnTo>
                <a:lnTo>
                  <a:pt x="0" y="28"/>
                </a:lnTo>
                <a:lnTo>
                  <a:pt x="38" y="392"/>
                </a:lnTo>
                <a:lnTo>
                  <a:pt x="24" y="464"/>
                </a:lnTo>
                <a:lnTo>
                  <a:pt x="20" y="484"/>
                </a:lnTo>
                <a:lnTo>
                  <a:pt x="14" y="524"/>
                </a:lnTo>
                <a:lnTo>
                  <a:pt x="68" y="484"/>
                </a:lnTo>
                <a:lnTo>
                  <a:pt x="92" y="498"/>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70" name="Freeform 3011"/>
          <p:cNvSpPr>
            <a:spLocks/>
          </p:cNvSpPr>
          <p:nvPr/>
        </p:nvSpPr>
        <p:spPr bwMode="auto">
          <a:xfrm>
            <a:off x="6213645" y="4465629"/>
            <a:ext cx="41136" cy="449923"/>
          </a:xfrm>
          <a:custGeom>
            <a:avLst/>
            <a:gdLst/>
            <a:ahLst/>
            <a:cxnLst>
              <a:cxn ang="0">
                <a:pos x="0" y="0"/>
              </a:cxn>
              <a:cxn ang="0">
                <a:pos x="32" y="350"/>
              </a:cxn>
              <a:cxn ang="0">
                <a:pos x="8" y="68"/>
              </a:cxn>
              <a:cxn ang="0">
                <a:pos x="2" y="0"/>
              </a:cxn>
              <a:cxn ang="0">
                <a:pos x="0" y="0"/>
              </a:cxn>
            </a:cxnLst>
            <a:rect l="0" t="0" r="r" b="b"/>
            <a:pathLst>
              <a:path w="32" h="350">
                <a:moveTo>
                  <a:pt x="0" y="0"/>
                </a:moveTo>
                <a:lnTo>
                  <a:pt x="32" y="350"/>
                </a:lnTo>
                <a:lnTo>
                  <a:pt x="8" y="68"/>
                </a:lnTo>
                <a:lnTo>
                  <a:pt x="2" y="0"/>
                </a:lnTo>
                <a:lnTo>
                  <a:pt x="0"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71" name="Freeform 3012"/>
          <p:cNvSpPr>
            <a:spLocks/>
          </p:cNvSpPr>
          <p:nvPr/>
        </p:nvSpPr>
        <p:spPr bwMode="auto">
          <a:xfrm>
            <a:off x="5856278" y="4463057"/>
            <a:ext cx="421643" cy="753300"/>
          </a:xfrm>
          <a:custGeom>
            <a:avLst/>
            <a:gdLst/>
            <a:ahLst/>
            <a:cxnLst>
              <a:cxn ang="0">
                <a:pos x="278" y="0"/>
              </a:cxn>
              <a:cxn ang="0">
                <a:pos x="74" y="22"/>
              </a:cxn>
              <a:cxn ang="0">
                <a:pos x="0" y="240"/>
              </a:cxn>
              <a:cxn ang="0">
                <a:pos x="38" y="372"/>
              </a:cxn>
              <a:cxn ang="0">
                <a:pos x="6" y="522"/>
              </a:cxn>
              <a:cxn ang="0">
                <a:pos x="178" y="508"/>
              </a:cxn>
              <a:cxn ang="0">
                <a:pos x="216" y="586"/>
              </a:cxn>
              <a:cxn ang="0">
                <a:pos x="298" y="560"/>
              </a:cxn>
              <a:cxn ang="0">
                <a:pos x="328" y="560"/>
              </a:cxn>
              <a:cxn ang="0">
                <a:pos x="310" y="352"/>
              </a:cxn>
              <a:cxn ang="0">
                <a:pos x="278" y="2"/>
              </a:cxn>
              <a:cxn ang="0">
                <a:pos x="280" y="2"/>
              </a:cxn>
              <a:cxn ang="0">
                <a:pos x="286" y="70"/>
              </a:cxn>
              <a:cxn ang="0">
                <a:pos x="280" y="0"/>
              </a:cxn>
              <a:cxn ang="0">
                <a:pos x="278" y="0"/>
              </a:cxn>
            </a:cxnLst>
            <a:rect l="0" t="0" r="r" b="b"/>
            <a:pathLst>
              <a:path w="328" h="586">
                <a:moveTo>
                  <a:pt x="278" y="0"/>
                </a:moveTo>
                <a:lnTo>
                  <a:pt x="74" y="22"/>
                </a:lnTo>
                <a:lnTo>
                  <a:pt x="0" y="240"/>
                </a:lnTo>
                <a:lnTo>
                  <a:pt x="38" y="372"/>
                </a:lnTo>
                <a:lnTo>
                  <a:pt x="6" y="522"/>
                </a:lnTo>
                <a:lnTo>
                  <a:pt x="178" y="508"/>
                </a:lnTo>
                <a:lnTo>
                  <a:pt x="216" y="586"/>
                </a:lnTo>
                <a:lnTo>
                  <a:pt x="298" y="560"/>
                </a:lnTo>
                <a:lnTo>
                  <a:pt x="328" y="560"/>
                </a:lnTo>
                <a:lnTo>
                  <a:pt x="310" y="352"/>
                </a:lnTo>
                <a:lnTo>
                  <a:pt x="278" y="2"/>
                </a:lnTo>
                <a:lnTo>
                  <a:pt x="280" y="2"/>
                </a:lnTo>
                <a:lnTo>
                  <a:pt x="286" y="70"/>
                </a:lnTo>
                <a:lnTo>
                  <a:pt x="280" y="0"/>
                </a:lnTo>
                <a:lnTo>
                  <a:pt x="278"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72" name="Freeform 3013"/>
          <p:cNvSpPr>
            <a:spLocks/>
          </p:cNvSpPr>
          <p:nvPr/>
        </p:nvSpPr>
        <p:spPr bwMode="auto">
          <a:xfrm>
            <a:off x="6254781" y="4915552"/>
            <a:ext cx="25710" cy="267383"/>
          </a:xfrm>
          <a:custGeom>
            <a:avLst/>
            <a:gdLst/>
            <a:ahLst/>
            <a:cxnLst>
              <a:cxn ang="0">
                <a:pos x="20" y="208"/>
              </a:cxn>
              <a:cxn ang="0">
                <a:pos x="0" y="0"/>
              </a:cxn>
              <a:cxn ang="0">
                <a:pos x="18" y="208"/>
              </a:cxn>
              <a:cxn ang="0">
                <a:pos x="20" y="208"/>
              </a:cxn>
            </a:cxnLst>
            <a:rect l="0" t="0" r="r" b="b"/>
            <a:pathLst>
              <a:path w="20" h="208">
                <a:moveTo>
                  <a:pt x="20" y="208"/>
                </a:moveTo>
                <a:lnTo>
                  <a:pt x="0" y="0"/>
                </a:lnTo>
                <a:lnTo>
                  <a:pt x="18" y="208"/>
                </a:lnTo>
                <a:lnTo>
                  <a:pt x="20" y="208"/>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73" name="Freeform 3014"/>
          <p:cNvSpPr>
            <a:spLocks/>
          </p:cNvSpPr>
          <p:nvPr/>
        </p:nvSpPr>
        <p:spPr bwMode="auto">
          <a:xfrm>
            <a:off x="6216216" y="4416780"/>
            <a:ext cx="473062" cy="766155"/>
          </a:xfrm>
          <a:custGeom>
            <a:avLst/>
            <a:gdLst/>
            <a:ahLst/>
            <a:cxnLst>
              <a:cxn ang="0">
                <a:pos x="368" y="466"/>
              </a:cxn>
              <a:cxn ang="0">
                <a:pos x="350" y="330"/>
              </a:cxn>
              <a:cxn ang="0">
                <a:pos x="226" y="0"/>
              </a:cxn>
              <a:cxn ang="0">
                <a:pos x="0" y="36"/>
              </a:cxn>
              <a:cxn ang="0">
                <a:pos x="6" y="106"/>
              </a:cxn>
              <a:cxn ang="0">
                <a:pos x="52" y="596"/>
              </a:cxn>
              <a:cxn ang="0">
                <a:pos x="96" y="596"/>
              </a:cxn>
              <a:cxn ang="0">
                <a:pos x="134" y="580"/>
              </a:cxn>
              <a:cxn ang="0">
                <a:pos x="90" y="490"/>
              </a:cxn>
              <a:cxn ang="0">
                <a:pos x="368" y="466"/>
              </a:cxn>
            </a:cxnLst>
            <a:rect l="0" t="0" r="r" b="b"/>
            <a:pathLst>
              <a:path w="368" h="596">
                <a:moveTo>
                  <a:pt x="368" y="466"/>
                </a:moveTo>
                <a:lnTo>
                  <a:pt x="350" y="330"/>
                </a:lnTo>
                <a:lnTo>
                  <a:pt x="226" y="0"/>
                </a:lnTo>
                <a:lnTo>
                  <a:pt x="0" y="36"/>
                </a:lnTo>
                <a:lnTo>
                  <a:pt x="6" y="106"/>
                </a:lnTo>
                <a:lnTo>
                  <a:pt x="52" y="596"/>
                </a:lnTo>
                <a:lnTo>
                  <a:pt x="96" y="596"/>
                </a:lnTo>
                <a:lnTo>
                  <a:pt x="134" y="580"/>
                </a:lnTo>
                <a:lnTo>
                  <a:pt x="90" y="490"/>
                </a:lnTo>
                <a:lnTo>
                  <a:pt x="368" y="466"/>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74" name="Freeform 3015"/>
          <p:cNvSpPr>
            <a:spLocks/>
          </p:cNvSpPr>
          <p:nvPr/>
        </p:nvSpPr>
        <p:spPr bwMode="auto">
          <a:xfrm>
            <a:off x="6812687" y="4403925"/>
            <a:ext cx="69417" cy="48849"/>
          </a:xfrm>
          <a:custGeom>
            <a:avLst/>
            <a:gdLst/>
            <a:ahLst/>
            <a:cxnLst>
              <a:cxn ang="0">
                <a:pos x="0" y="6"/>
              </a:cxn>
              <a:cxn ang="0">
                <a:pos x="52" y="4"/>
              </a:cxn>
              <a:cxn ang="0">
                <a:pos x="52" y="38"/>
              </a:cxn>
              <a:cxn ang="0">
                <a:pos x="54" y="0"/>
              </a:cxn>
              <a:cxn ang="0">
                <a:pos x="0" y="6"/>
              </a:cxn>
            </a:cxnLst>
            <a:rect l="0" t="0" r="r" b="b"/>
            <a:pathLst>
              <a:path w="54" h="38">
                <a:moveTo>
                  <a:pt x="0" y="6"/>
                </a:moveTo>
                <a:lnTo>
                  <a:pt x="52" y="4"/>
                </a:lnTo>
                <a:lnTo>
                  <a:pt x="52" y="38"/>
                </a:lnTo>
                <a:lnTo>
                  <a:pt x="54" y="0"/>
                </a:lnTo>
                <a:lnTo>
                  <a:pt x="0" y="6"/>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75" name="Freeform 3016"/>
          <p:cNvSpPr>
            <a:spLocks/>
          </p:cNvSpPr>
          <p:nvPr/>
        </p:nvSpPr>
        <p:spPr bwMode="auto">
          <a:xfrm>
            <a:off x="6812687" y="4357647"/>
            <a:ext cx="69417" cy="53991"/>
          </a:xfrm>
          <a:custGeom>
            <a:avLst/>
            <a:gdLst/>
            <a:ahLst/>
            <a:cxnLst>
              <a:cxn ang="0">
                <a:pos x="6" y="40"/>
              </a:cxn>
              <a:cxn ang="0">
                <a:pos x="22" y="0"/>
              </a:cxn>
              <a:cxn ang="0">
                <a:pos x="0" y="42"/>
              </a:cxn>
              <a:cxn ang="0">
                <a:pos x="54" y="36"/>
              </a:cxn>
              <a:cxn ang="0">
                <a:pos x="6" y="40"/>
              </a:cxn>
            </a:cxnLst>
            <a:rect l="0" t="0" r="r" b="b"/>
            <a:pathLst>
              <a:path w="54" h="42">
                <a:moveTo>
                  <a:pt x="6" y="40"/>
                </a:moveTo>
                <a:lnTo>
                  <a:pt x="22" y="0"/>
                </a:lnTo>
                <a:lnTo>
                  <a:pt x="0" y="42"/>
                </a:lnTo>
                <a:lnTo>
                  <a:pt x="54" y="36"/>
                </a:lnTo>
                <a:lnTo>
                  <a:pt x="6" y="4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76" name="Freeform 3017"/>
          <p:cNvSpPr>
            <a:spLocks/>
          </p:cNvSpPr>
          <p:nvPr/>
        </p:nvSpPr>
        <p:spPr bwMode="auto">
          <a:xfrm>
            <a:off x="6879532" y="4403925"/>
            <a:ext cx="339371" cy="334229"/>
          </a:xfrm>
          <a:custGeom>
            <a:avLst/>
            <a:gdLst/>
            <a:ahLst/>
            <a:cxnLst>
              <a:cxn ang="0">
                <a:pos x="2" y="0"/>
              </a:cxn>
              <a:cxn ang="0">
                <a:pos x="0" y="38"/>
              </a:cxn>
              <a:cxn ang="0">
                <a:pos x="264" y="260"/>
              </a:cxn>
              <a:cxn ang="0">
                <a:pos x="2" y="36"/>
              </a:cxn>
              <a:cxn ang="0">
                <a:pos x="2" y="0"/>
              </a:cxn>
            </a:cxnLst>
            <a:rect l="0" t="0" r="r" b="b"/>
            <a:pathLst>
              <a:path w="264" h="260">
                <a:moveTo>
                  <a:pt x="2" y="0"/>
                </a:moveTo>
                <a:lnTo>
                  <a:pt x="0" y="38"/>
                </a:lnTo>
                <a:lnTo>
                  <a:pt x="264" y="260"/>
                </a:lnTo>
                <a:lnTo>
                  <a:pt x="2" y="36"/>
                </a:lnTo>
                <a:lnTo>
                  <a:pt x="2"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77" name="Freeform 3018"/>
          <p:cNvSpPr>
            <a:spLocks/>
          </p:cNvSpPr>
          <p:nvPr/>
        </p:nvSpPr>
        <p:spPr bwMode="auto">
          <a:xfrm>
            <a:off x="6812686" y="4339649"/>
            <a:ext cx="35994" cy="71988"/>
          </a:xfrm>
          <a:custGeom>
            <a:avLst/>
            <a:gdLst/>
            <a:ahLst/>
            <a:cxnLst>
              <a:cxn ang="0">
                <a:pos x="28" y="0"/>
              </a:cxn>
              <a:cxn ang="0">
                <a:pos x="22" y="2"/>
              </a:cxn>
              <a:cxn ang="0">
                <a:pos x="0" y="56"/>
              </a:cxn>
              <a:cxn ang="0">
                <a:pos x="22" y="14"/>
              </a:cxn>
              <a:cxn ang="0">
                <a:pos x="28" y="0"/>
              </a:cxn>
            </a:cxnLst>
            <a:rect l="0" t="0" r="r" b="b"/>
            <a:pathLst>
              <a:path w="28" h="56">
                <a:moveTo>
                  <a:pt x="28" y="0"/>
                </a:moveTo>
                <a:lnTo>
                  <a:pt x="22" y="2"/>
                </a:lnTo>
                <a:lnTo>
                  <a:pt x="0" y="56"/>
                </a:lnTo>
                <a:lnTo>
                  <a:pt x="22" y="14"/>
                </a:lnTo>
                <a:lnTo>
                  <a:pt x="28"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78" name="Freeform 3019"/>
          <p:cNvSpPr>
            <a:spLocks/>
          </p:cNvSpPr>
          <p:nvPr/>
        </p:nvSpPr>
        <p:spPr bwMode="auto">
          <a:xfrm>
            <a:off x="6820400" y="4252237"/>
            <a:ext cx="563047" cy="485917"/>
          </a:xfrm>
          <a:custGeom>
            <a:avLst/>
            <a:gdLst/>
            <a:ahLst/>
            <a:cxnLst>
              <a:cxn ang="0">
                <a:pos x="0" y="122"/>
              </a:cxn>
              <a:cxn ang="0">
                <a:pos x="48" y="118"/>
              </a:cxn>
              <a:cxn ang="0">
                <a:pos x="48" y="154"/>
              </a:cxn>
              <a:cxn ang="0">
                <a:pos x="310" y="378"/>
              </a:cxn>
              <a:cxn ang="0">
                <a:pos x="422" y="176"/>
              </a:cxn>
              <a:cxn ang="0">
                <a:pos x="438" y="104"/>
              </a:cxn>
              <a:cxn ang="0">
                <a:pos x="306" y="16"/>
              </a:cxn>
              <a:cxn ang="0">
                <a:pos x="224" y="32"/>
              </a:cxn>
              <a:cxn ang="0">
                <a:pos x="194" y="0"/>
              </a:cxn>
              <a:cxn ang="0">
                <a:pos x="24" y="66"/>
              </a:cxn>
              <a:cxn ang="0">
                <a:pos x="16" y="82"/>
              </a:cxn>
              <a:cxn ang="0">
                <a:pos x="0" y="122"/>
              </a:cxn>
            </a:cxnLst>
            <a:rect l="0" t="0" r="r" b="b"/>
            <a:pathLst>
              <a:path w="438" h="378">
                <a:moveTo>
                  <a:pt x="0" y="122"/>
                </a:moveTo>
                <a:lnTo>
                  <a:pt x="48" y="118"/>
                </a:lnTo>
                <a:lnTo>
                  <a:pt x="48" y="154"/>
                </a:lnTo>
                <a:lnTo>
                  <a:pt x="310" y="378"/>
                </a:lnTo>
                <a:lnTo>
                  <a:pt x="422" y="176"/>
                </a:lnTo>
                <a:lnTo>
                  <a:pt x="438" y="104"/>
                </a:lnTo>
                <a:lnTo>
                  <a:pt x="306" y="16"/>
                </a:lnTo>
                <a:lnTo>
                  <a:pt x="224" y="32"/>
                </a:lnTo>
                <a:lnTo>
                  <a:pt x="194" y="0"/>
                </a:lnTo>
                <a:lnTo>
                  <a:pt x="24" y="66"/>
                </a:lnTo>
                <a:lnTo>
                  <a:pt x="16" y="82"/>
                </a:lnTo>
                <a:lnTo>
                  <a:pt x="0" y="12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79" name="Freeform 3020"/>
          <p:cNvSpPr>
            <a:spLocks/>
          </p:cNvSpPr>
          <p:nvPr/>
        </p:nvSpPr>
        <p:spPr bwMode="auto">
          <a:xfrm>
            <a:off x="6696992" y="4969542"/>
            <a:ext cx="411359" cy="107982"/>
          </a:xfrm>
          <a:custGeom>
            <a:avLst/>
            <a:gdLst/>
            <a:ahLst/>
            <a:cxnLst>
              <a:cxn ang="0">
                <a:pos x="278" y="42"/>
              </a:cxn>
              <a:cxn ang="0">
                <a:pos x="320" y="56"/>
              </a:cxn>
              <a:cxn ang="0">
                <a:pos x="314" y="0"/>
              </a:cxn>
              <a:cxn ang="0">
                <a:pos x="314" y="48"/>
              </a:cxn>
              <a:cxn ang="0">
                <a:pos x="280" y="36"/>
              </a:cxn>
              <a:cxn ang="0">
                <a:pos x="18" y="78"/>
              </a:cxn>
              <a:cxn ang="0">
                <a:pos x="0" y="54"/>
              </a:cxn>
              <a:cxn ang="0">
                <a:pos x="18" y="84"/>
              </a:cxn>
              <a:cxn ang="0">
                <a:pos x="278" y="42"/>
              </a:cxn>
            </a:cxnLst>
            <a:rect l="0" t="0" r="r" b="b"/>
            <a:pathLst>
              <a:path w="320" h="84">
                <a:moveTo>
                  <a:pt x="278" y="42"/>
                </a:moveTo>
                <a:lnTo>
                  <a:pt x="320" y="56"/>
                </a:lnTo>
                <a:lnTo>
                  <a:pt x="314" y="0"/>
                </a:lnTo>
                <a:lnTo>
                  <a:pt x="314" y="48"/>
                </a:lnTo>
                <a:lnTo>
                  <a:pt x="280" y="36"/>
                </a:lnTo>
                <a:lnTo>
                  <a:pt x="18" y="78"/>
                </a:lnTo>
                <a:lnTo>
                  <a:pt x="0" y="54"/>
                </a:lnTo>
                <a:lnTo>
                  <a:pt x="18" y="84"/>
                </a:lnTo>
                <a:lnTo>
                  <a:pt x="278" y="4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80" name="Freeform 3021"/>
          <p:cNvSpPr>
            <a:spLocks/>
          </p:cNvSpPr>
          <p:nvPr/>
        </p:nvSpPr>
        <p:spPr bwMode="auto">
          <a:xfrm>
            <a:off x="7100638" y="4966971"/>
            <a:ext cx="89985" cy="5142"/>
          </a:xfrm>
          <a:custGeom>
            <a:avLst/>
            <a:gdLst/>
            <a:ahLst/>
            <a:cxnLst>
              <a:cxn ang="0">
                <a:pos x="0" y="2"/>
              </a:cxn>
              <a:cxn ang="0">
                <a:pos x="70" y="4"/>
              </a:cxn>
              <a:cxn ang="0">
                <a:pos x="70" y="0"/>
              </a:cxn>
              <a:cxn ang="0">
                <a:pos x="0" y="2"/>
              </a:cxn>
            </a:cxnLst>
            <a:rect l="0" t="0" r="r" b="b"/>
            <a:pathLst>
              <a:path w="70" h="4">
                <a:moveTo>
                  <a:pt x="0" y="2"/>
                </a:moveTo>
                <a:lnTo>
                  <a:pt x="70" y="4"/>
                </a:lnTo>
                <a:lnTo>
                  <a:pt x="70" y="0"/>
                </a:lnTo>
                <a:lnTo>
                  <a:pt x="0" y="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81" name="Freeform 3022"/>
          <p:cNvSpPr>
            <a:spLocks/>
          </p:cNvSpPr>
          <p:nvPr/>
        </p:nvSpPr>
        <p:spPr bwMode="auto">
          <a:xfrm>
            <a:off x="7100638" y="4969542"/>
            <a:ext cx="89985" cy="71988"/>
          </a:xfrm>
          <a:custGeom>
            <a:avLst/>
            <a:gdLst/>
            <a:ahLst/>
            <a:cxnLst>
              <a:cxn ang="0">
                <a:pos x="6" y="56"/>
              </a:cxn>
              <a:cxn ang="0">
                <a:pos x="6" y="6"/>
              </a:cxn>
              <a:cxn ang="0">
                <a:pos x="70" y="6"/>
              </a:cxn>
              <a:cxn ang="0">
                <a:pos x="70" y="2"/>
              </a:cxn>
              <a:cxn ang="0">
                <a:pos x="0" y="0"/>
              </a:cxn>
              <a:cxn ang="0">
                <a:pos x="6" y="56"/>
              </a:cxn>
            </a:cxnLst>
            <a:rect l="0" t="0" r="r" b="b"/>
            <a:pathLst>
              <a:path w="70" h="56">
                <a:moveTo>
                  <a:pt x="6" y="56"/>
                </a:moveTo>
                <a:lnTo>
                  <a:pt x="6" y="6"/>
                </a:lnTo>
                <a:lnTo>
                  <a:pt x="70" y="6"/>
                </a:lnTo>
                <a:lnTo>
                  <a:pt x="70" y="2"/>
                </a:lnTo>
                <a:lnTo>
                  <a:pt x="0" y="0"/>
                </a:lnTo>
                <a:lnTo>
                  <a:pt x="6" y="56"/>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82" name="Freeform 3023"/>
          <p:cNvSpPr>
            <a:spLocks/>
          </p:cNvSpPr>
          <p:nvPr/>
        </p:nvSpPr>
        <p:spPr bwMode="auto">
          <a:xfrm>
            <a:off x="6689278" y="5023534"/>
            <a:ext cx="30852" cy="53991"/>
          </a:xfrm>
          <a:custGeom>
            <a:avLst/>
            <a:gdLst/>
            <a:ahLst/>
            <a:cxnLst>
              <a:cxn ang="0">
                <a:pos x="24" y="42"/>
              </a:cxn>
              <a:cxn ang="0">
                <a:pos x="6" y="12"/>
              </a:cxn>
              <a:cxn ang="0">
                <a:pos x="0" y="0"/>
              </a:cxn>
              <a:cxn ang="0">
                <a:pos x="2" y="12"/>
              </a:cxn>
              <a:cxn ang="0">
                <a:pos x="24" y="42"/>
              </a:cxn>
            </a:cxnLst>
            <a:rect l="0" t="0" r="r" b="b"/>
            <a:pathLst>
              <a:path w="24" h="42">
                <a:moveTo>
                  <a:pt x="24" y="42"/>
                </a:moveTo>
                <a:lnTo>
                  <a:pt x="6" y="12"/>
                </a:lnTo>
                <a:lnTo>
                  <a:pt x="0" y="0"/>
                </a:lnTo>
                <a:lnTo>
                  <a:pt x="2" y="12"/>
                </a:lnTo>
                <a:lnTo>
                  <a:pt x="24" y="4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83" name="Freeform 3024"/>
          <p:cNvSpPr>
            <a:spLocks/>
          </p:cNvSpPr>
          <p:nvPr/>
        </p:nvSpPr>
        <p:spPr bwMode="auto">
          <a:xfrm>
            <a:off x="6337052" y="5049244"/>
            <a:ext cx="56562" cy="110553"/>
          </a:xfrm>
          <a:custGeom>
            <a:avLst/>
            <a:gdLst/>
            <a:ahLst/>
            <a:cxnLst>
              <a:cxn ang="0">
                <a:pos x="44" y="86"/>
              </a:cxn>
              <a:cxn ang="0">
                <a:pos x="44" y="86"/>
              </a:cxn>
              <a:cxn ang="0">
                <a:pos x="0" y="0"/>
              </a:cxn>
              <a:cxn ang="0">
                <a:pos x="44" y="86"/>
              </a:cxn>
            </a:cxnLst>
            <a:rect l="0" t="0" r="r" b="b"/>
            <a:pathLst>
              <a:path w="44" h="86">
                <a:moveTo>
                  <a:pt x="44" y="86"/>
                </a:moveTo>
                <a:lnTo>
                  <a:pt x="44" y="86"/>
                </a:lnTo>
                <a:lnTo>
                  <a:pt x="0" y="0"/>
                </a:lnTo>
                <a:lnTo>
                  <a:pt x="44" y="86"/>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84" name="Freeform 3025"/>
          <p:cNvSpPr>
            <a:spLocks/>
          </p:cNvSpPr>
          <p:nvPr/>
        </p:nvSpPr>
        <p:spPr bwMode="auto">
          <a:xfrm>
            <a:off x="6514452" y="4337078"/>
            <a:ext cx="701881" cy="732732"/>
          </a:xfrm>
          <a:custGeom>
            <a:avLst/>
            <a:gdLst/>
            <a:ahLst/>
            <a:cxnLst>
              <a:cxn ang="0">
                <a:pos x="422" y="528"/>
              </a:cxn>
              <a:cxn ang="0">
                <a:pos x="456" y="540"/>
              </a:cxn>
              <a:cxn ang="0">
                <a:pos x="456" y="492"/>
              </a:cxn>
              <a:cxn ang="0">
                <a:pos x="526" y="490"/>
              </a:cxn>
              <a:cxn ang="0">
                <a:pos x="526" y="494"/>
              </a:cxn>
              <a:cxn ang="0">
                <a:pos x="526" y="494"/>
              </a:cxn>
              <a:cxn ang="0">
                <a:pos x="512" y="378"/>
              </a:cxn>
              <a:cxn ang="0">
                <a:pos x="546" y="314"/>
              </a:cxn>
              <a:cxn ang="0">
                <a:pos x="284" y="90"/>
              </a:cxn>
              <a:cxn ang="0">
                <a:pos x="284" y="56"/>
              </a:cxn>
              <a:cxn ang="0">
                <a:pos x="232" y="58"/>
              </a:cxn>
              <a:cxn ang="0">
                <a:pos x="254" y="4"/>
              </a:cxn>
              <a:cxn ang="0">
                <a:pos x="260" y="2"/>
              </a:cxn>
              <a:cxn ang="0">
                <a:pos x="254" y="16"/>
              </a:cxn>
              <a:cxn ang="0">
                <a:pos x="262" y="0"/>
              </a:cxn>
              <a:cxn ang="0">
                <a:pos x="182" y="30"/>
              </a:cxn>
              <a:cxn ang="0">
                <a:pos x="0" y="60"/>
              </a:cxn>
              <a:cxn ang="0">
                <a:pos x="120" y="390"/>
              </a:cxn>
              <a:cxn ang="0">
                <a:pos x="142" y="546"/>
              </a:cxn>
              <a:cxn ang="0">
                <a:pos x="160" y="570"/>
              </a:cxn>
              <a:cxn ang="0">
                <a:pos x="422" y="528"/>
              </a:cxn>
            </a:cxnLst>
            <a:rect l="0" t="0" r="r" b="b"/>
            <a:pathLst>
              <a:path w="546" h="570">
                <a:moveTo>
                  <a:pt x="422" y="528"/>
                </a:moveTo>
                <a:lnTo>
                  <a:pt x="456" y="540"/>
                </a:lnTo>
                <a:lnTo>
                  <a:pt x="456" y="492"/>
                </a:lnTo>
                <a:lnTo>
                  <a:pt x="526" y="490"/>
                </a:lnTo>
                <a:lnTo>
                  <a:pt x="526" y="494"/>
                </a:lnTo>
                <a:lnTo>
                  <a:pt x="526" y="494"/>
                </a:lnTo>
                <a:lnTo>
                  <a:pt x="512" y="378"/>
                </a:lnTo>
                <a:lnTo>
                  <a:pt x="546" y="314"/>
                </a:lnTo>
                <a:lnTo>
                  <a:pt x="284" y="90"/>
                </a:lnTo>
                <a:lnTo>
                  <a:pt x="284" y="56"/>
                </a:lnTo>
                <a:lnTo>
                  <a:pt x="232" y="58"/>
                </a:lnTo>
                <a:lnTo>
                  <a:pt x="254" y="4"/>
                </a:lnTo>
                <a:lnTo>
                  <a:pt x="260" y="2"/>
                </a:lnTo>
                <a:lnTo>
                  <a:pt x="254" y="16"/>
                </a:lnTo>
                <a:lnTo>
                  <a:pt x="262" y="0"/>
                </a:lnTo>
                <a:lnTo>
                  <a:pt x="182" y="30"/>
                </a:lnTo>
                <a:lnTo>
                  <a:pt x="0" y="60"/>
                </a:lnTo>
                <a:lnTo>
                  <a:pt x="120" y="390"/>
                </a:lnTo>
                <a:lnTo>
                  <a:pt x="142" y="546"/>
                </a:lnTo>
                <a:lnTo>
                  <a:pt x="160" y="570"/>
                </a:lnTo>
                <a:lnTo>
                  <a:pt x="422" y="528"/>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85" name="Freeform 3026"/>
          <p:cNvSpPr>
            <a:spLocks/>
          </p:cNvSpPr>
          <p:nvPr/>
        </p:nvSpPr>
        <p:spPr bwMode="auto">
          <a:xfrm>
            <a:off x="6337053" y="4972113"/>
            <a:ext cx="1190369" cy="856140"/>
          </a:xfrm>
          <a:custGeom>
            <a:avLst/>
            <a:gdLst/>
            <a:ahLst/>
            <a:cxnLst>
              <a:cxn ang="0">
                <a:pos x="896" y="342"/>
              </a:cxn>
              <a:cxn ang="0">
                <a:pos x="808" y="232"/>
              </a:cxn>
              <a:cxn ang="0">
                <a:pos x="808" y="182"/>
              </a:cxn>
              <a:cxn ang="0">
                <a:pos x="668" y="20"/>
              </a:cxn>
              <a:cxn ang="0">
                <a:pos x="664" y="0"/>
              </a:cxn>
              <a:cxn ang="0">
                <a:pos x="664" y="0"/>
              </a:cxn>
              <a:cxn ang="0">
                <a:pos x="664" y="4"/>
              </a:cxn>
              <a:cxn ang="0">
                <a:pos x="600" y="4"/>
              </a:cxn>
              <a:cxn ang="0">
                <a:pos x="600" y="54"/>
              </a:cxn>
              <a:cxn ang="0">
                <a:pos x="558" y="40"/>
              </a:cxn>
              <a:cxn ang="0">
                <a:pos x="298" y="82"/>
              </a:cxn>
              <a:cxn ang="0">
                <a:pos x="276" y="52"/>
              </a:cxn>
              <a:cxn ang="0">
                <a:pos x="274" y="40"/>
              </a:cxn>
              <a:cxn ang="0">
                <a:pos x="0" y="60"/>
              </a:cxn>
              <a:cxn ang="0">
                <a:pos x="44" y="146"/>
              </a:cxn>
              <a:cxn ang="0">
                <a:pos x="132" y="108"/>
              </a:cxn>
              <a:cxn ang="0">
                <a:pos x="242" y="154"/>
              </a:cxn>
              <a:cxn ang="0">
                <a:pos x="242" y="192"/>
              </a:cxn>
              <a:cxn ang="0">
                <a:pos x="298" y="192"/>
              </a:cxn>
              <a:cxn ang="0">
                <a:pos x="380" y="128"/>
              </a:cxn>
              <a:cxn ang="0">
                <a:pos x="558" y="206"/>
              </a:cxn>
              <a:cxn ang="0">
                <a:pos x="558" y="368"/>
              </a:cxn>
              <a:cxn ang="0">
                <a:pos x="598" y="382"/>
              </a:cxn>
              <a:cxn ang="0">
                <a:pos x="638" y="478"/>
              </a:cxn>
              <a:cxn ang="0">
                <a:pos x="776" y="584"/>
              </a:cxn>
              <a:cxn ang="0">
                <a:pos x="776" y="626"/>
              </a:cxn>
              <a:cxn ang="0">
                <a:pos x="830" y="666"/>
              </a:cxn>
              <a:cxn ang="0">
                <a:pos x="886" y="610"/>
              </a:cxn>
              <a:cxn ang="0">
                <a:pos x="916" y="610"/>
              </a:cxn>
              <a:cxn ang="0">
                <a:pos x="926" y="518"/>
              </a:cxn>
              <a:cxn ang="0">
                <a:pos x="896" y="342"/>
              </a:cxn>
            </a:cxnLst>
            <a:rect l="0" t="0" r="r" b="b"/>
            <a:pathLst>
              <a:path w="926" h="666">
                <a:moveTo>
                  <a:pt x="896" y="342"/>
                </a:moveTo>
                <a:lnTo>
                  <a:pt x="808" y="232"/>
                </a:lnTo>
                <a:lnTo>
                  <a:pt x="808" y="182"/>
                </a:lnTo>
                <a:lnTo>
                  <a:pt x="668" y="20"/>
                </a:lnTo>
                <a:lnTo>
                  <a:pt x="664" y="0"/>
                </a:lnTo>
                <a:lnTo>
                  <a:pt x="664" y="0"/>
                </a:lnTo>
                <a:lnTo>
                  <a:pt x="664" y="4"/>
                </a:lnTo>
                <a:lnTo>
                  <a:pt x="600" y="4"/>
                </a:lnTo>
                <a:lnTo>
                  <a:pt x="600" y="54"/>
                </a:lnTo>
                <a:lnTo>
                  <a:pt x="558" y="40"/>
                </a:lnTo>
                <a:lnTo>
                  <a:pt x="298" y="82"/>
                </a:lnTo>
                <a:lnTo>
                  <a:pt x="276" y="52"/>
                </a:lnTo>
                <a:lnTo>
                  <a:pt x="274" y="40"/>
                </a:lnTo>
                <a:lnTo>
                  <a:pt x="0" y="60"/>
                </a:lnTo>
                <a:lnTo>
                  <a:pt x="44" y="146"/>
                </a:lnTo>
                <a:lnTo>
                  <a:pt x="132" y="108"/>
                </a:lnTo>
                <a:lnTo>
                  <a:pt x="242" y="154"/>
                </a:lnTo>
                <a:lnTo>
                  <a:pt x="242" y="192"/>
                </a:lnTo>
                <a:lnTo>
                  <a:pt x="298" y="192"/>
                </a:lnTo>
                <a:lnTo>
                  <a:pt x="380" y="128"/>
                </a:lnTo>
                <a:lnTo>
                  <a:pt x="558" y="206"/>
                </a:lnTo>
                <a:lnTo>
                  <a:pt x="558" y="368"/>
                </a:lnTo>
                <a:lnTo>
                  <a:pt x="598" y="382"/>
                </a:lnTo>
                <a:lnTo>
                  <a:pt x="638" y="478"/>
                </a:lnTo>
                <a:lnTo>
                  <a:pt x="776" y="584"/>
                </a:lnTo>
                <a:lnTo>
                  <a:pt x="776" y="626"/>
                </a:lnTo>
                <a:lnTo>
                  <a:pt x="830" y="666"/>
                </a:lnTo>
                <a:lnTo>
                  <a:pt x="886" y="610"/>
                </a:lnTo>
                <a:lnTo>
                  <a:pt x="916" y="610"/>
                </a:lnTo>
                <a:lnTo>
                  <a:pt x="926" y="518"/>
                </a:lnTo>
                <a:lnTo>
                  <a:pt x="896" y="34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86" name="Freeform 3027"/>
          <p:cNvSpPr>
            <a:spLocks/>
          </p:cNvSpPr>
          <p:nvPr/>
        </p:nvSpPr>
        <p:spPr bwMode="auto">
          <a:xfrm>
            <a:off x="7476002" y="2457685"/>
            <a:ext cx="131121" cy="460207"/>
          </a:xfrm>
          <a:custGeom>
            <a:avLst/>
            <a:gdLst/>
            <a:ahLst/>
            <a:cxnLst>
              <a:cxn ang="0">
                <a:pos x="40" y="132"/>
              </a:cxn>
              <a:cxn ang="0">
                <a:pos x="2" y="0"/>
              </a:cxn>
              <a:cxn ang="0">
                <a:pos x="0" y="0"/>
              </a:cxn>
              <a:cxn ang="0">
                <a:pos x="38" y="132"/>
              </a:cxn>
              <a:cxn ang="0">
                <a:pos x="102" y="358"/>
              </a:cxn>
              <a:cxn ang="0">
                <a:pos x="80" y="276"/>
              </a:cxn>
              <a:cxn ang="0">
                <a:pos x="40" y="132"/>
              </a:cxn>
            </a:cxnLst>
            <a:rect l="0" t="0" r="r" b="b"/>
            <a:pathLst>
              <a:path w="102" h="358">
                <a:moveTo>
                  <a:pt x="40" y="132"/>
                </a:moveTo>
                <a:lnTo>
                  <a:pt x="2" y="0"/>
                </a:lnTo>
                <a:lnTo>
                  <a:pt x="0" y="0"/>
                </a:lnTo>
                <a:lnTo>
                  <a:pt x="38" y="132"/>
                </a:lnTo>
                <a:lnTo>
                  <a:pt x="102" y="358"/>
                </a:lnTo>
                <a:lnTo>
                  <a:pt x="80" y="276"/>
                </a:lnTo>
                <a:lnTo>
                  <a:pt x="40" y="13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87" name="Freeform 3028"/>
          <p:cNvSpPr>
            <a:spLocks/>
          </p:cNvSpPr>
          <p:nvPr/>
        </p:nvSpPr>
        <p:spPr bwMode="auto">
          <a:xfrm>
            <a:off x="7607123" y="2917892"/>
            <a:ext cx="79701" cy="174827"/>
          </a:xfrm>
          <a:custGeom>
            <a:avLst/>
            <a:gdLst/>
            <a:ahLst/>
            <a:cxnLst>
              <a:cxn ang="0">
                <a:pos x="0" y="0"/>
              </a:cxn>
              <a:cxn ang="0">
                <a:pos x="10" y="84"/>
              </a:cxn>
              <a:cxn ang="0">
                <a:pos x="62" y="136"/>
              </a:cxn>
              <a:cxn ang="0">
                <a:pos x="12" y="82"/>
              </a:cxn>
              <a:cxn ang="0">
                <a:pos x="0" y="0"/>
              </a:cxn>
            </a:cxnLst>
            <a:rect l="0" t="0" r="r" b="b"/>
            <a:pathLst>
              <a:path w="62" h="136">
                <a:moveTo>
                  <a:pt x="0" y="0"/>
                </a:moveTo>
                <a:lnTo>
                  <a:pt x="10" y="84"/>
                </a:lnTo>
                <a:lnTo>
                  <a:pt x="62" y="136"/>
                </a:lnTo>
                <a:lnTo>
                  <a:pt x="12" y="82"/>
                </a:lnTo>
                <a:lnTo>
                  <a:pt x="0"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88" name="Freeform 3029"/>
          <p:cNvSpPr>
            <a:spLocks/>
          </p:cNvSpPr>
          <p:nvPr/>
        </p:nvSpPr>
        <p:spPr bwMode="auto">
          <a:xfrm>
            <a:off x="6828112" y="3195558"/>
            <a:ext cx="97698" cy="259670"/>
          </a:xfrm>
          <a:custGeom>
            <a:avLst/>
            <a:gdLst/>
            <a:ahLst/>
            <a:cxnLst>
              <a:cxn ang="0">
                <a:pos x="2" y="0"/>
              </a:cxn>
              <a:cxn ang="0">
                <a:pos x="0" y="6"/>
              </a:cxn>
              <a:cxn ang="0">
                <a:pos x="6" y="24"/>
              </a:cxn>
              <a:cxn ang="0">
                <a:pos x="74" y="202"/>
              </a:cxn>
              <a:cxn ang="0">
                <a:pos x="76" y="200"/>
              </a:cxn>
              <a:cxn ang="0">
                <a:pos x="2" y="0"/>
              </a:cxn>
            </a:cxnLst>
            <a:rect l="0" t="0" r="r" b="b"/>
            <a:pathLst>
              <a:path w="76" h="202">
                <a:moveTo>
                  <a:pt x="2" y="0"/>
                </a:moveTo>
                <a:lnTo>
                  <a:pt x="0" y="6"/>
                </a:lnTo>
                <a:lnTo>
                  <a:pt x="6" y="24"/>
                </a:lnTo>
                <a:lnTo>
                  <a:pt x="74" y="202"/>
                </a:lnTo>
                <a:lnTo>
                  <a:pt x="76" y="200"/>
                </a:lnTo>
                <a:lnTo>
                  <a:pt x="2"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89" name="Freeform 3030"/>
          <p:cNvSpPr>
            <a:spLocks/>
          </p:cNvSpPr>
          <p:nvPr/>
        </p:nvSpPr>
        <p:spPr bwMode="auto">
          <a:xfrm>
            <a:off x="6784405" y="3468084"/>
            <a:ext cx="503914" cy="455065"/>
          </a:xfrm>
          <a:custGeom>
            <a:avLst/>
            <a:gdLst/>
            <a:ahLst/>
            <a:cxnLst>
              <a:cxn ang="0">
                <a:pos x="6" y="268"/>
              </a:cxn>
              <a:cxn ang="0">
                <a:pos x="0" y="264"/>
              </a:cxn>
              <a:cxn ang="0">
                <a:pos x="10" y="298"/>
              </a:cxn>
              <a:cxn ang="0">
                <a:pos x="62" y="320"/>
              </a:cxn>
              <a:cxn ang="0">
                <a:pos x="62" y="320"/>
              </a:cxn>
              <a:cxn ang="0">
                <a:pos x="64" y="322"/>
              </a:cxn>
              <a:cxn ang="0">
                <a:pos x="136" y="354"/>
              </a:cxn>
              <a:cxn ang="0">
                <a:pos x="206" y="312"/>
              </a:cxn>
              <a:cxn ang="0">
                <a:pos x="236" y="148"/>
              </a:cxn>
              <a:cxn ang="0">
                <a:pos x="266" y="172"/>
              </a:cxn>
              <a:cxn ang="0">
                <a:pos x="294" y="102"/>
              </a:cxn>
              <a:cxn ang="0">
                <a:pos x="336" y="40"/>
              </a:cxn>
              <a:cxn ang="0">
                <a:pos x="376" y="40"/>
              </a:cxn>
              <a:cxn ang="0">
                <a:pos x="392" y="18"/>
              </a:cxn>
              <a:cxn ang="0">
                <a:pos x="346" y="8"/>
              </a:cxn>
              <a:cxn ang="0">
                <a:pos x="240" y="64"/>
              </a:cxn>
              <a:cxn ang="0">
                <a:pos x="214" y="18"/>
              </a:cxn>
              <a:cxn ang="0">
                <a:pos x="126" y="48"/>
              </a:cxn>
              <a:cxn ang="0">
                <a:pos x="110" y="0"/>
              </a:cxn>
              <a:cxn ang="0">
                <a:pos x="98" y="76"/>
              </a:cxn>
              <a:cxn ang="0">
                <a:pos x="6" y="268"/>
              </a:cxn>
            </a:cxnLst>
            <a:rect l="0" t="0" r="r" b="b"/>
            <a:pathLst>
              <a:path w="392" h="354">
                <a:moveTo>
                  <a:pt x="6" y="268"/>
                </a:moveTo>
                <a:lnTo>
                  <a:pt x="0" y="264"/>
                </a:lnTo>
                <a:lnTo>
                  <a:pt x="10" y="298"/>
                </a:lnTo>
                <a:lnTo>
                  <a:pt x="62" y="320"/>
                </a:lnTo>
                <a:lnTo>
                  <a:pt x="62" y="320"/>
                </a:lnTo>
                <a:lnTo>
                  <a:pt x="64" y="322"/>
                </a:lnTo>
                <a:lnTo>
                  <a:pt x="136" y="354"/>
                </a:lnTo>
                <a:lnTo>
                  <a:pt x="206" y="312"/>
                </a:lnTo>
                <a:lnTo>
                  <a:pt x="236" y="148"/>
                </a:lnTo>
                <a:lnTo>
                  <a:pt x="266" y="172"/>
                </a:lnTo>
                <a:lnTo>
                  <a:pt x="294" y="102"/>
                </a:lnTo>
                <a:lnTo>
                  <a:pt x="336" y="40"/>
                </a:lnTo>
                <a:lnTo>
                  <a:pt x="376" y="40"/>
                </a:lnTo>
                <a:lnTo>
                  <a:pt x="392" y="18"/>
                </a:lnTo>
                <a:lnTo>
                  <a:pt x="346" y="8"/>
                </a:lnTo>
                <a:lnTo>
                  <a:pt x="240" y="64"/>
                </a:lnTo>
                <a:lnTo>
                  <a:pt x="214" y="18"/>
                </a:lnTo>
                <a:lnTo>
                  <a:pt x="126" y="48"/>
                </a:lnTo>
                <a:lnTo>
                  <a:pt x="110" y="0"/>
                </a:lnTo>
                <a:lnTo>
                  <a:pt x="98" y="76"/>
                </a:lnTo>
                <a:lnTo>
                  <a:pt x="6" y="268"/>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90" name="Freeform 3031"/>
          <p:cNvSpPr>
            <a:spLocks/>
          </p:cNvSpPr>
          <p:nvPr/>
        </p:nvSpPr>
        <p:spPr bwMode="auto">
          <a:xfrm>
            <a:off x="6784406" y="3804884"/>
            <a:ext cx="7713" cy="7713"/>
          </a:xfrm>
          <a:custGeom>
            <a:avLst/>
            <a:gdLst/>
            <a:ahLst/>
            <a:cxnLst>
              <a:cxn ang="0">
                <a:pos x="0" y="0"/>
              </a:cxn>
              <a:cxn ang="0">
                <a:pos x="0" y="2"/>
              </a:cxn>
              <a:cxn ang="0">
                <a:pos x="6" y="6"/>
              </a:cxn>
              <a:cxn ang="0">
                <a:pos x="0" y="0"/>
              </a:cxn>
            </a:cxnLst>
            <a:rect l="0" t="0" r="r" b="b"/>
            <a:pathLst>
              <a:path w="6" h="6">
                <a:moveTo>
                  <a:pt x="0" y="0"/>
                </a:moveTo>
                <a:lnTo>
                  <a:pt x="0" y="2"/>
                </a:lnTo>
                <a:lnTo>
                  <a:pt x="6" y="6"/>
                </a:lnTo>
                <a:lnTo>
                  <a:pt x="0"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91" name="Freeform 3032"/>
          <p:cNvSpPr>
            <a:spLocks/>
          </p:cNvSpPr>
          <p:nvPr/>
        </p:nvSpPr>
        <p:spPr bwMode="auto">
          <a:xfrm>
            <a:off x="6910383" y="3465513"/>
            <a:ext cx="15426" cy="100269"/>
          </a:xfrm>
          <a:custGeom>
            <a:avLst/>
            <a:gdLst/>
            <a:ahLst/>
            <a:cxnLst>
              <a:cxn ang="0">
                <a:pos x="0" y="78"/>
              </a:cxn>
              <a:cxn ang="0">
                <a:pos x="12" y="2"/>
              </a:cxn>
              <a:cxn ang="0">
                <a:pos x="10" y="0"/>
              </a:cxn>
              <a:cxn ang="0">
                <a:pos x="0" y="78"/>
              </a:cxn>
            </a:cxnLst>
            <a:rect l="0" t="0" r="r" b="b"/>
            <a:pathLst>
              <a:path w="12" h="78">
                <a:moveTo>
                  <a:pt x="0" y="78"/>
                </a:moveTo>
                <a:lnTo>
                  <a:pt x="12" y="2"/>
                </a:lnTo>
                <a:lnTo>
                  <a:pt x="10" y="0"/>
                </a:lnTo>
                <a:lnTo>
                  <a:pt x="0" y="78"/>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92" name="Freeform 3033"/>
          <p:cNvSpPr>
            <a:spLocks/>
          </p:cNvSpPr>
          <p:nvPr/>
        </p:nvSpPr>
        <p:spPr bwMode="auto">
          <a:xfrm>
            <a:off x="6792118" y="3565782"/>
            <a:ext cx="118266" cy="246815"/>
          </a:xfrm>
          <a:custGeom>
            <a:avLst/>
            <a:gdLst/>
            <a:ahLst/>
            <a:cxnLst>
              <a:cxn ang="0">
                <a:pos x="58" y="60"/>
              </a:cxn>
              <a:cxn ang="0">
                <a:pos x="0" y="192"/>
              </a:cxn>
              <a:cxn ang="0">
                <a:pos x="92" y="0"/>
              </a:cxn>
              <a:cxn ang="0">
                <a:pos x="58" y="60"/>
              </a:cxn>
            </a:cxnLst>
            <a:rect l="0" t="0" r="r" b="b"/>
            <a:pathLst>
              <a:path w="92" h="192">
                <a:moveTo>
                  <a:pt x="58" y="60"/>
                </a:moveTo>
                <a:lnTo>
                  <a:pt x="0" y="192"/>
                </a:lnTo>
                <a:lnTo>
                  <a:pt x="92" y="0"/>
                </a:lnTo>
                <a:lnTo>
                  <a:pt x="58" y="6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93" name="Freeform 3034"/>
          <p:cNvSpPr>
            <a:spLocks/>
          </p:cNvSpPr>
          <p:nvPr/>
        </p:nvSpPr>
        <p:spPr bwMode="auto">
          <a:xfrm>
            <a:off x="6923239" y="3455230"/>
            <a:ext cx="2571" cy="7713"/>
          </a:xfrm>
          <a:custGeom>
            <a:avLst/>
            <a:gdLst/>
            <a:ahLst/>
            <a:cxnLst>
              <a:cxn ang="0">
                <a:pos x="0" y="6"/>
              </a:cxn>
              <a:cxn ang="0">
                <a:pos x="2" y="2"/>
              </a:cxn>
              <a:cxn ang="0">
                <a:pos x="0" y="0"/>
              </a:cxn>
              <a:cxn ang="0">
                <a:pos x="0" y="6"/>
              </a:cxn>
            </a:cxnLst>
            <a:rect l="0" t="0" r="r" b="b"/>
            <a:pathLst>
              <a:path w="2" h="6">
                <a:moveTo>
                  <a:pt x="0" y="6"/>
                </a:moveTo>
                <a:lnTo>
                  <a:pt x="2" y="2"/>
                </a:lnTo>
                <a:lnTo>
                  <a:pt x="0" y="0"/>
                </a:lnTo>
                <a:lnTo>
                  <a:pt x="0" y="6"/>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94" name="Freeform 3035"/>
          <p:cNvSpPr>
            <a:spLocks/>
          </p:cNvSpPr>
          <p:nvPr/>
        </p:nvSpPr>
        <p:spPr bwMode="auto">
          <a:xfrm>
            <a:off x="6409040" y="3198129"/>
            <a:ext cx="509056" cy="601612"/>
          </a:xfrm>
          <a:custGeom>
            <a:avLst/>
            <a:gdLst/>
            <a:ahLst/>
            <a:cxnLst>
              <a:cxn ang="0">
                <a:pos x="282" y="50"/>
              </a:cxn>
              <a:cxn ang="0">
                <a:pos x="234" y="78"/>
              </a:cxn>
              <a:cxn ang="0">
                <a:pos x="206" y="104"/>
              </a:cxn>
              <a:cxn ang="0">
                <a:pos x="142" y="84"/>
              </a:cxn>
              <a:cxn ang="0">
                <a:pos x="0" y="128"/>
              </a:cxn>
              <a:cxn ang="0">
                <a:pos x="66" y="422"/>
              </a:cxn>
              <a:cxn ang="0">
                <a:pos x="172" y="460"/>
              </a:cxn>
              <a:cxn ang="0">
                <a:pos x="264" y="448"/>
              </a:cxn>
              <a:cxn ang="0">
                <a:pos x="298" y="468"/>
              </a:cxn>
              <a:cxn ang="0">
                <a:pos x="354" y="344"/>
              </a:cxn>
              <a:cxn ang="0">
                <a:pos x="386" y="284"/>
              </a:cxn>
              <a:cxn ang="0">
                <a:pos x="396" y="200"/>
              </a:cxn>
              <a:cxn ang="0">
                <a:pos x="332" y="22"/>
              </a:cxn>
              <a:cxn ang="0">
                <a:pos x="324" y="0"/>
              </a:cxn>
              <a:cxn ang="0">
                <a:pos x="282" y="50"/>
              </a:cxn>
            </a:cxnLst>
            <a:rect l="0" t="0" r="r" b="b"/>
            <a:pathLst>
              <a:path w="396" h="468">
                <a:moveTo>
                  <a:pt x="282" y="50"/>
                </a:moveTo>
                <a:lnTo>
                  <a:pt x="234" y="78"/>
                </a:lnTo>
                <a:lnTo>
                  <a:pt x="206" y="104"/>
                </a:lnTo>
                <a:lnTo>
                  <a:pt x="142" y="84"/>
                </a:lnTo>
                <a:lnTo>
                  <a:pt x="0" y="128"/>
                </a:lnTo>
                <a:lnTo>
                  <a:pt x="66" y="422"/>
                </a:lnTo>
                <a:lnTo>
                  <a:pt x="172" y="460"/>
                </a:lnTo>
                <a:lnTo>
                  <a:pt x="264" y="448"/>
                </a:lnTo>
                <a:lnTo>
                  <a:pt x="298" y="468"/>
                </a:lnTo>
                <a:lnTo>
                  <a:pt x="354" y="344"/>
                </a:lnTo>
                <a:lnTo>
                  <a:pt x="386" y="284"/>
                </a:lnTo>
                <a:lnTo>
                  <a:pt x="396" y="200"/>
                </a:lnTo>
                <a:lnTo>
                  <a:pt x="332" y="22"/>
                </a:lnTo>
                <a:lnTo>
                  <a:pt x="324" y="0"/>
                </a:lnTo>
                <a:lnTo>
                  <a:pt x="282" y="5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95" name="Freeform 3036"/>
          <p:cNvSpPr>
            <a:spLocks/>
          </p:cNvSpPr>
          <p:nvPr/>
        </p:nvSpPr>
        <p:spPr bwMode="auto">
          <a:xfrm>
            <a:off x="7476002" y="2457685"/>
            <a:ext cx="131121" cy="460207"/>
          </a:xfrm>
          <a:custGeom>
            <a:avLst/>
            <a:gdLst/>
            <a:ahLst/>
            <a:cxnLst>
              <a:cxn ang="0">
                <a:pos x="40" y="132"/>
              </a:cxn>
              <a:cxn ang="0">
                <a:pos x="2" y="0"/>
              </a:cxn>
              <a:cxn ang="0">
                <a:pos x="0" y="0"/>
              </a:cxn>
              <a:cxn ang="0">
                <a:pos x="38" y="132"/>
              </a:cxn>
              <a:cxn ang="0">
                <a:pos x="102" y="358"/>
              </a:cxn>
              <a:cxn ang="0">
                <a:pos x="80" y="276"/>
              </a:cxn>
              <a:cxn ang="0">
                <a:pos x="40" y="132"/>
              </a:cxn>
            </a:cxnLst>
            <a:rect l="0" t="0" r="r" b="b"/>
            <a:pathLst>
              <a:path w="102" h="358">
                <a:moveTo>
                  <a:pt x="40" y="132"/>
                </a:moveTo>
                <a:lnTo>
                  <a:pt x="2" y="0"/>
                </a:lnTo>
                <a:lnTo>
                  <a:pt x="0" y="0"/>
                </a:lnTo>
                <a:lnTo>
                  <a:pt x="38" y="132"/>
                </a:lnTo>
                <a:lnTo>
                  <a:pt x="102" y="358"/>
                </a:lnTo>
                <a:lnTo>
                  <a:pt x="80" y="276"/>
                </a:lnTo>
                <a:lnTo>
                  <a:pt x="40" y="13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96" name="Freeform 3037"/>
          <p:cNvSpPr>
            <a:spLocks/>
          </p:cNvSpPr>
          <p:nvPr/>
        </p:nvSpPr>
        <p:spPr bwMode="auto">
          <a:xfrm>
            <a:off x="7607123" y="2917892"/>
            <a:ext cx="79701" cy="174827"/>
          </a:xfrm>
          <a:custGeom>
            <a:avLst/>
            <a:gdLst/>
            <a:ahLst/>
            <a:cxnLst>
              <a:cxn ang="0">
                <a:pos x="0" y="0"/>
              </a:cxn>
              <a:cxn ang="0">
                <a:pos x="10" y="84"/>
              </a:cxn>
              <a:cxn ang="0">
                <a:pos x="62" y="136"/>
              </a:cxn>
              <a:cxn ang="0">
                <a:pos x="12" y="82"/>
              </a:cxn>
              <a:cxn ang="0">
                <a:pos x="0" y="0"/>
              </a:cxn>
            </a:cxnLst>
            <a:rect l="0" t="0" r="r" b="b"/>
            <a:pathLst>
              <a:path w="62" h="136">
                <a:moveTo>
                  <a:pt x="0" y="0"/>
                </a:moveTo>
                <a:lnTo>
                  <a:pt x="10" y="84"/>
                </a:lnTo>
                <a:lnTo>
                  <a:pt x="62" y="136"/>
                </a:lnTo>
                <a:lnTo>
                  <a:pt x="12" y="82"/>
                </a:lnTo>
                <a:lnTo>
                  <a:pt x="0"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97" name="Freeform 3038"/>
          <p:cNvSpPr>
            <a:spLocks/>
          </p:cNvSpPr>
          <p:nvPr/>
        </p:nvSpPr>
        <p:spPr bwMode="auto">
          <a:xfrm>
            <a:off x="6938664" y="3005306"/>
            <a:ext cx="606754" cy="334229"/>
          </a:xfrm>
          <a:custGeom>
            <a:avLst/>
            <a:gdLst/>
            <a:ahLst/>
            <a:cxnLst>
              <a:cxn ang="0">
                <a:pos x="472" y="190"/>
              </a:cxn>
              <a:cxn ang="0">
                <a:pos x="434" y="138"/>
              </a:cxn>
              <a:cxn ang="0">
                <a:pos x="444" y="68"/>
              </a:cxn>
              <a:cxn ang="0">
                <a:pos x="364" y="0"/>
              </a:cxn>
              <a:cxn ang="0">
                <a:pos x="0" y="120"/>
              </a:cxn>
              <a:cxn ang="0">
                <a:pos x="364" y="4"/>
              </a:cxn>
              <a:cxn ang="0">
                <a:pos x="440" y="70"/>
              </a:cxn>
              <a:cxn ang="0">
                <a:pos x="430" y="138"/>
              </a:cxn>
              <a:cxn ang="0">
                <a:pos x="470" y="190"/>
              </a:cxn>
              <a:cxn ang="0">
                <a:pos x="442" y="260"/>
              </a:cxn>
              <a:cxn ang="0">
                <a:pos x="444" y="258"/>
              </a:cxn>
              <a:cxn ang="0">
                <a:pos x="472" y="190"/>
              </a:cxn>
            </a:cxnLst>
            <a:rect l="0" t="0" r="r" b="b"/>
            <a:pathLst>
              <a:path w="472" h="260">
                <a:moveTo>
                  <a:pt x="472" y="190"/>
                </a:moveTo>
                <a:lnTo>
                  <a:pt x="434" y="138"/>
                </a:lnTo>
                <a:lnTo>
                  <a:pt x="444" y="68"/>
                </a:lnTo>
                <a:lnTo>
                  <a:pt x="364" y="0"/>
                </a:lnTo>
                <a:lnTo>
                  <a:pt x="0" y="120"/>
                </a:lnTo>
                <a:lnTo>
                  <a:pt x="364" y="4"/>
                </a:lnTo>
                <a:lnTo>
                  <a:pt x="440" y="70"/>
                </a:lnTo>
                <a:lnTo>
                  <a:pt x="430" y="138"/>
                </a:lnTo>
                <a:lnTo>
                  <a:pt x="470" y="190"/>
                </a:lnTo>
                <a:lnTo>
                  <a:pt x="442" y="260"/>
                </a:lnTo>
                <a:lnTo>
                  <a:pt x="444" y="258"/>
                </a:lnTo>
                <a:lnTo>
                  <a:pt x="472" y="19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98" name="Freeform 3039"/>
          <p:cNvSpPr>
            <a:spLocks/>
          </p:cNvSpPr>
          <p:nvPr/>
        </p:nvSpPr>
        <p:spPr bwMode="auto">
          <a:xfrm>
            <a:off x="6915526" y="3010448"/>
            <a:ext cx="491059" cy="154259"/>
          </a:xfrm>
          <a:custGeom>
            <a:avLst/>
            <a:gdLst/>
            <a:ahLst/>
            <a:cxnLst>
              <a:cxn ang="0">
                <a:pos x="0" y="72"/>
              </a:cxn>
              <a:cxn ang="0">
                <a:pos x="16" y="120"/>
              </a:cxn>
              <a:cxn ang="0">
                <a:pos x="382" y="0"/>
              </a:cxn>
              <a:cxn ang="0">
                <a:pos x="18" y="116"/>
              </a:cxn>
              <a:cxn ang="0">
                <a:pos x="2" y="70"/>
              </a:cxn>
              <a:cxn ang="0">
                <a:pos x="0" y="72"/>
              </a:cxn>
            </a:cxnLst>
            <a:rect l="0" t="0" r="r" b="b"/>
            <a:pathLst>
              <a:path w="382" h="120">
                <a:moveTo>
                  <a:pt x="0" y="72"/>
                </a:moveTo>
                <a:lnTo>
                  <a:pt x="16" y="120"/>
                </a:lnTo>
                <a:lnTo>
                  <a:pt x="382" y="0"/>
                </a:lnTo>
                <a:lnTo>
                  <a:pt x="18" y="116"/>
                </a:lnTo>
                <a:lnTo>
                  <a:pt x="2" y="70"/>
                </a:lnTo>
                <a:lnTo>
                  <a:pt x="0" y="7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199" name="Freeform 3040"/>
          <p:cNvSpPr>
            <a:spLocks/>
          </p:cNvSpPr>
          <p:nvPr/>
        </p:nvSpPr>
        <p:spPr bwMode="auto">
          <a:xfrm>
            <a:off x="7468288" y="3339535"/>
            <a:ext cx="161972" cy="215963"/>
          </a:xfrm>
          <a:custGeom>
            <a:avLst/>
            <a:gdLst/>
            <a:ahLst/>
            <a:cxnLst>
              <a:cxn ang="0">
                <a:pos x="0" y="10"/>
              </a:cxn>
              <a:cxn ang="0">
                <a:pos x="62" y="168"/>
              </a:cxn>
              <a:cxn ang="0">
                <a:pos x="126" y="142"/>
              </a:cxn>
              <a:cxn ang="0">
                <a:pos x="126" y="80"/>
              </a:cxn>
              <a:cxn ang="0">
                <a:pos x="30" y="2"/>
              </a:cxn>
              <a:cxn ang="0">
                <a:pos x="30" y="0"/>
              </a:cxn>
              <a:cxn ang="0">
                <a:pos x="0" y="10"/>
              </a:cxn>
            </a:cxnLst>
            <a:rect l="0" t="0" r="r" b="b"/>
            <a:pathLst>
              <a:path w="126" h="168">
                <a:moveTo>
                  <a:pt x="0" y="10"/>
                </a:moveTo>
                <a:lnTo>
                  <a:pt x="62" y="168"/>
                </a:lnTo>
                <a:lnTo>
                  <a:pt x="126" y="142"/>
                </a:lnTo>
                <a:lnTo>
                  <a:pt x="126" y="80"/>
                </a:lnTo>
                <a:lnTo>
                  <a:pt x="30" y="2"/>
                </a:lnTo>
                <a:lnTo>
                  <a:pt x="30" y="0"/>
                </a:lnTo>
                <a:lnTo>
                  <a:pt x="0" y="1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200" name="Freeform 3041"/>
          <p:cNvSpPr>
            <a:spLocks/>
          </p:cNvSpPr>
          <p:nvPr/>
        </p:nvSpPr>
        <p:spPr bwMode="auto">
          <a:xfrm>
            <a:off x="6825542" y="3010448"/>
            <a:ext cx="717307" cy="511627"/>
          </a:xfrm>
          <a:custGeom>
            <a:avLst/>
            <a:gdLst/>
            <a:ahLst/>
            <a:cxnLst>
              <a:cxn ang="0">
                <a:pos x="528" y="66"/>
              </a:cxn>
              <a:cxn ang="0">
                <a:pos x="452" y="0"/>
              </a:cxn>
              <a:cxn ang="0">
                <a:pos x="86" y="120"/>
              </a:cxn>
              <a:cxn ang="0">
                <a:pos x="70" y="72"/>
              </a:cxn>
              <a:cxn ang="0">
                <a:pos x="72" y="70"/>
              </a:cxn>
              <a:cxn ang="0">
                <a:pos x="88" y="116"/>
              </a:cxn>
              <a:cxn ang="0">
                <a:pos x="72" y="64"/>
              </a:cxn>
              <a:cxn ang="0">
                <a:pos x="0" y="146"/>
              </a:cxn>
              <a:cxn ang="0">
                <a:pos x="8" y="168"/>
              </a:cxn>
              <a:cxn ang="0">
                <a:pos x="2" y="150"/>
              </a:cxn>
              <a:cxn ang="0">
                <a:pos x="4" y="144"/>
              </a:cxn>
              <a:cxn ang="0">
                <a:pos x="78" y="344"/>
              </a:cxn>
              <a:cxn ang="0">
                <a:pos x="76" y="346"/>
              </a:cxn>
              <a:cxn ang="0">
                <a:pos x="78" y="348"/>
              </a:cxn>
              <a:cxn ang="0">
                <a:pos x="96" y="398"/>
              </a:cxn>
              <a:cxn ang="0">
                <a:pos x="182" y="372"/>
              </a:cxn>
              <a:cxn ang="0">
                <a:pos x="180" y="372"/>
              </a:cxn>
              <a:cxn ang="0">
                <a:pos x="498" y="262"/>
              </a:cxn>
              <a:cxn ang="0">
                <a:pos x="498" y="262"/>
              </a:cxn>
              <a:cxn ang="0">
                <a:pos x="498" y="262"/>
              </a:cxn>
              <a:cxn ang="0">
                <a:pos x="528" y="252"/>
              </a:cxn>
              <a:cxn ang="0">
                <a:pos x="558" y="186"/>
              </a:cxn>
              <a:cxn ang="0">
                <a:pos x="518" y="134"/>
              </a:cxn>
              <a:cxn ang="0">
                <a:pos x="528" y="66"/>
              </a:cxn>
            </a:cxnLst>
            <a:rect l="0" t="0" r="r" b="b"/>
            <a:pathLst>
              <a:path w="558" h="398">
                <a:moveTo>
                  <a:pt x="528" y="66"/>
                </a:moveTo>
                <a:lnTo>
                  <a:pt x="452" y="0"/>
                </a:lnTo>
                <a:lnTo>
                  <a:pt x="86" y="120"/>
                </a:lnTo>
                <a:lnTo>
                  <a:pt x="70" y="72"/>
                </a:lnTo>
                <a:lnTo>
                  <a:pt x="72" y="70"/>
                </a:lnTo>
                <a:lnTo>
                  <a:pt x="88" y="116"/>
                </a:lnTo>
                <a:lnTo>
                  <a:pt x="72" y="64"/>
                </a:lnTo>
                <a:lnTo>
                  <a:pt x="0" y="146"/>
                </a:lnTo>
                <a:lnTo>
                  <a:pt x="8" y="168"/>
                </a:lnTo>
                <a:lnTo>
                  <a:pt x="2" y="150"/>
                </a:lnTo>
                <a:lnTo>
                  <a:pt x="4" y="144"/>
                </a:lnTo>
                <a:lnTo>
                  <a:pt x="78" y="344"/>
                </a:lnTo>
                <a:lnTo>
                  <a:pt x="76" y="346"/>
                </a:lnTo>
                <a:lnTo>
                  <a:pt x="78" y="348"/>
                </a:lnTo>
                <a:lnTo>
                  <a:pt x="96" y="398"/>
                </a:lnTo>
                <a:lnTo>
                  <a:pt x="182" y="372"/>
                </a:lnTo>
                <a:lnTo>
                  <a:pt x="180" y="372"/>
                </a:lnTo>
                <a:lnTo>
                  <a:pt x="498" y="262"/>
                </a:lnTo>
                <a:lnTo>
                  <a:pt x="498" y="262"/>
                </a:lnTo>
                <a:lnTo>
                  <a:pt x="498" y="262"/>
                </a:lnTo>
                <a:lnTo>
                  <a:pt x="528" y="252"/>
                </a:lnTo>
                <a:lnTo>
                  <a:pt x="558" y="186"/>
                </a:lnTo>
                <a:lnTo>
                  <a:pt x="518" y="134"/>
                </a:lnTo>
                <a:lnTo>
                  <a:pt x="528" y="66"/>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201" name="Freeform 3042"/>
          <p:cNvSpPr>
            <a:spLocks/>
          </p:cNvSpPr>
          <p:nvPr/>
        </p:nvSpPr>
        <p:spPr bwMode="auto">
          <a:xfrm>
            <a:off x="7476002" y="2457685"/>
            <a:ext cx="131121" cy="460207"/>
          </a:xfrm>
          <a:custGeom>
            <a:avLst/>
            <a:gdLst/>
            <a:ahLst/>
            <a:cxnLst>
              <a:cxn ang="0">
                <a:pos x="40" y="132"/>
              </a:cxn>
              <a:cxn ang="0">
                <a:pos x="2" y="0"/>
              </a:cxn>
              <a:cxn ang="0">
                <a:pos x="0" y="0"/>
              </a:cxn>
              <a:cxn ang="0">
                <a:pos x="38" y="132"/>
              </a:cxn>
              <a:cxn ang="0">
                <a:pos x="102" y="358"/>
              </a:cxn>
              <a:cxn ang="0">
                <a:pos x="80" y="276"/>
              </a:cxn>
              <a:cxn ang="0">
                <a:pos x="40" y="132"/>
              </a:cxn>
            </a:cxnLst>
            <a:rect l="0" t="0" r="r" b="b"/>
            <a:pathLst>
              <a:path w="102" h="358">
                <a:moveTo>
                  <a:pt x="40" y="132"/>
                </a:moveTo>
                <a:lnTo>
                  <a:pt x="2" y="0"/>
                </a:lnTo>
                <a:lnTo>
                  <a:pt x="0" y="0"/>
                </a:lnTo>
                <a:lnTo>
                  <a:pt x="38" y="132"/>
                </a:lnTo>
                <a:lnTo>
                  <a:pt x="102" y="358"/>
                </a:lnTo>
                <a:lnTo>
                  <a:pt x="80" y="276"/>
                </a:lnTo>
                <a:lnTo>
                  <a:pt x="40" y="13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202" name="Freeform 3043"/>
          <p:cNvSpPr>
            <a:spLocks/>
          </p:cNvSpPr>
          <p:nvPr/>
        </p:nvSpPr>
        <p:spPr bwMode="auto">
          <a:xfrm>
            <a:off x="7514567" y="3092720"/>
            <a:ext cx="95127" cy="23139"/>
          </a:xfrm>
          <a:custGeom>
            <a:avLst/>
            <a:gdLst/>
            <a:ahLst/>
            <a:cxnLst>
              <a:cxn ang="0">
                <a:pos x="0" y="2"/>
              </a:cxn>
              <a:cxn ang="0">
                <a:pos x="74" y="18"/>
              </a:cxn>
              <a:cxn ang="0">
                <a:pos x="14" y="4"/>
              </a:cxn>
              <a:cxn ang="0">
                <a:pos x="0" y="0"/>
              </a:cxn>
              <a:cxn ang="0">
                <a:pos x="0" y="2"/>
              </a:cxn>
            </a:cxnLst>
            <a:rect l="0" t="0" r="r" b="b"/>
            <a:pathLst>
              <a:path w="74" h="18">
                <a:moveTo>
                  <a:pt x="0" y="2"/>
                </a:moveTo>
                <a:lnTo>
                  <a:pt x="74" y="18"/>
                </a:lnTo>
                <a:lnTo>
                  <a:pt x="14" y="4"/>
                </a:lnTo>
                <a:lnTo>
                  <a:pt x="0" y="0"/>
                </a:lnTo>
                <a:lnTo>
                  <a:pt x="0" y="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203" name="Freeform 3044"/>
          <p:cNvSpPr>
            <a:spLocks/>
          </p:cNvSpPr>
          <p:nvPr/>
        </p:nvSpPr>
        <p:spPr bwMode="auto">
          <a:xfrm>
            <a:off x="7607123" y="2917892"/>
            <a:ext cx="79701" cy="174827"/>
          </a:xfrm>
          <a:custGeom>
            <a:avLst/>
            <a:gdLst/>
            <a:ahLst/>
            <a:cxnLst>
              <a:cxn ang="0">
                <a:pos x="0" y="0"/>
              </a:cxn>
              <a:cxn ang="0">
                <a:pos x="10" y="84"/>
              </a:cxn>
              <a:cxn ang="0">
                <a:pos x="62" y="136"/>
              </a:cxn>
              <a:cxn ang="0">
                <a:pos x="12" y="82"/>
              </a:cxn>
              <a:cxn ang="0">
                <a:pos x="0" y="0"/>
              </a:cxn>
            </a:cxnLst>
            <a:rect l="0" t="0" r="r" b="b"/>
            <a:pathLst>
              <a:path w="62" h="136">
                <a:moveTo>
                  <a:pt x="0" y="0"/>
                </a:moveTo>
                <a:lnTo>
                  <a:pt x="10" y="84"/>
                </a:lnTo>
                <a:lnTo>
                  <a:pt x="62" y="136"/>
                </a:lnTo>
                <a:lnTo>
                  <a:pt x="12" y="82"/>
                </a:lnTo>
                <a:lnTo>
                  <a:pt x="0"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204" name="Freeform 3045"/>
          <p:cNvSpPr>
            <a:spLocks/>
          </p:cNvSpPr>
          <p:nvPr/>
        </p:nvSpPr>
        <p:spPr bwMode="auto">
          <a:xfrm>
            <a:off x="7609694" y="3115859"/>
            <a:ext cx="64275" cy="17997"/>
          </a:xfrm>
          <a:custGeom>
            <a:avLst/>
            <a:gdLst/>
            <a:ahLst/>
            <a:cxnLst>
              <a:cxn ang="0">
                <a:pos x="50" y="12"/>
              </a:cxn>
              <a:cxn ang="0">
                <a:pos x="0" y="0"/>
              </a:cxn>
              <a:cxn ang="0">
                <a:pos x="50" y="14"/>
              </a:cxn>
              <a:cxn ang="0">
                <a:pos x="50" y="12"/>
              </a:cxn>
            </a:cxnLst>
            <a:rect l="0" t="0" r="r" b="b"/>
            <a:pathLst>
              <a:path w="50" h="14">
                <a:moveTo>
                  <a:pt x="50" y="12"/>
                </a:moveTo>
                <a:lnTo>
                  <a:pt x="0" y="0"/>
                </a:lnTo>
                <a:lnTo>
                  <a:pt x="50" y="14"/>
                </a:lnTo>
                <a:lnTo>
                  <a:pt x="50" y="1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205" name="Freeform 3046"/>
          <p:cNvSpPr>
            <a:spLocks/>
          </p:cNvSpPr>
          <p:nvPr/>
        </p:nvSpPr>
        <p:spPr bwMode="auto">
          <a:xfrm>
            <a:off x="7496569" y="3090149"/>
            <a:ext cx="177398" cy="344513"/>
          </a:xfrm>
          <a:custGeom>
            <a:avLst/>
            <a:gdLst/>
            <a:ahLst/>
            <a:cxnLst>
              <a:cxn ang="0">
                <a:pos x="10" y="2"/>
              </a:cxn>
              <a:cxn ang="0">
                <a:pos x="0" y="72"/>
              </a:cxn>
              <a:cxn ang="0">
                <a:pos x="38" y="124"/>
              </a:cxn>
              <a:cxn ang="0">
                <a:pos x="10" y="192"/>
              </a:cxn>
              <a:cxn ang="0">
                <a:pos x="8" y="194"/>
              </a:cxn>
              <a:cxn ang="0">
                <a:pos x="8" y="196"/>
              </a:cxn>
              <a:cxn ang="0">
                <a:pos x="10" y="194"/>
              </a:cxn>
              <a:cxn ang="0">
                <a:pos x="104" y="268"/>
              </a:cxn>
              <a:cxn ang="0">
                <a:pos x="104" y="226"/>
              </a:cxn>
              <a:cxn ang="0">
                <a:pos x="134" y="80"/>
              </a:cxn>
              <a:cxn ang="0">
                <a:pos x="104" y="56"/>
              </a:cxn>
              <a:cxn ang="0">
                <a:pos x="136" y="40"/>
              </a:cxn>
              <a:cxn ang="0">
                <a:pos x="138" y="34"/>
              </a:cxn>
              <a:cxn ang="0">
                <a:pos x="88" y="20"/>
              </a:cxn>
              <a:cxn ang="0">
                <a:pos x="14" y="4"/>
              </a:cxn>
              <a:cxn ang="0">
                <a:pos x="14" y="2"/>
              </a:cxn>
              <a:cxn ang="0">
                <a:pos x="28" y="6"/>
              </a:cxn>
              <a:cxn ang="0">
                <a:pos x="6" y="0"/>
              </a:cxn>
              <a:cxn ang="0">
                <a:pos x="10" y="2"/>
              </a:cxn>
            </a:cxnLst>
            <a:rect l="0" t="0" r="r" b="b"/>
            <a:pathLst>
              <a:path w="138" h="268">
                <a:moveTo>
                  <a:pt x="10" y="2"/>
                </a:moveTo>
                <a:lnTo>
                  <a:pt x="0" y="72"/>
                </a:lnTo>
                <a:lnTo>
                  <a:pt x="38" y="124"/>
                </a:lnTo>
                <a:lnTo>
                  <a:pt x="10" y="192"/>
                </a:lnTo>
                <a:lnTo>
                  <a:pt x="8" y="194"/>
                </a:lnTo>
                <a:lnTo>
                  <a:pt x="8" y="196"/>
                </a:lnTo>
                <a:lnTo>
                  <a:pt x="10" y="194"/>
                </a:lnTo>
                <a:lnTo>
                  <a:pt x="104" y="268"/>
                </a:lnTo>
                <a:lnTo>
                  <a:pt x="104" y="226"/>
                </a:lnTo>
                <a:lnTo>
                  <a:pt x="134" y="80"/>
                </a:lnTo>
                <a:lnTo>
                  <a:pt x="104" y="56"/>
                </a:lnTo>
                <a:lnTo>
                  <a:pt x="136" y="40"/>
                </a:lnTo>
                <a:lnTo>
                  <a:pt x="138" y="34"/>
                </a:lnTo>
                <a:lnTo>
                  <a:pt x="88" y="20"/>
                </a:lnTo>
                <a:lnTo>
                  <a:pt x="14" y="4"/>
                </a:lnTo>
                <a:lnTo>
                  <a:pt x="14" y="2"/>
                </a:lnTo>
                <a:lnTo>
                  <a:pt x="28" y="6"/>
                </a:lnTo>
                <a:lnTo>
                  <a:pt x="6" y="0"/>
                </a:lnTo>
                <a:lnTo>
                  <a:pt x="10" y="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206" name="Freeform 3047"/>
          <p:cNvSpPr>
            <a:spLocks/>
          </p:cNvSpPr>
          <p:nvPr/>
        </p:nvSpPr>
        <p:spPr bwMode="auto">
          <a:xfrm>
            <a:off x="7607122" y="2917892"/>
            <a:ext cx="15426" cy="105411"/>
          </a:xfrm>
          <a:custGeom>
            <a:avLst/>
            <a:gdLst/>
            <a:ahLst/>
            <a:cxnLst>
              <a:cxn ang="0">
                <a:pos x="12" y="82"/>
              </a:cxn>
              <a:cxn ang="0">
                <a:pos x="0" y="0"/>
              </a:cxn>
              <a:cxn ang="0">
                <a:pos x="6" y="58"/>
              </a:cxn>
              <a:cxn ang="0">
                <a:pos x="12" y="82"/>
              </a:cxn>
            </a:cxnLst>
            <a:rect l="0" t="0" r="r" b="b"/>
            <a:pathLst>
              <a:path w="12" h="82">
                <a:moveTo>
                  <a:pt x="12" y="82"/>
                </a:moveTo>
                <a:lnTo>
                  <a:pt x="0" y="0"/>
                </a:lnTo>
                <a:lnTo>
                  <a:pt x="6" y="58"/>
                </a:lnTo>
                <a:lnTo>
                  <a:pt x="12" y="8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207" name="Freeform 3048"/>
          <p:cNvSpPr>
            <a:spLocks/>
          </p:cNvSpPr>
          <p:nvPr/>
        </p:nvSpPr>
        <p:spPr bwMode="auto">
          <a:xfrm>
            <a:off x="7476002" y="2457685"/>
            <a:ext cx="131121" cy="460207"/>
          </a:xfrm>
          <a:custGeom>
            <a:avLst/>
            <a:gdLst/>
            <a:ahLst/>
            <a:cxnLst>
              <a:cxn ang="0">
                <a:pos x="38" y="132"/>
              </a:cxn>
              <a:cxn ang="0">
                <a:pos x="102" y="358"/>
              </a:cxn>
              <a:cxn ang="0">
                <a:pos x="80" y="276"/>
              </a:cxn>
              <a:cxn ang="0">
                <a:pos x="40" y="132"/>
              </a:cxn>
              <a:cxn ang="0">
                <a:pos x="2" y="0"/>
              </a:cxn>
              <a:cxn ang="0">
                <a:pos x="0" y="0"/>
              </a:cxn>
              <a:cxn ang="0">
                <a:pos x="8" y="34"/>
              </a:cxn>
              <a:cxn ang="0">
                <a:pos x="38" y="132"/>
              </a:cxn>
            </a:cxnLst>
            <a:rect l="0" t="0" r="r" b="b"/>
            <a:pathLst>
              <a:path w="102" h="358">
                <a:moveTo>
                  <a:pt x="38" y="132"/>
                </a:moveTo>
                <a:lnTo>
                  <a:pt x="102" y="358"/>
                </a:lnTo>
                <a:lnTo>
                  <a:pt x="80" y="276"/>
                </a:lnTo>
                <a:lnTo>
                  <a:pt x="40" y="132"/>
                </a:lnTo>
                <a:lnTo>
                  <a:pt x="2" y="0"/>
                </a:lnTo>
                <a:lnTo>
                  <a:pt x="0" y="0"/>
                </a:lnTo>
                <a:lnTo>
                  <a:pt x="8" y="34"/>
                </a:lnTo>
                <a:lnTo>
                  <a:pt x="38" y="13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208" name="Freeform 3049"/>
          <p:cNvSpPr>
            <a:spLocks/>
          </p:cNvSpPr>
          <p:nvPr/>
        </p:nvSpPr>
        <p:spPr bwMode="auto">
          <a:xfrm>
            <a:off x="7476001" y="2457685"/>
            <a:ext cx="10284" cy="43707"/>
          </a:xfrm>
          <a:custGeom>
            <a:avLst/>
            <a:gdLst/>
            <a:ahLst/>
            <a:cxnLst>
              <a:cxn ang="0">
                <a:pos x="8" y="34"/>
              </a:cxn>
              <a:cxn ang="0">
                <a:pos x="0" y="0"/>
              </a:cxn>
              <a:cxn ang="0">
                <a:pos x="0" y="0"/>
              </a:cxn>
              <a:cxn ang="0">
                <a:pos x="8" y="34"/>
              </a:cxn>
            </a:cxnLst>
            <a:rect l="0" t="0" r="r" b="b"/>
            <a:pathLst>
              <a:path w="8" h="34">
                <a:moveTo>
                  <a:pt x="8" y="34"/>
                </a:moveTo>
                <a:lnTo>
                  <a:pt x="0" y="0"/>
                </a:lnTo>
                <a:lnTo>
                  <a:pt x="0" y="0"/>
                </a:lnTo>
                <a:lnTo>
                  <a:pt x="8" y="3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209" name="Freeform 3050"/>
          <p:cNvSpPr>
            <a:spLocks/>
          </p:cNvSpPr>
          <p:nvPr/>
        </p:nvSpPr>
        <p:spPr bwMode="auto">
          <a:xfrm>
            <a:off x="7622549" y="3023303"/>
            <a:ext cx="64275" cy="69417"/>
          </a:xfrm>
          <a:custGeom>
            <a:avLst/>
            <a:gdLst/>
            <a:ahLst/>
            <a:cxnLst>
              <a:cxn ang="0">
                <a:pos x="50" y="54"/>
              </a:cxn>
              <a:cxn ang="0">
                <a:pos x="0" y="0"/>
              </a:cxn>
              <a:cxn ang="0">
                <a:pos x="46" y="50"/>
              </a:cxn>
              <a:cxn ang="0">
                <a:pos x="50" y="54"/>
              </a:cxn>
            </a:cxnLst>
            <a:rect l="0" t="0" r="r" b="b"/>
            <a:pathLst>
              <a:path w="50" h="54">
                <a:moveTo>
                  <a:pt x="50" y="54"/>
                </a:moveTo>
                <a:lnTo>
                  <a:pt x="0" y="0"/>
                </a:lnTo>
                <a:lnTo>
                  <a:pt x="46" y="50"/>
                </a:lnTo>
                <a:lnTo>
                  <a:pt x="50" y="5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210" name="Freeform 3051"/>
          <p:cNvSpPr>
            <a:spLocks/>
          </p:cNvSpPr>
          <p:nvPr/>
        </p:nvSpPr>
        <p:spPr bwMode="auto">
          <a:xfrm>
            <a:off x="7614835" y="2992451"/>
            <a:ext cx="66846" cy="95127"/>
          </a:xfrm>
          <a:custGeom>
            <a:avLst/>
            <a:gdLst/>
            <a:ahLst/>
            <a:cxnLst>
              <a:cxn ang="0">
                <a:pos x="4" y="26"/>
              </a:cxn>
              <a:cxn ang="0">
                <a:pos x="52" y="74"/>
              </a:cxn>
              <a:cxn ang="0">
                <a:pos x="6" y="24"/>
              </a:cxn>
              <a:cxn ang="0">
                <a:pos x="0" y="0"/>
              </a:cxn>
              <a:cxn ang="0">
                <a:pos x="4" y="26"/>
              </a:cxn>
            </a:cxnLst>
            <a:rect l="0" t="0" r="r" b="b"/>
            <a:pathLst>
              <a:path w="52" h="74">
                <a:moveTo>
                  <a:pt x="4" y="26"/>
                </a:moveTo>
                <a:lnTo>
                  <a:pt x="52" y="74"/>
                </a:lnTo>
                <a:lnTo>
                  <a:pt x="6" y="24"/>
                </a:lnTo>
                <a:lnTo>
                  <a:pt x="0" y="0"/>
                </a:lnTo>
                <a:lnTo>
                  <a:pt x="4" y="26"/>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211" name="Line 3080"/>
          <p:cNvSpPr>
            <a:spLocks noChangeShapeType="1"/>
          </p:cNvSpPr>
          <p:nvPr/>
        </p:nvSpPr>
        <p:spPr bwMode="auto">
          <a:xfrm>
            <a:off x="4514996" y="6135832"/>
            <a:ext cx="1286" cy="1286"/>
          </a:xfrm>
          <a:prstGeom prst="line">
            <a:avLst/>
          </a:pr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212" name="Line 3117"/>
          <p:cNvSpPr>
            <a:spLocks noChangeShapeType="1"/>
          </p:cNvSpPr>
          <p:nvPr/>
        </p:nvSpPr>
        <p:spPr bwMode="auto">
          <a:xfrm>
            <a:off x="7604095" y="2435183"/>
            <a:ext cx="1286" cy="1286"/>
          </a:xfrm>
          <a:prstGeom prst="line">
            <a:avLst/>
          </a:pr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213" name="Line 3118"/>
          <p:cNvSpPr>
            <a:spLocks noChangeShapeType="1"/>
          </p:cNvSpPr>
          <p:nvPr/>
        </p:nvSpPr>
        <p:spPr bwMode="auto">
          <a:xfrm>
            <a:off x="7604095" y="2435183"/>
            <a:ext cx="1286" cy="1286"/>
          </a:xfrm>
          <a:prstGeom prst="line">
            <a:avLst/>
          </a:pr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214" name="Line 3119"/>
          <p:cNvSpPr>
            <a:spLocks noChangeShapeType="1"/>
          </p:cNvSpPr>
          <p:nvPr/>
        </p:nvSpPr>
        <p:spPr bwMode="auto">
          <a:xfrm>
            <a:off x="7542387" y="3180828"/>
            <a:ext cx="1286" cy="1286"/>
          </a:xfrm>
          <a:prstGeom prst="line">
            <a:avLst/>
          </a:pr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215" name="Line 3120"/>
          <p:cNvSpPr>
            <a:spLocks noChangeShapeType="1"/>
          </p:cNvSpPr>
          <p:nvPr/>
        </p:nvSpPr>
        <p:spPr bwMode="auto">
          <a:xfrm>
            <a:off x="7856072" y="2998273"/>
            <a:ext cx="1286" cy="1286"/>
          </a:xfrm>
          <a:prstGeom prst="line">
            <a:avLst/>
          </a:pr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pic>
        <p:nvPicPr>
          <p:cNvPr id="216" name="Picture 4" descr="C:\Users\Sripras\AppData\Local\Microsoft\Windows\Temporary Internet Files\Content.IE5\A6V9TX1G\MC900434845[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47890" y="4030809"/>
            <a:ext cx="423378" cy="423378"/>
          </a:xfrm>
          <a:prstGeom prst="rect">
            <a:avLst/>
          </a:prstGeom>
          <a:noFill/>
          <a:extLst>
            <a:ext uri="{909E8E84-426E-40dd-AFC4-6F175D3DCCD1}">
              <a14:hiddenFill xmlns:a14="http://schemas.microsoft.com/office/drawing/2010/main">
                <a:solidFill>
                  <a:srgbClr val="FFFFFF"/>
                </a:solidFill>
              </a14:hiddenFill>
            </a:ext>
          </a:extLst>
        </p:spPr>
      </p:pic>
      <p:pic>
        <p:nvPicPr>
          <p:cNvPr id="217" name="Picture 4" descr="C:\Users\Sripras\AppData\Local\Microsoft\Windows\Temporary Internet Files\Content.IE5\A6V9TX1G\MC900434845[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0471" y="2757450"/>
            <a:ext cx="423378" cy="423378"/>
          </a:xfrm>
          <a:prstGeom prst="rect">
            <a:avLst/>
          </a:prstGeom>
          <a:noFill/>
          <a:extLst>
            <a:ext uri="{909E8E84-426E-40dd-AFC4-6F175D3DCCD1}">
              <a14:hiddenFill xmlns:a14="http://schemas.microsoft.com/office/drawing/2010/main">
                <a:solidFill>
                  <a:srgbClr val="FFFFFF"/>
                </a:solidFill>
              </a14:hiddenFill>
            </a:ext>
          </a:extLst>
        </p:spPr>
      </p:pic>
      <p:pic>
        <p:nvPicPr>
          <p:cNvPr id="218" name="Picture 4" descr="C:\Users\Sripras\AppData\Local\Microsoft\Windows\Temporary Internet Files\Content.IE5\A6V9TX1G\MC900434845[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41943" y="4668736"/>
            <a:ext cx="423378" cy="423378"/>
          </a:xfrm>
          <a:prstGeom prst="rect">
            <a:avLst/>
          </a:prstGeom>
          <a:noFill/>
          <a:extLst>
            <a:ext uri="{909E8E84-426E-40dd-AFC4-6F175D3DCCD1}">
              <a14:hiddenFill xmlns:a14="http://schemas.microsoft.com/office/drawing/2010/main">
                <a:solidFill>
                  <a:srgbClr val="FFFFFF"/>
                </a:solidFill>
              </a14:hiddenFill>
            </a:ext>
          </a:extLst>
        </p:spPr>
      </p:pic>
      <p:sp>
        <p:nvSpPr>
          <p:cNvPr id="219" name="Flowchart: Connector 218"/>
          <p:cNvSpPr/>
          <p:nvPr/>
        </p:nvSpPr>
        <p:spPr>
          <a:xfrm>
            <a:off x="2568826" y="3924437"/>
            <a:ext cx="131867" cy="138947"/>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Flowchart: Data 219"/>
          <p:cNvSpPr/>
          <p:nvPr/>
        </p:nvSpPr>
        <p:spPr>
          <a:xfrm>
            <a:off x="7042337" y="3207932"/>
            <a:ext cx="584901" cy="297585"/>
          </a:xfrm>
          <a:prstGeom prst="flowChartInputOutpu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U1</a:t>
            </a:r>
          </a:p>
        </p:txBody>
      </p:sp>
      <p:sp>
        <p:nvSpPr>
          <p:cNvPr id="221" name="Flowchart: Data 220"/>
          <p:cNvSpPr/>
          <p:nvPr/>
        </p:nvSpPr>
        <p:spPr>
          <a:xfrm>
            <a:off x="2049858" y="4490703"/>
            <a:ext cx="584901" cy="297585"/>
          </a:xfrm>
          <a:prstGeom prst="flowChartInputOutpu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U1</a:t>
            </a:r>
          </a:p>
        </p:txBody>
      </p:sp>
      <p:sp>
        <p:nvSpPr>
          <p:cNvPr id="225" name="Freeform 224"/>
          <p:cNvSpPr/>
          <p:nvPr/>
        </p:nvSpPr>
        <p:spPr>
          <a:xfrm>
            <a:off x="2720412" y="3854154"/>
            <a:ext cx="3837111" cy="1128045"/>
          </a:xfrm>
          <a:custGeom>
            <a:avLst/>
            <a:gdLst>
              <a:gd name="connsiteX0" fmla="*/ 0 w 3837111"/>
              <a:gd name="connsiteY0" fmla="*/ 119641 h 1128045"/>
              <a:gd name="connsiteX1" fmla="*/ 25638 w 3837111"/>
              <a:gd name="connsiteY1" fmla="*/ 76912 h 1128045"/>
              <a:gd name="connsiteX2" fmla="*/ 76912 w 3837111"/>
              <a:gd name="connsiteY2" fmla="*/ 42729 h 1128045"/>
              <a:gd name="connsiteX3" fmla="*/ 102550 w 3837111"/>
              <a:gd name="connsiteY3" fmla="*/ 25638 h 1128045"/>
              <a:gd name="connsiteX4" fmla="*/ 239282 w 3837111"/>
              <a:gd name="connsiteY4" fmla="*/ 0 h 1128045"/>
              <a:gd name="connsiteX5" fmla="*/ 324740 w 3837111"/>
              <a:gd name="connsiteY5" fmla="*/ 8546 h 1128045"/>
              <a:gd name="connsiteX6" fmla="*/ 376015 w 3837111"/>
              <a:gd name="connsiteY6" fmla="*/ 25638 h 1128045"/>
              <a:gd name="connsiteX7" fmla="*/ 401653 w 3837111"/>
              <a:gd name="connsiteY7" fmla="*/ 34183 h 1128045"/>
              <a:gd name="connsiteX8" fmla="*/ 478565 w 3837111"/>
              <a:gd name="connsiteY8" fmla="*/ 85458 h 1128045"/>
              <a:gd name="connsiteX9" fmla="*/ 504202 w 3837111"/>
              <a:gd name="connsiteY9" fmla="*/ 102550 h 1128045"/>
              <a:gd name="connsiteX10" fmla="*/ 521294 w 3837111"/>
              <a:gd name="connsiteY10" fmla="*/ 128187 h 1128045"/>
              <a:gd name="connsiteX11" fmla="*/ 572568 w 3837111"/>
              <a:gd name="connsiteY11" fmla="*/ 170916 h 1128045"/>
              <a:gd name="connsiteX12" fmla="*/ 606752 w 3837111"/>
              <a:gd name="connsiteY12" fmla="*/ 222191 h 1128045"/>
              <a:gd name="connsiteX13" fmla="*/ 632389 w 3837111"/>
              <a:gd name="connsiteY13" fmla="*/ 247828 h 1128045"/>
              <a:gd name="connsiteX14" fmla="*/ 666572 w 3837111"/>
              <a:gd name="connsiteY14" fmla="*/ 299103 h 1128045"/>
              <a:gd name="connsiteX15" fmla="*/ 683664 w 3837111"/>
              <a:gd name="connsiteY15" fmla="*/ 324740 h 1128045"/>
              <a:gd name="connsiteX16" fmla="*/ 700755 w 3837111"/>
              <a:gd name="connsiteY16" fmla="*/ 350378 h 1128045"/>
              <a:gd name="connsiteX17" fmla="*/ 726393 w 3837111"/>
              <a:gd name="connsiteY17" fmla="*/ 376015 h 1128045"/>
              <a:gd name="connsiteX18" fmla="*/ 743484 w 3837111"/>
              <a:gd name="connsiteY18" fmla="*/ 401653 h 1128045"/>
              <a:gd name="connsiteX19" fmla="*/ 769122 w 3837111"/>
              <a:gd name="connsiteY19" fmla="*/ 418744 h 1128045"/>
              <a:gd name="connsiteX20" fmla="*/ 794759 w 3837111"/>
              <a:gd name="connsiteY20" fmla="*/ 444382 h 1128045"/>
              <a:gd name="connsiteX21" fmla="*/ 820396 w 3837111"/>
              <a:gd name="connsiteY21" fmla="*/ 461473 h 1128045"/>
              <a:gd name="connsiteX22" fmla="*/ 846034 w 3837111"/>
              <a:gd name="connsiteY22" fmla="*/ 487111 h 1128045"/>
              <a:gd name="connsiteX23" fmla="*/ 897309 w 3837111"/>
              <a:gd name="connsiteY23" fmla="*/ 512748 h 1128045"/>
              <a:gd name="connsiteX24" fmla="*/ 974221 w 3837111"/>
              <a:gd name="connsiteY24" fmla="*/ 546931 h 1128045"/>
              <a:gd name="connsiteX25" fmla="*/ 1025496 w 3837111"/>
              <a:gd name="connsiteY25" fmla="*/ 564023 h 1128045"/>
              <a:gd name="connsiteX26" fmla="*/ 1085316 w 3837111"/>
              <a:gd name="connsiteY26" fmla="*/ 572568 h 1128045"/>
              <a:gd name="connsiteX27" fmla="*/ 1239140 w 3837111"/>
              <a:gd name="connsiteY27" fmla="*/ 555477 h 1128045"/>
              <a:gd name="connsiteX28" fmla="*/ 1307507 w 3837111"/>
              <a:gd name="connsiteY28" fmla="*/ 538385 h 1128045"/>
              <a:gd name="connsiteX29" fmla="*/ 1333144 w 3837111"/>
              <a:gd name="connsiteY29" fmla="*/ 521294 h 1128045"/>
              <a:gd name="connsiteX30" fmla="*/ 1375873 w 3837111"/>
              <a:gd name="connsiteY30" fmla="*/ 478565 h 1128045"/>
              <a:gd name="connsiteX31" fmla="*/ 1392965 w 3837111"/>
              <a:gd name="connsiteY31" fmla="*/ 452927 h 1128045"/>
              <a:gd name="connsiteX32" fmla="*/ 1418602 w 3837111"/>
              <a:gd name="connsiteY32" fmla="*/ 427290 h 1128045"/>
              <a:gd name="connsiteX33" fmla="*/ 1435694 w 3837111"/>
              <a:gd name="connsiteY33" fmla="*/ 401653 h 1128045"/>
              <a:gd name="connsiteX34" fmla="*/ 1461331 w 3837111"/>
              <a:gd name="connsiteY34" fmla="*/ 376015 h 1128045"/>
              <a:gd name="connsiteX35" fmla="*/ 1478423 w 3837111"/>
              <a:gd name="connsiteY35" fmla="*/ 350378 h 1128045"/>
              <a:gd name="connsiteX36" fmla="*/ 1504060 w 3837111"/>
              <a:gd name="connsiteY36" fmla="*/ 333286 h 1128045"/>
              <a:gd name="connsiteX37" fmla="*/ 1563881 w 3837111"/>
              <a:gd name="connsiteY37" fmla="*/ 264920 h 1128045"/>
              <a:gd name="connsiteX38" fmla="*/ 1606610 w 3837111"/>
              <a:gd name="connsiteY38" fmla="*/ 222191 h 1128045"/>
              <a:gd name="connsiteX39" fmla="*/ 1657884 w 3837111"/>
              <a:gd name="connsiteY39" fmla="*/ 179462 h 1128045"/>
              <a:gd name="connsiteX40" fmla="*/ 1700613 w 3837111"/>
              <a:gd name="connsiteY40" fmla="*/ 145279 h 1128045"/>
              <a:gd name="connsiteX41" fmla="*/ 1751888 w 3837111"/>
              <a:gd name="connsiteY41" fmla="*/ 111096 h 1128045"/>
              <a:gd name="connsiteX42" fmla="*/ 1777525 w 3837111"/>
              <a:gd name="connsiteY42" fmla="*/ 94004 h 1128045"/>
              <a:gd name="connsiteX43" fmla="*/ 1828800 w 3837111"/>
              <a:gd name="connsiteY43" fmla="*/ 76912 h 1128045"/>
              <a:gd name="connsiteX44" fmla="*/ 1880075 w 3837111"/>
              <a:gd name="connsiteY44" fmla="*/ 59821 h 1128045"/>
              <a:gd name="connsiteX45" fmla="*/ 1905712 w 3837111"/>
              <a:gd name="connsiteY45" fmla="*/ 51275 h 1128045"/>
              <a:gd name="connsiteX46" fmla="*/ 2162086 w 3837111"/>
              <a:gd name="connsiteY46" fmla="*/ 76912 h 1128045"/>
              <a:gd name="connsiteX47" fmla="*/ 2247544 w 3837111"/>
              <a:gd name="connsiteY47" fmla="*/ 102550 h 1128045"/>
              <a:gd name="connsiteX48" fmla="*/ 2350094 w 3837111"/>
              <a:gd name="connsiteY48" fmla="*/ 170916 h 1128045"/>
              <a:gd name="connsiteX49" fmla="*/ 2375731 w 3837111"/>
              <a:gd name="connsiteY49" fmla="*/ 188008 h 1128045"/>
              <a:gd name="connsiteX50" fmla="*/ 2401368 w 3837111"/>
              <a:gd name="connsiteY50" fmla="*/ 205099 h 1128045"/>
              <a:gd name="connsiteX51" fmla="*/ 2427006 w 3837111"/>
              <a:gd name="connsiteY51" fmla="*/ 230737 h 1128045"/>
              <a:gd name="connsiteX52" fmla="*/ 2452643 w 3837111"/>
              <a:gd name="connsiteY52" fmla="*/ 247828 h 1128045"/>
              <a:gd name="connsiteX53" fmla="*/ 2503918 w 3837111"/>
              <a:gd name="connsiteY53" fmla="*/ 299103 h 1128045"/>
              <a:gd name="connsiteX54" fmla="*/ 2529555 w 3837111"/>
              <a:gd name="connsiteY54" fmla="*/ 324740 h 1128045"/>
              <a:gd name="connsiteX55" fmla="*/ 2580830 w 3837111"/>
              <a:gd name="connsiteY55" fmla="*/ 367469 h 1128045"/>
              <a:gd name="connsiteX56" fmla="*/ 2597922 w 3837111"/>
              <a:gd name="connsiteY56" fmla="*/ 393107 h 1128045"/>
              <a:gd name="connsiteX57" fmla="*/ 2623559 w 3837111"/>
              <a:gd name="connsiteY57" fmla="*/ 418744 h 1128045"/>
              <a:gd name="connsiteX58" fmla="*/ 2657742 w 3837111"/>
              <a:gd name="connsiteY58" fmla="*/ 470019 h 1128045"/>
              <a:gd name="connsiteX59" fmla="*/ 2674834 w 3837111"/>
              <a:gd name="connsiteY59" fmla="*/ 495656 h 1128045"/>
              <a:gd name="connsiteX60" fmla="*/ 2700471 w 3837111"/>
              <a:gd name="connsiteY60" fmla="*/ 521294 h 1128045"/>
              <a:gd name="connsiteX61" fmla="*/ 2760292 w 3837111"/>
              <a:gd name="connsiteY61" fmla="*/ 589660 h 1128045"/>
              <a:gd name="connsiteX62" fmla="*/ 2794475 w 3837111"/>
              <a:gd name="connsiteY62" fmla="*/ 632389 h 1128045"/>
              <a:gd name="connsiteX63" fmla="*/ 2828658 w 3837111"/>
              <a:gd name="connsiteY63" fmla="*/ 683664 h 1128045"/>
              <a:gd name="connsiteX64" fmla="*/ 2854296 w 3837111"/>
              <a:gd name="connsiteY64" fmla="*/ 709301 h 1128045"/>
              <a:gd name="connsiteX65" fmla="*/ 2888479 w 3837111"/>
              <a:gd name="connsiteY65" fmla="*/ 760576 h 1128045"/>
              <a:gd name="connsiteX66" fmla="*/ 2905570 w 3837111"/>
              <a:gd name="connsiteY66" fmla="*/ 786213 h 1128045"/>
              <a:gd name="connsiteX67" fmla="*/ 2931208 w 3837111"/>
              <a:gd name="connsiteY67" fmla="*/ 803305 h 1128045"/>
              <a:gd name="connsiteX68" fmla="*/ 2948299 w 3837111"/>
              <a:gd name="connsiteY68" fmla="*/ 828942 h 1128045"/>
              <a:gd name="connsiteX69" fmla="*/ 2973937 w 3837111"/>
              <a:gd name="connsiteY69" fmla="*/ 846034 h 1128045"/>
              <a:gd name="connsiteX70" fmla="*/ 3033757 w 3837111"/>
              <a:gd name="connsiteY70" fmla="*/ 914400 h 1128045"/>
              <a:gd name="connsiteX71" fmla="*/ 3102124 w 3837111"/>
              <a:gd name="connsiteY71" fmla="*/ 974221 h 1128045"/>
              <a:gd name="connsiteX72" fmla="*/ 3179036 w 3837111"/>
              <a:gd name="connsiteY72" fmla="*/ 1034041 h 1128045"/>
              <a:gd name="connsiteX73" fmla="*/ 3204673 w 3837111"/>
              <a:gd name="connsiteY73" fmla="*/ 1051133 h 1128045"/>
              <a:gd name="connsiteX74" fmla="*/ 3230310 w 3837111"/>
              <a:gd name="connsiteY74" fmla="*/ 1068225 h 1128045"/>
              <a:gd name="connsiteX75" fmla="*/ 3255948 w 3837111"/>
              <a:gd name="connsiteY75" fmla="*/ 1076770 h 1128045"/>
              <a:gd name="connsiteX76" fmla="*/ 3281585 w 3837111"/>
              <a:gd name="connsiteY76" fmla="*/ 1093862 h 1128045"/>
              <a:gd name="connsiteX77" fmla="*/ 3332860 w 3837111"/>
              <a:gd name="connsiteY77" fmla="*/ 1110954 h 1128045"/>
              <a:gd name="connsiteX78" fmla="*/ 3358497 w 3837111"/>
              <a:gd name="connsiteY78" fmla="*/ 1119499 h 1128045"/>
              <a:gd name="connsiteX79" fmla="*/ 3418318 w 3837111"/>
              <a:gd name="connsiteY79" fmla="*/ 1128045 h 1128045"/>
              <a:gd name="connsiteX80" fmla="*/ 3606325 w 3837111"/>
              <a:gd name="connsiteY80" fmla="*/ 1102408 h 1128045"/>
              <a:gd name="connsiteX81" fmla="*/ 3683238 w 3837111"/>
              <a:gd name="connsiteY81" fmla="*/ 1051133 h 1128045"/>
              <a:gd name="connsiteX82" fmla="*/ 3708875 w 3837111"/>
              <a:gd name="connsiteY82" fmla="*/ 1034041 h 1128045"/>
              <a:gd name="connsiteX83" fmla="*/ 3751604 w 3837111"/>
              <a:gd name="connsiteY83" fmla="*/ 991312 h 1128045"/>
              <a:gd name="connsiteX84" fmla="*/ 3794333 w 3837111"/>
              <a:gd name="connsiteY84" fmla="*/ 948583 h 1128045"/>
              <a:gd name="connsiteX85" fmla="*/ 3811425 w 3837111"/>
              <a:gd name="connsiteY85" fmla="*/ 922946 h 1128045"/>
              <a:gd name="connsiteX86" fmla="*/ 3837062 w 3837111"/>
              <a:gd name="connsiteY86" fmla="*/ 897309 h 1128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837111" h="1128045">
                <a:moveTo>
                  <a:pt x="0" y="119641"/>
                </a:moveTo>
                <a:cubicBezTo>
                  <a:pt x="8546" y="105398"/>
                  <a:pt x="13893" y="88657"/>
                  <a:pt x="25638" y="76912"/>
                </a:cubicBezTo>
                <a:cubicBezTo>
                  <a:pt x="40163" y="62387"/>
                  <a:pt x="59821" y="54123"/>
                  <a:pt x="76912" y="42729"/>
                </a:cubicBezTo>
                <a:cubicBezTo>
                  <a:pt x="85458" y="37032"/>
                  <a:pt x="92806" y="28886"/>
                  <a:pt x="102550" y="25638"/>
                </a:cubicBezTo>
                <a:cubicBezTo>
                  <a:pt x="180984" y="-507"/>
                  <a:pt x="135898" y="10339"/>
                  <a:pt x="239282" y="0"/>
                </a:cubicBezTo>
                <a:cubicBezTo>
                  <a:pt x="267768" y="2849"/>
                  <a:pt x="296602" y="3270"/>
                  <a:pt x="324740" y="8546"/>
                </a:cubicBezTo>
                <a:cubicBezTo>
                  <a:pt x="342448" y="11866"/>
                  <a:pt x="358923" y="19941"/>
                  <a:pt x="376015" y="25638"/>
                </a:cubicBezTo>
                <a:lnTo>
                  <a:pt x="401653" y="34183"/>
                </a:lnTo>
                <a:lnTo>
                  <a:pt x="478565" y="85458"/>
                </a:lnTo>
                <a:lnTo>
                  <a:pt x="504202" y="102550"/>
                </a:lnTo>
                <a:cubicBezTo>
                  <a:pt x="509899" y="111096"/>
                  <a:pt x="514031" y="120924"/>
                  <a:pt x="521294" y="128187"/>
                </a:cubicBezTo>
                <a:cubicBezTo>
                  <a:pt x="570667" y="177560"/>
                  <a:pt x="523571" y="107921"/>
                  <a:pt x="572568" y="170916"/>
                </a:cubicBezTo>
                <a:cubicBezTo>
                  <a:pt x="585179" y="187131"/>
                  <a:pt x="592227" y="207666"/>
                  <a:pt x="606752" y="222191"/>
                </a:cubicBezTo>
                <a:cubicBezTo>
                  <a:pt x="615298" y="230737"/>
                  <a:pt x="624969" y="238288"/>
                  <a:pt x="632389" y="247828"/>
                </a:cubicBezTo>
                <a:cubicBezTo>
                  <a:pt x="645000" y="264043"/>
                  <a:pt x="655178" y="282011"/>
                  <a:pt x="666572" y="299103"/>
                </a:cubicBezTo>
                <a:lnTo>
                  <a:pt x="683664" y="324740"/>
                </a:lnTo>
                <a:cubicBezTo>
                  <a:pt x="689361" y="333286"/>
                  <a:pt x="693492" y="343116"/>
                  <a:pt x="700755" y="350378"/>
                </a:cubicBezTo>
                <a:cubicBezTo>
                  <a:pt x="709301" y="358924"/>
                  <a:pt x="718656" y="366731"/>
                  <a:pt x="726393" y="376015"/>
                </a:cubicBezTo>
                <a:cubicBezTo>
                  <a:pt x="732968" y="383905"/>
                  <a:pt x="736221" y="394390"/>
                  <a:pt x="743484" y="401653"/>
                </a:cubicBezTo>
                <a:cubicBezTo>
                  <a:pt x="750747" y="408916"/>
                  <a:pt x="761232" y="412169"/>
                  <a:pt x="769122" y="418744"/>
                </a:cubicBezTo>
                <a:cubicBezTo>
                  <a:pt x="778406" y="426481"/>
                  <a:pt x="785475" y="436645"/>
                  <a:pt x="794759" y="444382"/>
                </a:cubicBezTo>
                <a:cubicBezTo>
                  <a:pt x="802649" y="450957"/>
                  <a:pt x="812506" y="454898"/>
                  <a:pt x="820396" y="461473"/>
                </a:cubicBezTo>
                <a:cubicBezTo>
                  <a:pt x="829681" y="469210"/>
                  <a:pt x="836749" y="479374"/>
                  <a:pt x="846034" y="487111"/>
                </a:cubicBezTo>
                <a:cubicBezTo>
                  <a:pt x="868122" y="505517"/>
                  <a:pt x="871615" y="504183"/>
                  <a:pt x="897309" y="512748"/>
                </a:cubicBezTo>
                <a:cubicBezTo>
                  <a:pt x="937937" y="539834"/>
                  <a:pt x="913201" y="526591"/>
                  <a:pt x="974221" y="546931"/>
                </a:cubicBezTo>
                <a:lnTo>
                  <a:pt x="1025496" y="564023"/>
                </a:lnTo>
                <a:lnTo>
                  <a:pt x="1085316" y="572568"/>
                </a:lnTo>
                <a:cubicBezTo>
                  <a:pt x="1262430" y="559918"/>
                  <a:pt x="1152727" y="574680"/>
                  <a:pt x="1239140" y="555477"/>
                </a:cubicBezTo>
                <a:cubicBezTo>
                  <a:pt x="1256693" y="551576"/>
                  <a:pt x="1289181" y="547548"/>
                  <a:pt x="1307507" y="538385"/>
                </a:cubicBezTo>
                <a:cubicBezTo>
                  <a:pt x="1316693" y="533792"/>
                  <a:pt x="1324598" y="526991"/>
                  <a:pt x="1333144" y="521294"/>
                </a:cubicBezTo>
                <a:cubicBezTo>
                  <a:pt x="1378724" y="452924"/>
                  <a:pt x="1318900" y="535538"/>
                  <a:pt x="1375873" y="478565"/>
                </a:cubicBezTo>
                <a:cubicBezTo>
                  <a:pt x="1383136" y="471302"/>
                  <a:pt x="1386390" y="460817"/>
                  <a:pt x="1392965" y="452927"/>
                </a:cubicBezTo>
                <a:cubicBezTo>
                  <a:pt x="1400702" y="443643"/>
                  <a:pt x="1410865" y="436574"/>
                  <a:pt x="1418602" y="427290"/>
                </a:cubicBezTo>
                <a:cubicBezTo>
                  <a:pt x="1425177" y="419400"/>
                  <a:pt x="1429119" y="409543"/>
                  <a:pt x="1435694" y="401653"/>
                </a:cubicBezTo>
                <a:cubicBezTo>
                  <a:pt x="1443431" y="392369"/>
                  <a:pt x="1453594" y="385299"/>
                  <a:pt x="1461331" y="376015"/>
                </a:cubicBezTo>
                <a:cubicBezTo>
                  <a:pt x="1467906" y="368125"/>
                  <a:pt x="1471160" y="357641"/>
                  <a:pt x="1478423" y="350378"/>
                </a:cubicBezTo>
                <a:cubicBezTo>
                  <a:pt x="1485686" y="343115"/>
                  <a:pt x="1495514" y="338983"/>
                  <a:pt x="1504060" y="333286"/>
                </a:cubicBezTo>
                <a:cubicBezTo>
                  <a:pt x="1543940" y="273465"/>
                  <a:pt x="1521151" y="293405"/>
                  <a:pt x="1563881" y="264920"/>
                </a:cubicBezTo>
                <a:cubicBezTo>
                  <a:pt x="1595214" y="217919"/>
                  <a:pt x="1563881" y="257798"/>
                  <a:pt x="1606610" y="222191"/>
                </a:cubicBezTo>
                <a:cubicBezTo>
                  <a:pt x="1672415" y="167353"/>
                  <a:pt x="1594226" y="221902"/>
                  <a:pt x="1657884" y="179462"/>
                </a:cubicBezTo>
                <a:cubicBezTo>
                  <a:pt x="1689465" y="132093"/>
                  <a:pt x="1656907" y="169560"/>
                  <a:pt x="1700613" y="145279"/>
                </a:cubicBezTo>
                <a:cubicBezTo>
                  <a:pt x="1718570" y="135303"/>
                  <a:pt x="1734796" y="122490"/>
                  <a:pt x="1751888" y="111096"/>
                </a:cubicBezTo>
                <a:cubicBezTo>
                  <a:pt x="1760434" y="105399"/>
                  <a:pt x="1767781" y="97252"/>
                  <a:pt x="1777525" y="94004"/>
                </a:cubicBezTo>
                <a:lnTo>
                  <a:pt x="1828800" y="76912"/>
                </a:lnTo>
                <a:lnTo>
                  <a:pt x="1880075" y="59821"/>
                </a:lnTo>
                <a:lnTo>
                  <a:pt x="1905712" y="51275"/>
                </a:lnTo>
                <a:cubicBezTo>
                  <a:pt x="2117178" y="60887"/>
                  <a:pt x="2032862" y="44606"/>
                  <a:pt x="2162086" y="76912"/>
                </a:cubicBezTo>
                <a:cubicBezTo>
                  <a:pt x="2181194" y="81689"/>
                  <a:pt x="2235061" y="94228"/>
                  <a:pt x="2247544" y="102550"/>
                </a:cubicBezTo>
                <a:lnTo>
                  <a:pt x="2350094" y="170916"/>
                </a:lnTo>
                <a:lnTo>
                  <a:pt x="2375731" y="188008"/>
                </a:lnTo>
                <a:cubicBezTo>
                  <a:pt x="2384277" y="193705"/>
                  <a:pt x="2394106" y="197837"/>
                  <a:pt x="2401368" y="205099"/>
                </a:cubicBezTo>
                <a:cubicBezTo>
                  <a:pt x="2409914" y="213645"/>
                  <a:pt x="2417721" y="223000"/>
                  <a:pt x="2427006" y="230737"/>
                </a:cubicBezTo>
                <a:cubicBezTo>
                  <a:pt x="2434896" y="237312"/>
                  <a:pt x="2444967" y="241005"/>
                  <a:pt x="2452643" y="247828"/>
                </a:cubicBezTo>
                <a:cubicBezTo>
                  <a:pt x="2470709" y="263886"/>
                  <a:pt x="2486826" y="282011"/>
                  <a:pt x="2503918" y="299103"/>
                </a:cubicBezTo>
                <a:cubicBezTo>
                  <a:pt x="2512464" y="307649"/>
                  <a:pt x="2519499" y="318036"/>
                  <a:pt x="2529555" y="324740"/>
                </a:cubicBezTo>
                <a:cubicBezTo>
                  <a:pt x="2554763" y="341546"/>
                  <a:pt x="2560268" y="342794"/>
                  <a:pt x="2580830" y="367469"/>
                </a:cubicBezTo>
                <a:cubicBezTo>
                  <a:pt x="2587405" y="375359"/>
                  <a:pt x="2591347" y="385217"/>
                  <a:pt x="2597922" y="393107"/>
                </a:cubicBezTo>
                <a:cubicBezTo>
                  <a:pt x="2605659" y="402391"/>
                  <a:pt x="2616139" y="409204"/>
                  <a:pt x="2623559" y="418744"/>
                </a:cubicBezTo>
                <a:cubicBezTo>
                  <a:pt x="2636170" y="434959"/>
                  <a:pt x="2646348" y="452927"/>
                  <a:pt x="2657742" y="470019"/>
                </a:cubicBezTo>
                <a:cubicBezTo>
                  <a:pt x="2663439" y="478565"/>
                  <a:pt x="2667572" y="488393"/>
                  <a:pt x="2674834" y="495656"/>
                </a:cubicBezTo>
                <a:cubicBezTo>
                  <a:pt x="2683380" y="504202"/>
                  <a:pt x="2693051" y="511754"/>
                  <a:pt x="2700471" y="521294"/>
                </a:cubicBezTo>
                <a:cubicBezTo>
                  <a:pt x="2754154" y="590316"/>
                  <a:pt x="2710661" y="556573"/>
                  <a:pt x="2760292" y="589660"/>
                </a:cubicBezTo>
                <a:cubicBezTo>
                  <a:pt x="2779537" y="647394"/>
                  <a:pt x="2752847" y="584813"/>
                  <a:pt x="2794475" y="632389"/>
                </a:cubicBezTo>
                <a:cubicBezTo>
                  <a:pt x="2808002" y="647848"/>
                  <a:pt x="2814133" y="669139"/>
                  <a:pt x="2828658" y="683664"/>
                </a:cubicBezTo>
                <a:cubicBezTo>
                  <a:pt x="2837204" y="692210"/>
                  <a:pt x="2846876" y="699761"/>
                  <a:pt x="2854296" y="709301"/>
                </a:cubicBezTo>
                <a:cubicBezTo>
                  <a:pt x="2866907" y="725515"/>
                  <a:pt x="2877085" y="743484"/>
                  <a:pt x="2888479" y="760576"/>
                </a:cubicBezTo>
                <a:cubicBezTo>
                  <a:pt x="2894176" y="769122"/>
                  <a:pt x="2897024" y="780516"/>
                  <a:pt x="2905570" y="786213"/>
                </a:cubicBezTo>
                <a:lnTo>
                  <a:pt x="2931208" y="803305"/>
                </a:lnTo>
                <a:cubicBezTo>
                  <a:pt x="2936905" y="811851"/>
                  <a:pt x="2941037" y="821680"/>
                  <a:pt x="2948299" y="828942"/>
                </a:cubicBezTo>
                <a:cubicBezTo>
                  <a:pt x="2955562" y="836205"/>
                  <a:pt x="2967173" y="838304"/>
                  <a:pt x="2973937" y="846034"/>
                </a:cubicBezTo>
                <a:cubicBezTo>
                  <a:pt x="3043727" y="925794"/>
                  <a:pt x="2976074" y="875945"/>
                  <a:pt x="3033757" y="914400"/>
                </a:cubicBezTo>
                <a:cubicBezTo>
                  <a:pt x="3082185" y="987041"/>
                  <a:pt x="3002422" y="874519"/>
                  <a:pt x="3102124" y="974221"/>
                </a:cubicBezTo>
                <a:cubicBezTo>
                  <a:pt x="3142287" y="1014384"/>
                  <a:pt x="3117703" y="993152"/>
                  <a:pt x="3179036" y="1034041"/>
                </a:cubicBezTo>
                <a:lnTo>
                  <a:pt x="3204673" y="1051133"/>
                </a:lnTo>
                <a:cubicBezTo>
                  <a:pt x="3213219" y="1056830"/>
                  <a:pt x="3220566" y="1064977"/>
                  <a:pt x="3230310" y="1068225"/>
                </a:cubicBezTo>
                <a:lnTo>
                  <a:pt x="3255948" y="1076770"/>
                </a:lnTo>
                <a:cubicBezTo>
                  <a:pt x="3264494" y="1082467"/>
                  <a:pt x="3272200" y="1089691"/>
                  <a:pt x="3281585" y="1093862"/>
                </a:cubicBezTo>
                <a:cubicBezTo>
                  <a:pt x="3298048" y="1101179"/>
                  <a:pt x="3315768" y="1105257"/>
                  <a:pt x="3332860" y="1110954"/>
                </a:cubicBezTo>
                <a:cubicBezTo>
                  <a:pt x="3341406" y="1113803"/>
                  <a:pt x="3349580" y="1118225"/>
                  <a:pt x="3358497" y="1119499"/>
                </a:cubicBezTo>
                <a:lnTo>
                  <a:pt x="3418318" y="1128045"/>
                </a:lnTo>
                <a:cubicBezTo>
                  <a:pt x="3440734" y="1126644"/>
                  <a:pt x="3563920" y="1130678"/>
                  <a:pt x="3606325" y="1102408"/>
                </a:cubicBezTo>
                <a:lnTo>
                  <a:pt x="3683238" y="1051133"/>
                </a:lnTo>
                <a:lnTo>
                  <a:pt x="3708875" y="1034041"/>
                </a:lnTo>
                <a:cubicBezTo>
                  <a:pt x="3754454" y="965676"/>
                  <a:pt x="3694632" y="1048284"/>
                  <a:pt x="3751604" y="991312"/>
                </a:cubicBezTo>
                <a:cubicBezTo>
                  <a:pt x="3808576" y="934340"/>
                  <a:pt x="3725968" y="994162"/>
                  <a:pt x="3794333" y="948583"/>
                </a:cubicBezTo>
                <a:cubicBezTo>
                  <a:pt x="3800030" y="940037"/>
                  <a:pt x="3804162" y="930209"/>
                  <a:pt x="3811425" y="922946"/>
                </a:cubicBezTo>
                <a:cubicBezTo>
                  <a:pt x="3839432" y="894939"/>
                  <a:pt x="3837062" y="918714"/>
                  <a:pt x="3837062" y="897309"/>
                </a:cubicBezTo>
              </a:path>
            </a:pathLst>
          </a:cu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Flowchart: Connector 225"/>
          <p:cNvSpPr/>
          <p:nvPr/>
        </p:nvSpPr>
        <p:spPr>
          <a:xfrm>
            <a:off x="6533360" y="4606920"/>
            <a:ext cx="131867" cy="138947"/>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p:cNvSpPr/>
          <p:nvPr/>
        </p:nvSpPr>
        <p:spPr>
          <a:xfrm>
            <a:off x="7798221" y="4966971"/>
            <a:ext cx="2770930" cy="12814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28" name="Table 227"/>
          <p:cNvGraphicFramePr>
            <a:graphicFrameLocks noGrp="1"/>
          </p:cNvGraphicFramePr>
          <p:nvPr>
            <p:extLst/>
          </p:nvPr>
        </p:nvGraphicFramePr>
        <p:xfrm>
          <a:off x="4449511" y="2388312"/>
          <a:ext cx="2736290" cy="731520"/>
        </p:xfrm>
        <a:graphic>
          <a:graphicData uri="http://schemas.openxmlformats.org/drawingml/2006/table">
            <a:tbl>
              <a:tblPr firstRow="1" bandRow="1">
                <a:tableStyleId>{5C22544A-7EE6-4342-B048-85BDC9FD1C3A}</a:tableStyleId>
              </a:tblPr>
              <a:tblGrid>
                <a:gridCol w="1368145"/>
                <a:gridCol w="1368145"/>
              </a:tblGrid>
              <a:tr h="194733">
                <a:tc>
                  <a:txBody>
                    <a:bodyPr/>
                    <a:lstStyle/>
                    <a:p>
                      <a:r>
                        <a:rPr lang="en-US" sz="1000" dirty="0" smtClean="0"/>
                        <a:t>Object</a:t>
                      </a:r>
                      <a:endParaRPr lang="en-US" sz="1000" dirty="0"/>
                    </a:p>
                  </a:txBody>
                  <a:tcPr anchor="ctr" anchorCtr="1"/>
                </a:tc>
                <a:tc>
                  <a:txBody>
                    <a:bodyPr/>
                    <a:lstStyle/>
                    <a:p>
                      <a:r>
                        <a:rPr lang="en-US" sz="1000" dirty="0" smtClean="0"/>
                        <a:t>Replica Set</a:t>
                      </a:r>
                      <a:endParaRPr lang="en-US" sz="1000" dirty="0"/>
                    </a:p>
                  </a:txBody>
                  <a:tcPr anchor="ctr" anchorCtr="1"/>
                </a:tc>
              </a:tr>
              <a:tr h="194733">
                <a:tc>
                  <a:txBody>
                    <a:bodyPr/>
                    <a:lstStyle/>
                    <a:p>
                      <a:r>
                        <a:rPr lang="en-US" sz="1000" dirty="0" smtClean="0"/>
                        <a:t>U1</a:t>
                      </a:r>
                      <a:endParaRPr lang="en-US" sz="1000" dirty="0"/>
                    </a:p>
                  </a:txBody>
                  <a:tcPr anchor="ctr" anchorCtr="1"/>
                </a:tc>
                <a:tc>
                  <a:txBody>
                    <a:bodyPr/>
                    <a:lstStyle/>
                    <a:p>
                      <a:r>
                        <a:rPr lang="en-US" sz="1000" dirty="0" smtClean="0"/>
                        <a:t>NY,</a:t>
                      </a:r>
                      <a:r>
                        <a:rPr lang="en-US" sz="1000" baseline="0" dirty="0" smtClean="0"/>
                        <a:t> CA</a:t>
                      </a:r>
                      <a:endParaRPr lang="en-US" sz="1000" dirty="0"/>
                    </a:p>
                  </a:txBody>
                  <a:tcPr anchor="ctr" anchorCtr="1"/>
                </a:tc>
              </a:tr>
              <a:tr h="194733">
                <a:tc>
                  <a:txBody>
                    <a:bodyPr/>
                    <a:lstStyle/>
                    <a:p>
                      <a:r>
                        <a:rPr lang="en-US" sz="1000" dirty="0" smtClean="0"/>
                        <a:t>…</a:t>
                      </a:r>
                      <a:endParaRPr lang="en-US" sz="1000" dirty="0"/>
                    </a:p>
                  </a:txBody>
                  <a:tcPr anchor="ctr" anchorCtr="1"/>
                </a:tc>
                <a:tc>
                  <a:txBody>
                    <a:bodyPr/>
                    <a:lstStyle/>
                    <a:p>
                      <a:r>
                        <a:rPr lang="en-US" sz="1000" dirty="0" smtClean="0"/>
                        <a:t>…</a:t>
                      </a:r>
                      <a:endParaRPr lang="en-US" sz="1000" dirty="0"/>
                    </a:p>
                  </a:txBody>
                  <a:tcPr anchor="ctr" anchorCtr="1"/>
                </a:tc>
              </a:tr>
            </a:tbl>
          </a:graphicData>
        </a:graphic>
      </p:graphicFrame>
      <p:graphicFrame>
        <p:nvGraphicFramePr>
          <p:cNvPr id="229" name="Table 228"/>
          <p:cNvGraphicFramePr>
            <a:graphicFrameLocks noGrp="1"/>
          </p:cNvGraphicFramePr>
          <p:nvPr>
            <p:extLst/>
          </p:nvPr>
        </p:nvGraphicFramePr>
        <p:xfrm>
          <a:off x="2033743" y="4880425"/>
          <a:ext cx="2736290" cy="731520"/>
        </p:xfrm>
        <a:graphic>
          <a:graphicData uri="http://schemas.openxmlformats.org/drawingml/2006/table">
            <a:tbl>
              <a:tblPr firstRow="1" bandRow="1">
                <a:tableStyleId>{5C22544A-7EE6-4342-B048-85BDC9FD1C3A}</a:tableStyleId>
              </a:tblPr>
              <a:tblGrid>
                <a:gridCol w="1368145"/>
                <a:gridCol w="1368145"/>
              </a:tblGrid>
              <a:tr h="194733">
                <a:tc>
                  <a:txBody>
                    <a:bodyPr/>
                    <a:lstStyle/>
                    <a:p>
                      <a:r>
                        <a:rPr lang="en-US" sz="1000" dirty="0" smtClean="0"/>
                        <a:t>Object</a:t>
                      </a:r>
                      <a:endParaRPr lang="en-US" sz="1000" dirty="0"/>
                    </a:p>
                  </a:txBody>
                  <a:tcPr anchor="ctr" anchorCtr="1"/>
                </a:tc>
                <a:tc>
                  <a:txBody>
                    <a:bodyPr/>
                    <a:lstStyle/>
                    <a:p>
                      <a:r>
                        <a:rPr lang="en-US" sz="1000" dirty="0" smtClean="0"/>
                        <a:t>Replica Set</a:t>
                      </a:r>
                      <a:endParaRPr lang="en-US" sz="1000" dirty="0"/>
                    </a:p>
                  </a:txBody>
                  <a:tcPr anchor="ctr" anchorCtr="1"/>
                </a:tc>
              </a:tr>
              <a:tr h="194733">
                <a:tc>
                  <a:txBody>
                    <a:bodyPr/>
                    <a:lstStyle/>
                    <a:p>
                      <a:r>
                        <a:rPr lang="en-US" sz="1000" dirty="0" smtClean="0"/>
                        <a:t>U1</a:t>
                      </a:r>
                      <a:endParaRPr lang="en-US" sz="1000" dirty="0"/>
                    </a:p>
                  </a:txBody>
                  <a:tcPr anchor="ctr" anchorCtr="1"/>
                </a:tc>
                <a:tc>
                  <a:txBody>
                    <a:bodyPr/>
                    <a:lstStyle/>
                    <a:p>
                      <a:r>
                        <a:rPr lang="en-US" sz="1000" dirty="0" smtClean="0"/>
                        <a:t>NY,</a:t>
                      </a:r>
                      <a:r>
                        <a:rPr lang="en-US" sz="1000" baseline="0" dirty="0" smtClean="0"/>
                        <a:t> CA</a:t>
                      </a:r>
                      <a:endParaRPr lang="en-US" sz="1000" dirty="0"/>
                    </a:p>
                  </a:txBody>
                  <a:tcPr anchor="ctr" anchorCtr="1"/>
                </a:tc>
              </a:tr>
              <a:tr h="194733">
                <a:tc>
                  <a:txBody>
                    <a:bodyPr/>
                    <a:lstStyle/>
                    <a:p>
                      <a:r>
                        <a:rPr lang="en-US" sz="1000" dirty="0" smtClean="0"/>
                        <a:t>…</a:t>
                      </a:r>
                      <a:endParaRPr lang="en-US" sz="1000" dirty="0"/>
                    </a:p>
                  </a:txBody>
                  <a:tcPr anchor="ctr" anchorCtr="1"/>
                </a:tc>
                <a:tc>
                  <a:txBody>
                    <a:bodyPr/>
                    <a:lstStyle/>
                    <a:p>
                      <a:r>
                        <a:rPr lang="en-US" sz="1000" dirty="0" smtClean="0"/>
                        <a:t>…</a:t>
                      </a:r>
                      <a:endParaRPr lang="en-US" sz="1000" dirty="0"/>
                    </a:p>
                  </a:txBody>
                  <a:tcPr anchor="ctr" anchorCtr="1"/>
                </a:tc>
              </a:tr>
            </a:tbl>
          </a:graphicData>
        </a:graphic>
      </p:graphicFrame>
      <p:graphicFrame>
        <p:nvGraphicFramePr>
          <p:cNvPr id="230" name="Table 229"/>
          <p:cNvGraphicFramePr>
            <a:graphicFrameLocks noGrp="1"/>
          </p:cNvGraphicFramePr>
          <p:nvPr>
            <p:extLst/>
          </p:nvPr>
        </p:nvGraphicFramePr>
        <p:xfrm>
          <a:off x="4963765" y="5462493"/>
          <a:ext cx="2736290" cy="731520"/>
        </p:xfrm>
        <a:graphic>
          <a:graphicData uri="http://schemas.openxmlformats.org/drawingml/2006/table">
            <a:tbl>
              <a:tblPr firstRow="1" bandRow="1">
                <a:tableStyleId>{5C22544A-7EE6-4342-B048-85BDC9FD1C3A}</a:tableStyleId>
              </a:tblPr>
              <a:tblGrid>
                <a:gridCol w="1368145"/>
                <a:gridCol w="1368145"/>
              </a:tblGrid>
              <a:tr h="194733">
                <a:tc>
                  <a:txBody>
                    <a:bodyPr/>
                    <a:lstStyle/>
                    <a:p>
                      <a:r>
                        <a:rPr lang="en-US" sz="1000" dirty="0" smtClean="0"/>
                        <a:t>Object</a:t>
                      </a:r>
                      <a:endParaRPr lang="en-US" sz="1000" dirty="0"/>
                    </a:p>
                  </a:txBody>
                  <a:tcPr anchor="ctr" anchorCtr="1"/>
                </a:tc>
                <a:tc>
                  <a:txBody>
                    <a:bodyPr/>
                    <a:lstStyle/>
                    <a:p>
                      <a:r>
                        <a:rPr lang="en-US" sz="1000" dirty="0" smtClean="0"/>
                        <a:t>Replica Set</a:t>
                      </a:r>
                      <a:endParaRPr lang="en-US" sz="1000" dirty="0"/>
                    </a:p>
                  </a:txBody>
                  <a:tcPr anchor="ctr" anchorCtr="1"/>
                </a:tc>
              </a:tr>
              <a:tr h="194733">
                <a:tc>
                  <a:txBody>
                    <a:bodyPr/>
                    <a:lstStyle/>
                    <a:p>
                      <a:r>
                        <a:rPr lang="en-US" sz="1000" dirty="0" smtClean="0"/>
                        <a:t>U1</a:t>
                      </a:r>
                      <a:endParaRPr lang="en-US" sz="1000" dirty="0"/>
                    </a:p>
                  </a:txBody>
                  <a:tcPr anchor="ctr" anchorCtr="1"/>
                </a:tc>
                <a:tc>
                  <a:txBody>
                    <a:bodyPr/>
                    <a:lstStyle/>
                    <a:p>
                      <a:r>
                        <a:rPr lang="en-US" sz="1000" dirty="0" smtClean="0"/>
                        <a:t>NY,</a:t>
                      </a:r>
                      <a:r>
                        <a:rPr lang="en-US" sz="1000" baseline="0" dirty="0" smtClean="0"/>
                        <a:t> CA</a:t>
                      </a:r>
                      <a:endParaRPr lang="en-US" sz="1000" dirty="0"/>
                    </a:p>
                  </a:txBody>
                  <a:tcPr anchor="ctr" anchorCtr="1"/>
                </a:tc>
              </a:tr>
              <a:tr h="194733">
                <a:tc>
                  <a:txBody>
                    <a:bodyPr/>
                    <a:lstStyle/>
                    <a:p>
                      <a:r>
                        <a:rPr lang="en-US" sz="1000" dirty="0" smtClean="0"/>
                        <a:t>…</a:t>
                      </a:r>
                      <a:endParaRPr lang="en-US" sz="1000" dirty="0"/>
                    </a:p>
                  </a:txBody>
                  <a:tcPr anchor="ctr" anchorCtr="1"/>
                </a:tc>
                <a:tc>
                  <a:txBody>
                    <a:bodyPr/>
                    <a:lstStyle/>
                    <a:p>
                      <a:r>
                        <a:rPr lang="en-US" sz="1000" dirty="0" smtClean="0"/>
                        <a:t>…</a:t>
                      </a:r>
                      <a:endParaRPr lang="en-US" sz="1000" dirty="0"/>
                    </a:p>
                  </a:txBody>
                  <a:tcPr anchor="ctr" anchorCtr="1"/>
                </a:tc>
              </a:tr>
            </a:tbl>
          </a:graphicData>
        </a:graphic>
      </p:graphicFrame>
      <p:graphicFrame>
        <p:nvGraphicFramePr>
          <p:cNvPr id="231" name="Table 230"/>
          <p:cNvGraphicFramePr>
            <a:graphicFrameLocks noGrp="1"/>
          </p:cNvGraphicFramePr>
          <p:nvPr>
            <p:extLst/>
          </p:nvPr>
        </p:nvGraphicFramePr>
        <p:xfrm>
          <a:off x="4416145" y="2354844"/>
          <a:ext cx="2736290" cy="731520"/>
        </p:xfrm>
        <a:graphic>
          <a:graphicData uri="http://schemas.openxmlformats.org/drawingml/2006/table">
            <a:tbl>
              <a:tblPr firstRow="1" bandRow="1">
                <a:tableStyleId>{5C22544A-7EE6-4342-B048-85BDC9FD1C3A}</a:tableStyleId>
              </a:tblPr>
              <a:tblGrid>
                <a:gridCol w="1368145"/>
                <a:gridCol w="1368145"/>
              </a:tblGrid>
              <a:tr h="194733">
                <a:tc>
                  <a:txBody>
                    <a:bodyPr/>
                    <a:lstStyle/>
                    <a:p>
                      <a:r>
                        <a:rPr lang="en-US" sz="1000" dirty="0" smtClean="0"/>
                        <a:t>Object</a:t>
                      </a:r>
                      <a:endParaRPr lang="en-US" sz="1000" dirty="0"/>
                    </a:p>
                  </a:txBody>
                  <a:tcPr anchor="ctr" anchorCtr="1"/>
                </a:tc>
                <a:tc>
                  <a:txBody>
                    <a:bodyPr/>
                    <a:lstStyle/>
                    <a:p>
                      <a:r>
                        <a:rPr lang="en-US" sz="1000" dirty="0" smtClean="0"/>
                        <a:t>Replica Set</a:t>
                      </a:r>
                      <a:endParaRPr lang="en-US" sz="1000" dirty="0"/>
                    </a:p>
                  </a:txBody>
                  <a:tcPr anchor="ctr" anchorCtr="1"/>
                </a:tc>
              </a:tr>
              <a:tr h="194733">
                <a:tc>
                  <a:txBody>
                    <a:bodyPr/>
                    <a:lstStyle/>
                    <a:p>
                      <a:r>
                        <a:rPr lang="en-US" sz="1000" dirty="0" smtClean="0"/>
                        <a:t>U1</a:t>
                      </a:r>
                      <a:endParaRPr lang="en-US" sz="1000" dirty="0"/>
                    </a:p>
                  </a:txBody>
                  <a:tcPr anchor="ctr" anchorCtr="1"/>
                </a:tc>
                <a:tc>
                  <a:txBody>
                    <a:bodyPr/>
                    <a:lstStyle/>
                    <a:p>
                      <a:r>
                        <a:rPr lang="en-US" sz="1000" dirty="0" smtClean="0"/>
                        <a:t>NY,</a:t>
                      </a:r>
                      <a:r>
                        <a:rPr lang="en-US" sz="1000" baseline="0" dirty="0" smtClean="0"/>
                        <a:t> GA</a:t>
                      </a:r>
                      <a:endParaRPr lang="en-US" sz="1000" dirty="0"/>
                    </a:p>
                  </a:txBody>
                  <a:tcPr anchor="ctr" anchorCtr="1"/>
                </a:tc>
              </a:tr>
              <a:tr h="194733">
                <a:tc>
                  <a:txBody>
                    <a:bodyPr/>
                    <a:lstStyle/>
                    <a:p>
                      <a:r>
                        <a:rPr lang="en-US" sz="1000" dirty="0" smtClean="0"/>
                        <a:t>…</a:t>
                      </a:r>
                      <a:endParaRPr lang="en-US" sz="1000" dirty="0"/>
                    </a:p>
                  </a:txBody>
                  <a:tcPr anchor="ctr" anchorCtr="1"/>
                </a:tc>
                <a:tc>
                  <a:txBody>
                    <a:bodyPr/>
                    <a:lstStyle/>
                    <a:p>
                      <a:r>
                        <a:rPr lang="en-US" sz="1000" dirty="0" smtClean="0"/>
                        <a:t>…</a:t>
                      </a:r>
                      <a:endParaRPr lang="en-US" sz="1000" dirty="0"/>
                    </a:p>
                  </a:txBody>
                  <a:tcPr anchor="ctr" anchorCtr="1"/>
                </a:tc>
              </a:tr>
            </a:tbl>
          </a:graphicData>
        </a:graphic>
      </p:graphicFrame>
      <p:graphicFrame>
        <p:nvGraphicFramePr>
          <p:cNvPr id="232" name="Table 231"/>
          <p:cNvGraphicFramePr>
            <a:graphicFrameLocks noGrp="1"/>
          </p:cNvGraphicFramePr>
          <p:nvPr>
            <p:extLst/>
          </p:nvPr>
        </p:nvGraphicFramePr>
        <p:xfrm>
          <a:off x="2018695" y="4855739"/>
          <a:ext cx="2736290" cy="731520"/>
        </p:xfrm>
        <a:graphic>
          <a:graphicData uri="http://schemas.openxmlformats.org/drawingml/2006/table">
            <a:tbl>
              <a:tblPr firstRow="1" bandRow="1">
                <a:tableStyleId>{5C22544A-7EE6-4342-B048-85BDC9FD1C3A}</a:tableStyleId>
              </a:tblPr>
              <a:tblGrid>
                <a:gridCol w="1368145"/>
                <a:gridCol w="1368145"/>
              </a:tblGrid>
              <a:tr h="194733">
                <a:tc>
                  <a:txBody>
                    <a:bodyPr/>
                    <a:lstStyle/>
                    <a:p>
                      <a:r>
                        <a:rPr lang="en-US" sz="1000" dirty="0" smtClean="0"/>
                        <a:t>Object</a:t>
                      </a:r>
                      <a:endParaRPr lang="en-US" sz="1000" dirty="0"/>
                    </a:p>
                  </a:txBody>
                  <a:tcPr anchor="ctr" anchorCtr="1"/>
                </a:tc>
                <a:tc>
                  <a:txBody>
                    <a:bodyPr/>
                    <a:lstStyle/>
                    <a:p>
                      <a:r>
                        <a:rPr lang="en-US" sz="1000" dirty="0" smtClean="0"/>
                        <a:t>Replica Set</a:t>
                      </a:r>
                      <a:endParaRPr lang="en-US" sz="1000" dirty="0"/>
                    </a:p>
                  </a:txBody>
                  <a:tcPr anchor="ctr" anchorCtr="1"/>
                </a:tc>
              </a:tr>
              <a:tr h="194733">
                <a:tc>
                  <a:txBody>
                    <a:bodyPr/>
                    <a:lstStyle/>
                    <a:p>
                      <a:r>
                        <a:rPr lang="en-US" sz="1000" dirty="0" smtClean="0"/>
                        <a:t>U1</a:t>
                      </a:r>
                      <a:endParaRPr lang="en-US" sz="1000" dirty="0"/>
                    </a:p>
                  </a:txBody>
                  <a:tcPr anchor="ctr" anchorCtr="1"/>
                </a:tc>
                <a:tc>
                  <a:txBody>
                    <a:bodyPr/>
                    <a:lstStyle/>
                    <a:p>
                      <a:r>
                        <a:rPr lang="en-US" sz="1000" dirty="0" smtClean="0"/>
                        <a:t>NY,</a:t>
                      </a:r>
                      <a:r>
                        <a:rPr lang="en-US" sz="1000" baseline="0" dirty="0" smtClean="0"/>
                        <a:t> GA</a:t>
                      </a:r>
                      <a:endParaRPr lang="en-US" sz="1000" dirty="0"/>
                    </a:p>
                  </a:txBody>
                  <a:tcPr anchor="ctr" anchorCtr="1"/>
                </a:tc>
              </a:tr>
              <a:tr h="194733">
                <a:tc>
                  <a:txBody>
                    <a:bodyPr/>
                    <a:lstStyle/>
                    <a:p>
                      <a:r>
                        <a:rPr lang="en-US" sz="1000" dirty="0" smtClean="0"/>
                        <a:t>…</a:t>
                      </a:r>
                      <a:endParaRPr lang="en-US" sz="1000" dirty="0"/>
                    </a:p>
                  </a:txBody>
                  <a:tcPr anchor="ctr" anchorCtr="1"/>
                </a:tc>
                <a:tc>
                  <a:txBody>
                    <a:bodyPr/>
                    <a:lstStyle/>
                    <a:p>
                      <a:r>
                        <a:rPr lang="en-US" sz="1000" dirty="0" smtClean="0"/>
                        <a:t>…</a:t>
                      </a:r>
                      <a:endParaRPr lang="en-US" sz="1000" dirty="0"/>
                    </a:p>
                  </a:txBody>
                  <a:tcPr anchor="ctr" anchorCtr="1"/>
                </a:tc>
              </a:tr>
            </a:tbl>
          </a:graphicData>
        </a:graphic>
      </p:graphicFrame>
      <p:sp>
        <p:nvSpPr>
          <p:cNvPr id="235" name="Rounded Rectangle 234"/>
          <p:cNvSpPr/>
          <p:nvPr/>
        </p:nvSpPr>
        <p:spPr>
          <a:xfrm>
            <a:off x="7885640" y="5103095"/>
            <a:ext cx="2553759" cy="5103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Object Movement</a:t>
            </a:r>
          </a:p>
        </p:txBody>
      </p:sp>
      <p:sp>
        <p:nvSpPr>
          <p:cNvPr id="236" name="Rounded Rectangle 235"/>
          <p:cNvSpPr/>
          <p:nvPr/>
        </p:nvSpPr>
        <p:spPr>
          <a:xfrm>
            <a:off x="7885641" y="5668090"/>
            <a:ext cx="2553759" cy="5103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Directory Updates</a:t>
            </a:r>
          </a:p>
        </p:txBody>
      </p:sp>
      <p:sp>
        <p:nvSpPr>
          <p:cNvPr id="237" name="Flowchart: Data 236"/>
          <p:cNvSpPr/>
          <p:nvPr/>
        </p:nvSpPr>
        <p:spPr>
          <a:xfrm>
            <a:off x="6438816" y="5123678"/>
            <a:ext cx="584901" cy="297585"/>
          </a:xfrm>
          <a:prstGeom prst="flowChartInputOutput">
            <a:avLst/>
          </a:prstGeom>
          <a:solidFill>
            <a:srgbClr val="FF0000">
              <a:alpha val="59000"/>
            </a:srgbClr>
          </a:solidFill>
          <a:ln>
            <a:solidFill>
              <a:srgbClr val="FF0000">
                <a:alpha val="1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U1</a:t>
            </a:r>
          </a:p>
        </p:txBody>
      </p:sp>
      <p:cxnSp>
        <p:nvCxnSpPr>
          <p:cNvPr id="223" name="Elbow Connector 222"/>
          <p:cNvCxnSpPr>
            <a:stCxn id="221" idx="5"/>
            <a:endCxn id="237" idx="2"/>
          </p:cNvCxnSpPr>
          <p:nvPr/>
        </p:nvCxnSpPr>
        <p:spPr>
          <a:xfrm>
            <a:off x="2576269" y="4639496"/>
            <a:ext cx="3921037" cy="632975"/>
          </a:xfrm>
          <a:prstGeom prst="bentConnector3">
            <a:avLst>
              <a:gd name="adj1" fmla="val 61660"/>
            </a:avLst>
          </a:prstGeom>
          <a:ln w="1397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1" name="Elbow Connector 250"/>
          <p:cNvCxnSpPr>
            <a:stCxn id="236" idx="1"/>
            <a:endCxn id="228" idx="3"/>
          </p:cNvCxnSpPr>
          <p:nvPr/>
        </p:nvCxnSpPr>
        <p:spPr>
          <a:xfrm rot="10800000">
            <a:off x="7185803" y="2754074"/>
            <a:ext cx="699839" cy="3169189"/>
          </a:xfrm>
          <a:prstGeom prst="bentConnector3">
            <a:avLst/>
          </a:prstGeom>
          <a:ln w="13970">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2" name="Elbow Connector 251"/>
          <p:cNvCxnSpPr>
            <a:stCxn id="236" idx="1"/>
            <a:endCxn id="229" idx="3"/>
          </p:cNvCxnSpPr>
          <p:nvPr/>
        </p:nvCxnSpPr>
        <p:spPr>
          <a:xfrm rot="10800000">
            <a:off x="4770035" y="5246185"/>
            <a:ext cx="3115607" cy="677076"/>
          </a:xfrm>
          <a:prstGeom prst="bentConnector3">
            <a:avLst/>
          </a:prstGeom>
          <a:ln w="13970">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5" name="Elbow Connector 254"/>
          <p:cNvCxnSpPr>
            <a:stCxn id="236" idx="1"/>
          </p:cNvCxnSpPr>
          <p:nvPr/>
        </p:nvCxnSpPr>
        <p:spPr>
          <a:xfrm rot="10800000" flipV="1">
            <a:off x="6262117" y="5923261"/>
            <a:ext cx="1623525" cy="270752"/>
          </a:xfrm>
          <a:prstGeom prst="bentConnector4">
            <a:avLst>
              <a:gd name="adj1" fmla="val 7865"/>
              <a:gd name="adj2" fmla="val 184432"/>
            </a:avLst>
          </a:prstGeom>
          <a:ln w="13970">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63" name="Multiply 262"/>
          <p:cNvSpPr/>
          <p:nvPr/>
        </p:nvSpPr>
        <p:spPr>
          <a:xfrm>
            <a:off x="6887524" y="6324601"/>
            <a:ext cx="228600" cy="201823"/>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quot;No&quot; Symbol 263"/>
          <p:cNvSpPr/>
          <p:nvPr/>
        </p:nvSpPr>
        <p:spPr>
          <a:xfrm>
            <a:off x="8229957" y="4788693"/>
            <a:ext cx="1752600" cy="1722702"/>
          </a:xfrm>
          <a:prstGeom prst="noSmoking">
            <a:avLst/>
          </a:prstGeom>
          <a:solidFill>
            <a:srgbClr val="FF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80" name="Elbow Connector 279"/>
          <p:cNvCxnSpPr>
            <a:stCxn id="235" idx="1"/>
            <a:endCxn id="236" idx="1"/>
          </p:cNvCxnSpPr>
          <p:nvPr/>
        </p:nvCxnSpPr>
        <p:spPr>
          <a:xfrm rot="10800000" flipH="1" flipV="1">
            <a:off x="7885639" y="5358266"/>
            <a:ext cx="1" cy="564995"/>
          </a:xfrm>
          <a:prstGeom prst="bentConnector3">
            <a:avLst>
              <a:gd name="adj1" fmla="val -22860000000"/>
            </a:avLst>
          </a:prstGeom>
          <a:ln w="25400">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1" name="Oval 290"/>
          <p:cNvSpPr/>
          <p:nvPr/>
        </p:nvSpPr>
        <p:spPr>
          <a:xfrm>
            <a:off x="6073954" y="2584312"/>
            <a:ext cx="773440" cy="255164"/>
          </a:xfrm>
          <a:prstGeom prst="ellipse">
            <a:avLst/>
          </a:prstGeom>
          <a:noFill/>
          <a:ln>
            <a:solidFill>
              <a:schemeClr val="bg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p:cNvSpPr/>
          <p:nvPr/>
        </p:nvSpPr>
        <p:spPr>
          <a:xfrm>
            <a:off x="3689042" y="5091346"/>
            <a:ext cx="773440" cy="255164"/>
          </a:xfrm>
          <a:prstGeom prst="ellipse">
            <a:avLst/>
          </a:prstGeom>
          <a:noFill/>
          <a:ln>
            <a:solidFill>
              <a:schemeClr val="bg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p:cNvSpPr/>
          <p:nvPr/>
        </p:nvSpPr>
        <p:spPr>
          <a:xfrm>
            <a:off x="6636996" y="5700671"/>
            <a:ext cx="773440" cy="255164"/>
          </a:xfrm>
          <a:prstGeom prst="ellipse">
            <a:avLst/>
          </a:prstGeom>
          <a:noFill/>
          <a:ln>
            <a:solidFill>
              <a:schemeClr val="bg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3" name="Straight Connector 292"/>
          <p:cNvCxnSpPr>
            <a:stCxn id="291" idx="4"/>
            <a:endCxn id="295" idx="6"/>
          </p:cNvCxnSpPr>
          <p:nvPr/>
        </p:nvCxnSpPr>
        <p:spPr>
          <a:xfrm flipH="1">
            <a:off x="4462482" y="2839476"/>
            <a:ext cx="1998192" cy="2379452"/>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a:stCxn id="291" idx="4"/>
            <a:endCxn id="296" idx="2"/>
          </p:cNvCxnSpPr>
          <p:nvPr/>
        </p:nvCxnSpPr>
        <p:spPr>
          <a:xfrm>
            <a:off x="6460674" y="2839477"/>
            <a:ext cx="176322" cy="2988777"/>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a:stCxn id="295" idx="6"/>
            <a:endCxn id="296" idx="2"/>
          </p:cNvCxnSpPr>
          <p:nvPr/>
        </p:nvCxnSpPr>
        <p:spPr>
          <a:xfrm>
            <a:off x="4462482" y="5218929"/>
            <a:ext cx="2174514" cy="609325"/>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08" name="Rounded Rectangle 307"/>
          <p:cNvSpPr/>
          <p:nvPr/>
        </p:nvSpPr>
        <p:spPr>
          <a:xfrm>
            <a:off x="1879586" y="3394867"/>
            <a:ext cx="8458200" cy="1344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Single Point of Failure!</a:t>
            </a:r>
          </a:p>
        </p:txBody>
      </p:sp>
    </p:spTree>
    <p:custDataLst>
      <p:tags r:id="rId1"/>
    </p:custDataLst>
    <p:extLst>
      <p:ext uri="{BB962C8B-B14F-4D97-AF65-F5344CB8AC3E}">
        <p14:creationId xmlns:p14="http://schemas.microsoft.com/office/powerpoint/2010/main" val="3617136165"/>
      </p:ext>
    </p:extLst>
  </p:cSld>
  <p:clrMapOvr>
    <a:masterClrMapping/>
  </p:clrMapOvr>
  <mc:AlternateContent xmlns:mc="http://schemas.openxmlformats.org/markup-compatibility/2006" xmlns:p14="http://schemas.microsoft.com/office/powerpoint/2010/main">
    <mc:Choice Requires="p14">
      <p:transition spd="slow" p14:dur="2000" advTm="22055"/>
    </mc:Choice>
    <mc:Fallback xmlns="">
      <p:transition spd="slow" advTm="22055"/>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25"/>
                                        </p:tgtEl>
                                        <p:attrNameLst>
                                          <p:attrName>style.visibility</p:attrName>
                                        </p:attrNameLst>
                                      </p:cBhvr>
                                      <p:to>
                                        <p:strVal val="visible"/>
                                      </p:to>
                                    </p:set>
                                    <p:animEffect transition="in" filter="wipe(down)">
                                      <p:cBhvr>
                                        <p:cTn id="23" dur="500"/>
                                        <p:tgtEl>
                                          <p:spTgt spid="225"/>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21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26"/>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27"/>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235"/>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3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23"/>
                                        </p:tgtEl>
                                        <p:attrNameLst>
                                          <p:attrName>style.visibility</p:attrName>
                                        </p:attrNameLst>
                                      </p:cBhvr>
                                      <p:to>
                                        <p:strVal val="visible"/>
                                      </p:to>
                                    </p:set>
                                    <p:animEffect transition="in" filter="wipe(down)">
                                      <p:cBhvr>
                                        <p:cTn id="42" dur="500"/>
                                        <p:tgtEl>
                                          <p:spTgt spid="223"/>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mph" presetSubtype="2" fill="hold" grpId="0" nodeType="clickEffect">
                                  <p:stCondLst>
                                    <p:cond delay="0"/>
                                  </p:stCondLst>
                                  <p:childTnLst>
                                    <p:animClr clrSpc="rgb" dir="cw">
                                      <p:cBhvr>
                                        <p:cTn id="50" dur="2000" fill="hold"/>
                                        <p:tgtEl>
                                          <p:spTgt spid="235"/>
                                        </p:tgtEl>
                                        <p:attrNameLst>
                                          <p:attrName>fillcolor</p:attrName>
                                        </p:attrNameLst>
                                      </p:cBhvr>
                                      <p:to>
                                        <a:srgbClr val="CCEF1F"/>
                                      </p:to>
                                    </p:animClr>
                                    <p:set>
                                      <p:cBhvr>
                                        <p:cTn id="51" dur="2000" fill="hold"/>
                                        <p:tgtEl>
                                          <p:spTgt spid="235"/>
                                        </p:tgtEl>
                                        <p:attrNameLst>
                                          <p:attrName>fill.type</p:attrName>
                                        </p:attrNameLst>
                                      </p:cBhvr>
                                      <p:to>
                                        <p:strVal val="solid"/>
                                      </p:to>
                                    </p:set>
                                    <p:set>
                                      <p:cBhvr>
                                        <p:cTn id="52" dur="2000" fill="hold"/>
                                        <p:tgtEl>
                                          <p:spTgt spid="235"/>
                                        </p:tgtEl>
                                        <p:attrNameLst>
                                          <p:attrName>fill.on</p:attrName>
                                        </p:attrNameLst>
                                      </p:cBhvr>
                                      <p:to>
                                        <p:strVal val="tru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280"/>
                                        </p:tgtEl>
                                        <p:attrNameLst>
                                          <p:attrName>style.visibility</p:attrName>
                                        </p:attrNameLst>
                                      </p:cBhvr>
                                      <p:to>
                                        <p:strVal val="visible"/>
                                      </p:to>
                                    </p:set>
                                    <p:animEffect transition="in" filter="wipe(down)">
                                      <p:cBhvr>
                                        <p:cTn id="57" dur="500"/>
                                        <p:tgtEl>
                                          <p:spTgt spid="28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251"/>
                                        </p:tgtEl>
                                        <p:attrNameLst>
                                          <p:attrName>style.visibility</p:attrName>
                                        </p:attrNameLst>
                                      </p:cBhvr>
                                      <p:to>
                                        <p:strVal val="visible"/>
                                      </p:to>
                                    </p:set>
                                    <p:animEffect transition="in" filter="wipe(down)">
                                      <p:cBhvr>
                                        <p:cTn id="62" dur="500"/>
                                        <p:tgtEl>
                                          <p:spTgt spid="251"/>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228"/>
                                        </p:tgtEl>
                                        <p:attrNameLst>
                                          <p:attrName>style.visibility</p:attrName>
                                        </p:attrNameLst>
                                      </p:cBhvr>
                                      <p:to>
                                        <p:strVal val="hidden"/>
                                      </p:to>
                                    </p:set>
                                  </p:childTnLst>
                                </p:cTn>
                              </p:par>
                              <p:par>
                                <p:cTn id="67" presetID="1" presetClass="entr" presetSubtype="0" fill="hold" nodeType="withEffect">
                                  <p:stCondLst>
                                    <p:cond delay="0"/>
                                  </p:stCondLst>
                                  <p:childTnLst>
                                    <p:set>
                                      <p:cBhvr>
                                        <p:cTn id="68" dur="1" fill="hold">
                                          <p:stCondLst>
                                            <p:cond delay="0"/>
                                          </p:stCondLst>
                                        </p:cTn>
                                        <p:tgtEl>
                                          <p:spTgt spid="23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252"/>
                                        </p:tgtEl>
                                        <p:attrNameLst>
                                          <p:attrName>style.visibility</p:attrName>
                                        </p:attrNameLst>
                                      </p:cBhvr>
                                      <p:to>
                                        <p:strVal val="visible"/>
                                      </p:to>
                                    </p:set>
                                    <p:animEffect transition="in" filter="wipe(down)">
                                      <p:cBhvr>
                                        <p:cTn id="73" dur="500"/>
                                        <p:tgtEl>
                                          <p:spTgt spid="252"/>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nodeType="clickEffect">
                                  <p:stCondLst>
                                    <p:cond delay="0"/>
                                  </p:stCondLst>
                                  <p:childTnLst>
                                    <p:set>
                                      <p:cBhvr>
                                        <p:cTn id="77" dur="1" fill="hold">
                                          <p:stCondLst>
                                            <p:cond delay="0"/>
                                          </p:stCondLst>
                                        </p:cTn>
                                        <p:tgtEl>
                                          <p:spTgt spid="229"/>
                                        </p:tgtEl>
                                        <p:attrNameLst>
                                          <p:attrName>style.visibility</p:attrName>
                                        </p:attrNameLst>
                                      </p:cBhvr>
                                      <p:to>
                                        <p:strVal val="hidden"/>
                                      </p:to>
                                    </p:set>
                                  </p:childTnLst>
                                </p:cTn>
                              </p:par>
                              <p:par>
                                <p:cTn id="78" presetID="1" presetClass="entr" presetSubtype="0" fill="hold" nodeType="withEffect">
                                  <p:stCondLst>
                                    <p:cond delay="0"/>
                                  </p:stCondLst>
                                  <p:childTnLst>
                                    <p:set>
                                      <p:cBhvr>
                                        <p:cTn id="79" dur="1" fill="hold">
                                          <p:stCondLst>
                                            <p:cond delay="0"/>
                                          </p:stCondLst>
                                        </p:cTn>
                                        <p:tgtEl>
                                          <p:spTgt spid="232"/>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nodeType="clickEffect">
                                  <p:stCondLst>
                                    <p:cond delay="0"/>
                                  </p:stCondLst>
                                  <p:childTnLst>
                                    <p:set>
                                      <p:cBhvr>
                                        <p:cTn id="83" dur="1" fill="hold">
                                          <p:stCondLst>
                                            <p:cond delay="0"/>
                                          </p:stCondLst>
                                        </p:cTn>
                                        <p:tgtEl>
                                          <p:spTgt spid="255"/>
                                        </p:tgtEl>
                                        <p:attrNameLst>
                                          <p:attrName>style.visibility</p:attrName>
                                        </p:attrNameLst>
                                      </p:cBhvr>
                                      <p:to>
                                        <p:strVal val="visible"/>
                                      </p:to>
                                    </p:set>
                                    <p:animEffect transition="in" filter="wipe(down)">
                                      <p:cBhvr>
                                        <p:cTn id="84" dur="500"/>
                                        <p:tgtEl>
                                          <p:spTgt spid="255"/>
                                        </p:tgtEl>
                                      </p:cBhvr>
                                    </p:animEffec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6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63"/>
                                        </p:tgtEl>
                                        <p:attrNameLst>
                                          <p:attrName>style.visibility</p:attrName>
                                        </p:attrNameLst>
                                      </p:cBhvr>
                                      <p:to>
                                        <p:strVal val="visible"/>
                                      </p:to>
                                    </p:set>
                                  </p:childTnLst>
                                </p:cTn>
                              </p:par>
                              <p:par>
                                <p:cTn id="91" presetID="26" presetClass="emph" presetSubtype="0" fill="hold" grpId="1" nodeType="withEffect">
                                  <p:stCondLst>
                                    <p:cond delay="0"/>
                                  </p:stCondLst>
                                  <p:childTnLst>
                                    <p:animEffect transition="out" filter="fade">
                                      <p:cBhvr>
                                        <p:cTn id="92" dur="500" tmFilter="0, 0; .2, .5; .8, .5; 1, 0"/>
                                        <p:tgtEl>
                                          <p:spTgt spid="264"/>
                                        </p:tgtEl>
                                      </p:cBhvr>
                                    </p:animEffect>
                                    <p:animScale>
                                      <p:cBhvr>
                                        <p:cTn id="93" dur="250" autoRev="1" fill="hold"/>
                                        <p:tgtEl>
                                          <p:spTgt spid="264"/>
                                        </p:tgtEl>
                                      </p:cBhvr>
                                      <p:by x="105000" y="105000"/>
                                    </p:animScale>
                                  </p:childTnLst>
                                </p:cTn>
                              </p:par>
                              <p:par>
                                <p:cTn id="94" presetID="26" presetClass="emph" presetSubtype="0" fill="hold" grpId="2" nodeType="withEffect">
                                  <p:stCondLst>
                                    <p:cond delay="0"/>
                                  </p:stCondLst>
                                  <p:childTnLst>
                                    <p:animEffect transition="out" filter="fade">
                                      <p:cBhvr>
                                        <p:cTn id="95" dur="500" tmFilter="0, 0; .2, .5; .8, .5; 1, 0"/>
                                        <p:tgtEl>
                                          <p:spTgt spid="264"/>
                                        </p:tgtEl>
                                      </p:cBhvr>
                                    </p:animEffect>
                                    <p:animScale>
                                      <p:cBhvr>
                                        <p:cTn id="96" dur="250" autoRev="1" fill="hold"/>
                                        <p:tgtEl>
                                          <p:spTgt spid="264"/>
                                        </p:tgtEl>
                                      </p:cBhvr>
                                      <p:by x="105000" y="105000"/>
                                    </p:animScale>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nodeType="clickEffect">
                                  <p:stCondLst>
                                    <p:cond delay="0"/>
                                  </p:stCondLst>
                                  <p:childTnLst>
                                    <p:set>
                                      <p:cBhvr>
                                        <p:cTn id="100" dur="1" fill="hold">
                                          <p:stCondLst>
                                            <p:cond delay="0"/>
                                          </p:stCondLst>
                                        </p:cTn>
                                        <p:tgtEl>
                                          <p:spTgt spid="293"/>
                                        </p:tgtEl>
                                        <p:attrNameLst>
                                          <p:attrName>style.visibility</p:attrName>
                                        </p:attrNameLst>
                                      </p:cBhvr>
                                      <p:to>
                                        <p:strVal val="visible"/>
                                      </p:to>
                                    </p:set>
                                    <p:animEffect transition="in" filter="wipe(down)">
                                      <p:cBhvr>
                                        <p:cTn id="101" dur="500"/>
                                        <p:tgtEl>
                                          <p:spTgt spid="293"/>
                                        </p:tgtEl>
                                      </p:cBhvr>
                                    </p:animEffect>
                                  </p:childTnLst>
                                </p:cTn>
                              </p:par>
                              <p:par>
                                <p:cTn id="102" presetID="22" presetClass="entr" presetSubtype="4" fill="hold" nodeType="withEffect">
                                  <p:stCondLst>
                                    <p:cond delay="0"/>
                                  </p:stCondLst>
                                  <p:childTnLst>
                                    <p:set>
                                      <p:cBhvr>
                                        <p:cTn id="103" dur="1" fill="hold">
                                          <p:stCondLst>
                                            <p:cond delay="0"/>
                                          </p:stCondLst>
                                        </p:cTn>
                                        <p:tgtEl>
                                          <p:spTgt spid="299"/>
                                        </p:tgtEl>
                                        <p:attrNameLst>
                                          <p:attrName>style.visibility</p:attrName>
                                        </p:attrNameLst>
                                      </p:cBhvr>
                                      <p:to>
                                        <p:strVal val="visible"/>
                                      </p:to>
                                    </p:set>
                                    <p:animEffect transition="in" filter="wipe(down)">
                                      <p:cBhvr>
                                        <p:cTn id="104" dur="500"/>
                                        <p:tgtEl>
                                          <p:spTgt spid="299"/>
                                        </p:tgtEl>
                                      </p:cBhvr>
                                    </p:animEffect>
                                  </p:childTnLst>
                                </p:cTn>
                              </p:par>
                              <p:par>
                                <p:cTn id="105" presetID="22" presetClass="entr" presetSubtype="4" fill="hold" nodeType="withEffect">
                                  <p:stCondLst>
                                    <p:cond delay="0"/>
                                  </p:stCondLst>
                                  <p:childTnLst>
                                    <p:set>
                                      <p:cBhvr>
                                        <p:cTn id="106" dur="1" fill="hold">
                                          <p:stCondLst>
                                            <p:cond delay="0"/>
                                          </p:stCondLst>
                                        </p:cTn>
                                        <p:tgtEl>
                                          <p:spTgt spid="304"/>
                                        </p:tgtEl>
                                        <p:attrNameLst>
                                          <p:attrName>style.visibility</p:attrName>
                                        </p:attrNameLst>
                                      </p:cBhvr>
                                      <p:to>
                                        <p:strVal val="visible"/>
                                      </p:to>
                                    </p:set>
                                    <p:animEffect transition="in" filter="wipe(down)">
                                      <p:cBhvr>
                                        <p:cTn id="107" dur="500"/>
                                        <p:tgtEl>
                                          <p:spTgt spid="304"/>
                                        </p:tgtEl>
                                      </p:cBhvr>
                                    </p:animEffect>
                                  </p:childTnLst>
                                </p:cTn>
                              </p:par>
                              <p:par>
                                <p:cTn id="108" presetID="22" presetClass="entr" presetSubtype="4" fill="hold" grpId="0" nodeType="withEffect">
                                  <p:stCondLst>
                                    <p:cond delay="0"/>
                                  </p:stCondLst>
                                  <p:childTnLst>
                                    <p:set>
                                      <p:cBhvr>
                                        <p:cTn id="109" dur="1" fill="hold">
                                          <p:stCondLst>
                                            <p:cond delay="0"/>
                                          </p:stCondLst>
                                        </p:cTn>
                                        <p:tgtEl>
                                          <p:spTgt spid="291"/>
                                        </p:tgtEl>
                                        <p:attrNameLst>
                                          <p:attrName>style.visibility</p:attrName>
                                        </p:attrNameLst>
                                      </p:cBhvr>
                                      <p:to>
                                        <p:strVal val="visible"/>
                                      </p:to>
                                    </p:set>
                                    <p:animEffect transition="in" filter="wipe(down)">
                                      <p:cBhvr>
                                        <p:cTn id="110" dur="500"/>
                                        <p:tgtEl>
                                          <p:spTgt spid="291"/>
                                        </p:tgtEl>
                                      </p:cBhvr>
                                    </p:animEffect>
                                  </p:childTnLst>
                                </p:cTn>
                              </p:par>
                              <p:par>
                                <p:cTn id="111" presetID="22" presetClass="entr" presetSubtype="4" fill="hold" grpId="0" nodeType="withEffect">
                                  <p:stCondLst>
                                    <p:cond delay="0"/>
                                  </p:stCondLst>
                                  <p:childTnLst>
                                    <p:set>
                                      <p:cBhvr>
                                        <p:cTn id="112" dur="1" fill="hold">
                                          <p:stCondLst>
                                            <p:cond delay="0"/>
                                          </p:stCondLst>
                                        </p:cTn>
                                        <p:tgtEl>
                                          <p:spTgt spid="295"/>
                                        </p:tgtEl>
                                        <p:attrNameLst>
                                          <p:attrName>style.visibility</p:attrName>
                                        </p:attrNameLst>
                                      </p:cBhvr>
                                      <p:to>
                                        <p:strVal val="visible"/>
                                      </p:to>
                                    </p:set>
                                    <p:animEffect transition="in" filter="wipe(down)">
                                      <p:cBhvr>
                                        <p:cTn id="113" dur="500"/>
                                        <p:tgtEl>
                                          <p:spTgt spid="295"/>
                                        </p:tgtEl>
                                      </p:cBhvr>
                                    </p:animEffect>
                                  </p:childTnLst>
                                </p:cTn>
                              </p:par>
                              <p:par>
                                <p:cTn id="114" presetID="22" presetClass="entr" presetSubtype="4" fill="hold" grpId="0" nodeType="withEffect">
                                  <p:stCondLst>
                                    <p:cond delay="0"/>
                                  </p:stCondLst>
                                  <p:childTnLst>
                                    <p:set>
                                      <p:cBhvr>
                                        <p:cTn id="115" dur="1" fill="hold">
                                          <p:stCondLst>
                                            <p:cond delay="0"/>
                                          </p:stCondLst>
                                        </p:cTn>
                                        <p:tgtEl>
                                          <p:spTgt spid="296"/>
                                        </p:tgtEl>
                                        <p:attrNameLst>
                                          <p:attrName>style.visibility</p:attrName>
                                        </p:attrNameLst>
                                      </p:cBhvr>
                                      <p:to>
                                        <p:strVal val="visible"/>
                                      </p:to>
                                    </p:set>
                                    <p:animEffect transition="in" filter="wipe(down)">
                                      <p:cBhvr>
                                        <p:cTn id="116" dur="500"/>
                                        <p:tgtEl>
                                          <p:spTgt spid="296"/>
                                        </p:tgtEl>
                                      </p:cBhvr>
                                    </p:animEffect>
                                  </p:childTnLst>
                                </p:cTn>
                              </p:par>
                            </p:childTnLst>
                          </p:cTn>
                        </p:par>
                      </p:childTnLst>
                    </p:cTn>
                  </p:par>
                  <p:par>
                    <p:cTn id="117" fill="hold">
                      <p:stCondLst>
                        <p:cond delay="indefinite"/>
                      </p:stCondLst>
                      <p:childTnLst>
                        <p:par>
                          <p:cTn id="118" fill="hold">
                            <p:stCondLst>
                              <p:cond delay="0"/>
                            </p:stCondLst>
                            <p:childTnLst>
                              <p:par>
                                <p:cTn id="119" presetID="16" presetClass="entr" presetSubtype="21" fill="hold" grpId="0" nodeType="clickEffect">
                                  <p:stCondLst>
                                    <p:cond delay="0"/>
                                  </p:stCondLst>
                                  <p:childTnLst>
                                    <p:set>
                                      <p:cBhvr>
                                        <p:cTn id="120" dur="1" fill="hold">
                                          <p:stCondLst>
                                            <p:cond delay="0"/>
                                          </p:stCondLst>
                                        </p:cTn>
                                        <p:tgtEl>
                                          <p:spTgt spid="308"/>
                                        </p:tgtEl>
                                        <p:attrNameLst>
                                          <p:attrName>style.visibility</p:attrName>
                                        </p:attrNameLst>
                                      </p:cBhvr>
                                      <p:to>
                                        <p:strVal val="visible"/>
                                      </p:to>
                                    </p:set>
                                    <p:animEffect transition="in" filter="barn(inVertical)">
                                      <p:cBhvr>
                                        <p:cTn id="121" dur="500"/>
                                        <p:tgtEl>
                                          <p:spTgt spid="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animBg="1"/>
      <p:bldP spid="219" grpId="1" animBg="1"/>
      <p:bldP spid="220" grpId="0" animBg="1"/>
      <p:bldP spid="221" grpId="0" animBg="1"/>
      <p:bldP spid="225" grpId="0" animBg="1"/>
      <p:bldP spid="226" grpId="0" animBg="1"/>
      <p:bldP spid="227" grpId="0" animBg="1"/>
      <p:bldP spid="235" grpId="0" animBg="1"/>
      <p:bldP spid="235" grpId="1" animBg="1"/>
      <p:bldP spid="236" grpId="0" animBg="1"/>
      <p:bldP spid="237" grpId="0" animBg="1"/>
      <p:bldP spid="263" grpId="0" animBg="1"/>
      <p:bldP spid="264" grpId="0" animBg="1"/>
      <p:bldP spid="264" grpId="1" animBg="1"/>
      <p:bldP spid="264" grpId="2" animBg="1"/>
      <p:bldP spid="291" grpId="0" animBg="1"/>
      <p:bldP spid="295" grpId="0" animBg="1"/>
      <p:bldP spid="296" grpId="0" animBg="1"/>
      <p:bldP spid="30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358660965"/>
              </p:ext>
            </p:extLst>
          </p:nvPr>
        </p:nvGraphicFramePr>
        <p:xfrm>
          <a:off x="1233672" y="2239818"/>
          <a:ext cx="8229600" cy="441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p:cNvSpPr>
            <a:spLocks noGrp="1"/>
          </p:cNvSpPr>
          <p:nvPr>
            <p:ph type="sldNum" sz="quarter" idx="12"/>
          </p:nvPr>
        </p:nvSpPr>
        <p:spPr/>
        <p:txBody>
          <a:bodyPr/>
          <a:lstStyle/>
          <a:p>
            <a:fld id="{8AB1C761-9FE2-4952-8BCD-2D639D168F1E}" type="slidenum">
              <a:rPr lang="en-US" smtClean="0"/>
              <a:t>31</a:t>
            </a:fld>
            <a:endParaRPr lang="en-US"/>
          </a:p>
        </p:txBody>
      </p:sp>
      <p:sp>
        <p:nvSpPr>
          <p:cNvPr id="3" name="Title 2"/>
          <p:cNvSpPr>
            <a:spLocks noGrp="1"/>
          </p:cNvSpPr>
          <p:nvPr>
            <p:ph type="title"/>
          </p:nvPr>
        </p:nvSpPr>
        <p:spPr/>
        <p:txBody>
          <a:bodyPr/>
          <a:lstStyle/>
          <a:p>
            <a:pPr algn="ctr"/>
            <a:r>
              <a:rPr lang="en-US" dirty="0" err="1" smtClean="0"/>
              <a:t>JPaxos</a:t>
            </a:r>
            <a:r>
              <a:rPr lang="en-US" dirty="0" smtClean="0"/>
              <a:t/>
            </a:r>
            <a:br>
              <a:rPr lang="en-US" dirty="0" smtClean="0"/>
            </a:br>
            <a:r>
              <a:rPr lang="en-US" sz="3200" i="1" dirty="0" smtClean="0"/>
              <a:t>because Apple stole </a:t>
            </a:r>
            <a:r>
              <a:rPr lang="en-US" sz="3200" i="1" dirty="0" err="1" smtClean="0"/>
              <a:t>iPaxos</a:t>
            </a:r>
            <a:endParaRPr lang="en-US" i="1" dirty="0"/>
          </a:p>
        </p:txBody>
      </p:sp>
    </p:spTree>
    <p:extLst>
      <p:ext uri="{BB962C8B-B14F-4D97-AF65-F5344CB8AC3E}">
        <p14:creationId xmlns:p14="http://schemas.microsoft.com/office/powerpoint/2010/main" val="314216495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301695392"/>
              </p:ext>
            </p:extLst>
          </p:nvPr>
        </p:nvGraphicFramePr>
        <p:xfrm>
          <a:off x="1233672" y="2089729"/>
          <a:ext cx="9118868" cy="45696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8AB1C761-9FE2-4952-8BCD-2D639D168F1E}" type="slidenum">
              <a:rPr lang="en-US" smtClean="0"/>
              <a:t>32</a:t>
            </a:fld>
            <a:endParaRPr lang="en-US"/>
          </a:p>
        </p:txBody>
      </p:sp>
      <p:sp>
        <p:nvSpPr>
          <p:cNvPr id="2" name="Title 1"/>
          <p:cNvSpPr>
            <a:spLocks noGrp="1"/>
          </p:cNvSpPr>
          <p:nvPr>
            <p:ph type="title"/>
          </p:nvPr>
        </p:nvSpPr>
        <p:spPr/>
        <p:txBody>
          <a:bodyPr/>
          <a:lstStyle/>
          <a:p>
            <a:pPr algn="ctr"/>
            <a:r>
              <a:rPr lang="en-US" dirty="0" smtClean="0"/>
              <a:t>PostgreSQL</a:t>
            </a:r>
            <a:br>
              <a:rPr lang="en-US" dirty="0" smtClean="0"/>
            </a:br>
            <a:r>
              <a:rPr lang="en-US" sz="3200" i="1" dirty="0" smtClean="0"/>
              <a:t>NOT </a:t>
            </a:r>
            <a:r>
              <a:rPr lang="en-US" sz="3200" i="1" dirty="0" err="1" smtClean="0"/>
              <a:t>Postgré</a:t>
            </a:r>
            <a:r>
              <a:rPr lang="en-US" sz="3200" i="1" dirty="0" smtClean="0"/>
              <a:t>, </a:t>
            </a:r>
            <a:r>
              <a:rPr lang="en-US" sz="3200" i="1" dirty="0" err="1" smtClean="0"/>
              <a:t>PostgresSQL</a:t>
            </a:r>
            <a:r>
              <a:rPr lang="en-US" sz="3200" i="1" dirty="0" smtClean="0"/>
              <a:t> etc.</a:t>
            </a:r>
            <a:endParaRPr lang="en-US" i="1" dirty="0"/>
          </a:p>
        </p:txBody>
      </p:sp>
    </p:spTree>
    <p:extLst>
      <p:ext uri="{BB962C8B-B14F-4D97-AF65-F5344CB8AC3E}">
        <p14:creationId xmlns:p14="http://schemas.microsoft.com/office/powerpoint/2010/main" val="355435940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Diamond 46"/>
          <p:cNvSpPr/>
          <p:nvPr/>
        </p:nvSpPr>
        <p:spPr>
          <a:xfrm>
            <a:off x="1805478" y="5077444"/>
            <a:ext cx="2243923" cy="901679"/>
          </a:xfrm>
          <a:prstGeom prst="diamond">
            <a:avLst/>
          </a:prstGeom>
          <a:solidFill>
            <a:schemeClr val="accent1">
              <a:alpha val="37000"/>
            </a:schemeClr>
          </a:solidFill>
          <a:ln>
            <a:solidFill>
              <a:schemeClr val="accent1">
                <a:shade val="50000"/>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Protocol</a:t>
            </a:r>
          </a:p>
        </p:txBody>
      </p:sp>
      <p:sp>
        <p:nvSpPr>
          <p:cNvPr id="48" name="Diamond 47"/>
          <p:cNvSpPr/>
          <p:nvPr/>
        </p:nvSpPr>
        <p:spPr>
          <a:xfrm>
            <a:off x="1782618" y="4901042"/>
            <a:ext cx="2243923" cy="901679"/>
          </a:xfrm>
          <a:prstGeom prst="diamond">
            <a:avLst/>
          </a:prstGeom>
          <a:solidFill>
            <a:schemeClr val="accent1">
              <a:alpha val="37000"/>
            </a:schemeClr>
          </a:solidFill>
          <a:ln>
            <a:solidFill>
              <a:schemeClr val="accent1">
                <a:shade val="50000"/>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Protocol</a:t>
            </a:r>
          </a:p>
        </p:txBody>
      </p:sp>
      <p:sp>
        <p:nvSpPr>
          <p:cNvPr id="19" name="Rectangle 18"/>
          <p:cNvSpPr/>
          <p:nvPr/>
        </p:nvSpPr>
        <p:spPr>
          <a:xfrm>
            <a:off x="6397718" y="3064012"/>
            <a:ext cx="2274163" cy="1752600"/>
          </a:xfrm>
          <a:prstGeom prst="rect">
            <a:avLst/>
          </a:prstGeom>
          <a:solidFill>
            <a:schemeClr val="accent1">
              <a:alpha val="37000"/>
            </a:schemeClr>
          </a:solidFill>
          <a:ln>
            <a:solidFill>
              <a:schemeClr val="accent1">
                <a:shade val="95000"/>
                <a:satMod val="105000"/>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C:\Users\Sripras\AppData\Local\Microsoft\Windows\Temporary Internet Files\Content.IE5\X72G4L8O\MC900048283[1].wmf"/>
          <p:cNvPicPr>
            <a:picLocks noChangeAspect="1" noChangeArrowheads="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56275" y="4348606"/>
            <a:ext cx="482885" cy="597103"/>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4" descr="C:\Users\Sripras\AppData\Local\Microsoft\Windows\Temporary Internet Files\Content.IE5\X72G4L8O\MC900048283[1].wmf"/>
          <p:cNvPicPr>
            <a:picLocks noChangeAspect="1" noChangeArrowheads="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94662" y="4086304"/>
            <a:ext cx="482885" cy="597103"/>
          </a:xfrm>
          <a:prstGeom prst="rect">
            <a:avLst/>
          </a:prstGeom>
          <a:noFill/>
          <a:extLst>
            <a:ext uri="{909E8E84-426E-40dd-AFC4-6F175D3DCCD1}">
              <a14:hiddenFill xmlns:a14="http://schemas.microsoft.com/office/drawing/2010/main">
                <a:solidFill>
                  <a:srgbClr val="FFFFFF"/>
                </a:solidFill>
              </a14:hiddenFill>
            </a:ext>
          </a:extLst>
        </p:spPr>
      </p:pic>
      <p:sp>
        <p:nvSpPr>
          <p:cNvPr id="55" name="Oval 54"/>
          <p:cNvSpPr/>
          <p:nvPr/>
        </p:nvSpPr>
        <p:spPr>
          <a:xfrm>
            <a:off x="3049111" y="2487878"/>
            <a:ext cx="1828800" cy="1066259"/>
          </a:xfrm>
          <a:prstGeom prst="ellipse">
            <a:avLst/>
          </a:prstGeom>
          <a:solidFill>
            <a:schemeClr val="accent1">
              <a:alpha val="31000"/>
            </a:schemeClr>
          </a:solidFill>
          <a:ln>
            <a:solidFill>
              <a:schemeClr val="accent1">
                <a:shade val="95000"/>
                <a:satMod val="105000"/>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Directory Client</a:t>
            </a:r>
          </a:p>
        </p:txBody>
      </p:sp>
      <p:sp>
        <p:nvSpPr>
          <p:cNvPr id="40" name="Oval 39"/>
          <p:cNvSpPr/>
          <p:nvPr/>
        </p:nvSpPr>
        <p:spPr>
          <a:xfrm>
            <a:off x="3044672" y="2118298"/>
            <a:ext cx="1828800" cy="1066259"/>
          </a:xfrm>
          <a:prstGeom prst="ellipse">
            <a:avLst/>
          </a:prstGeom>
          <a:solidFill>
            <a:schemeClr val="accent1">
              <a:alpha val="31000"/>
            </a:schemeClr>
          </a:solidFill>
          <a:ln>
            <a:solidFill>
              <a:schemeClr val="accent1">
                <a:shade val="95000"/>
                <a:satMod val="105000"/>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Directory Client</a:t>
            </a:r>
          </a:p>
        </p:txBody>
      </p:sp>
      <p:sp>
        <p:nvSpPr>
          <p:cNvPr id="24" name="Rectangle 23"/>
          <p:cNvSpPr/>
          <p:nvPr/>
        </p:nvSpPr>
        <p:spPr>
          <a:xfrm>
            <a:off x="7030252" y="2724444"/>
            <a:ext cx="2274163" cy="1752600"/>
          </a:xfrm>
          <a:prstGeom prst="rect">
            <a:avLst/>
          </a:prstGeom>
          <a:solidFill>
            <a:schemeClr val="accent1">
              <a:alpha val="10000"/>
            </a:schemeClr>
          </a:solidFill>
          <a:ln>
            <a:solidFill>
              <a:schemeClr val="accent1">
                <a:shade val="95000"/>
                <a:satMod val="105000"/>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5724250" y="1943100"/>
            <a:ext cx="3421639" cy="1066800"/>
          </a:xfrm>
          <a:prstGeom prst="rect">
            <a:avLst/>
          </a:prstGeom>
          <a:noFill/>
          <a:ln>
            <a:noFill/>
          </a:ln>
        </p:spPr>
      </p:pic>
      <p:sp>
        <p:nvSpPr>
          <p:cNvPr id="5" name="Oval 4"/>
          <p:cNvSpPr/>
          <p:nvPr/>
        </p:nvSpPr>
        <p:spPr>
          <a:xfrm>
            <a:off x="8443035" y="2499065"/>
            <a:ext cx="609600" cy="5973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H="1">
            <a:off x="7921473" y="2933700"/>
            <a:ext cx="521562" cy="381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5" idx="5"/>
          </p:cNvCxnSpPr>
          <p:nvPr/>
        </p:nvCxnSpPr>
        <p:spPr>
          <a:xfrm flipH="1">
            <a:off x="8835873" y="3008972"/>
            <a:ext cx="127489" cy="36787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7193746" y="3344401"/>
            <a:ext cx="2274163" cy="175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Directory Service</a:t>
            </a:r>
          </a:p>
        </p:txBody>
      </p:sp>
      <p:sp>
        <p:nvSpPr>
          <p:cNvPr id="16" name="Oval 15"/>
          <p:cNvSpPr/>
          <p:nvPr/>
        </p:nvSpPr>
        <p:spPr>
          <a:xfrm>
            <a:off x="7810501" y="2218676"/>
            <a:ext cx="609600" cy="597393"/>
          </a:xfrm>
          <a:prstGeom prst="ellipse">
            <a:avLst/>
          </a:prstGeom>
          <a:noFill/>
          <a:ln>
            <a:solidFill>
              <a:schemeClr val="accent1">
                <a:shade val="95000"/>
                <a:satMod val="105000"/>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flipH="1">
            <a:off x="7288939" y="2653311"/>
            <a:ext cx="521562" cy="381000"/>
          </a:xfrm>
          <a:prstGeom prst="line">
            <a:avLst/>
          </a:prstGeom>
          <a:ln>
            <a:solidFill>
              <a:schemeClr val="accent1">
                <a:shade val="95000"/>
                <a:satMod val="105000"/>
                <a:alpha val="53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6" idx="5"/>
          </p:cNvCxnSpPr>
          <p:nvPr/>
        </p:nvCxnSpPr>
        <p:spPr>
          <a:xfrm flipH="1">
            <a:off x="8203339" y="2728583"/>
            <a:ext cx="127489" cy="367875"/>
          </a:xfrm>
          <a:prstGeom prst="line">
            <a:avLst/>
          </a:prstGeom>
          <a:ln>
            <a:solidFill>
              <a:schemeClr val="accent1">
                <a:shade val="95000"/>
                <a:satMod val="105000"/>
                <a:alpha val="53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8443035" y="1879108"/>
            <a:ext cx="609600" cy="597393"/>
          </a:xfrm>
          <a:prstGeom prst="ellipse">
            <a:avLst/>
          </a:prstGeom>
          <a:noFill/>
          <a:ln>
            <a:solidFill>
              <a:schemeClr val="accent1">
                <a:shade val="95000"/>
                <a:satMod val="105000"/>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p:nvPr/>
        </p:nvCxnSpPr>
        <p:spPr>
          <a:xfrm flipH="1">
            <a:off x="7921473" y="2313743"/>
            <a:ext cx="521562" cy="381000"/>
          </a:xfrm>
          <a:prstGeom prst="line">
            <a:avLst/>
          </a:prstGeom>
          <a:ln>
            <a:solidFill>
              <a:schemeClr val="accent1">
                <a:shade val="95000"/>
                <a:satMod val="105000"/>
                <a:alpha val="53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25" idx="5"/>
          </p:cNvCxnSpPr>
          <p:nvPr/>
        </p:nvCxnSpPr>
        <p:spPr>
          <a:xfrm flipH="1">
            <a:off x="8835873" y="2389015"/>
            <a:ext cx="127489" cy="367875"/>
          </a:xfrm>
          <a:prstGeom prst="line">
            <a:avLst/>
          </a:prstGeom>
          <a:ln>
            <a:solidFill>
              <a:schemeClr val="accent1">
                <a:shade val="95000"/>
                <a:satMod val="105000"/>
                <a:alpha val="53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5806370" y="1827954"/>
            <a:ext cx="609600" cy="5973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a:stCxn id="28" idx="2"/>
          </p:cNvCxnSpPr>
          <p:nvPr/>
        </p:nvCxnSpPr>
        <p:spPr>
          <a:xfrm flipH="1">
            <a:off x="4721072" y="2126650"/>
            <a:ext cx="108529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8" idx="3"/>
            <a:endCxn id="34" idx="5"/>
          </p:cNvCxnSpPr>
          <p:nvPr/>
        </p:nvCxnSpPr>
        <p:spPr>
          <a:xfrm flipH="1">
            <a:off x="4605650" y="2337860"/>
            <a:ext cx="1289994" cy="38901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3044672" y="1816768"/>
            <a:ext cx="1828800" cy="10662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Directory Client</a:t>
            </a:r>
          </a:p>
        </p:txBody>
      </p:sp>
      <p:sp>
        <p:nvSpPr>
          <p:cNvPr id="37" name="Oval 36"/>
          <p:cNvSpPr/>
          <p:nvPr/>
        </p:nvSpPr>
        <p:spPr>
          <a:xfrm>
            <a:off x="5806370" y="2129484"/>
            <a:ext cx="609600" cy="597393"/>
          </a:xfrm>
          <a:prstGeom prst="ellipse">
            <a:avLst/>
          </a:prstGeom>
          <a:noFill/>
          <a:ln>
            <a:solidFill>
              <a:schemeClr val="accent1">
                <a:shade val="95000"/>
                <a:satMod val="105000"/>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p:cNvCxnSpPr>
            <a:stCxn id="37" idx="2"/>
          </p:cNvCxnSpPr>
          <p:nvPr/>
        </p:nvCxnSpPr>
        <p:spPr>
          <a:xfrm flipH="1">
            <a:off x="4721072" y="2428180"/>
            <a:ext cx="1085298" cy="0"/>
          </a:xfrm>
          <a:prstGeom prst="line">
            <a:avLst/>
          </a:prstGeom>
          <a:ln>
            <a:solidFill>
              <a:schemeClr val="accent1">
                <a:shade val="95000"/>
                <a:satMod val="105000"/>
                <a:alpha val="36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37" idx="3"/>
            <a:endCxn id="40" idx="5"/>
          </p:cNvCxnSpPr>
          <p:nvPr/>
        </p:nvCxnSpPr>
        <p:spPr>
          <a:xfrm flipH="1">
            <a:off x="4605650" y="2639390"/>
            <a:ext cx="1289994" cy="389016"/>
          </a:xfrm>
          <a:prstGeom prst="line">
            <a:avLst/>
          </a:prstGeom>
          <a:ln>
            <a:solidFill>
              <a:schemeClr val="accent1">
                <a:shade val="95000"/>
                <a:satMod val="105000"/>
                <a:alpha val="36000"/>
              </a:schemeClr>
            </a:solidFill>
            <a:prstDash val="dash"/>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5810809" y="2499064"/>
            <a:ext cx="609600" cy="597393"/>
          </a:xfrm>
          <a:prstGeom prst="ellipse">
            <a:avLst/>
          </a:prstGeom>
          <a:noFill/>
          <a:ln>
            <a:solidFill>
              <a:schemeClr val="accent1">
                <a:shade val="95000"/>
                <a:satMod val="105000"/>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p:cNvCxnSpPr>
            <a:stCxn id="56" idx="2"/>
          </p:cNvCxnSpPr>
          <p:nvPr/>
        </p:nvCxnSpPr>
        <p:spPr>
          <a:xfrm flipH="1">
            <a:off x="4725511" y="2797760"/>
            <a:ext cx="1085298" cy="0"/>
          </a:xfrm>
          <a:prstGeom prst="line">
            <a:avLst/>
          </a:prstGeom>
          <a:ln>
            <a:solidFill>
              <a:schemeClr val="accent1">
                <a:shade val="95000"/>
                <a:satMod val="105000"/>
                <a:alpha val="36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56" idx="3"/>
            <a:endCxn id="55" idx="5"/>
          </p:cNvCxnSpPr>
          <p:nvPr/>
        </p:nvCxnSpPr>
        <p:spPr>
          <a:xfrm flipH="1">
            <a:off x="4610089" y="3008970"/>
            <a:ext cx="1289994" cy="389016"/>
          </a:xfrm>
          <a:prstGeom prst="line">
            <a:avLst/>
          </a:prstGeom>
          <a:ln>
            <a:solidFill>
              <a:schemeClr val="accent1">
                <a:shade val="95000"/>
                <a:satMod val="105000"/>
                <a:alpha val="36000"/>
              </a:schemeClr>
            </a:solidFill>
            <a:prstDash val="dash"/>
          </a:ln>
        </p:spPr>
        <p:style>
          <a:lnRef idx="1">
            <a:schemeClr val="accent1"/>
          </a:lnRef>
          <a:fillRef idx="0">
            <a:schemeClr val="accent1"/>
          </a:fillRef>
          <a:effectRef idx="0">
            <a:schemeClr val="accent1"/>
          </a:effectRef>
          <a:fontRef idx="minor">
            <a:schemeClr val="tx1"/>
          </a:fontRef>
        </p:style>
      </p:cxnSp>
      <p:pic>
        <p:nvPicPr>
          <p:cNvPr id="4099" name="Picture 3" descr="C:\Users\Sripras\AppData\Local\Microsoft\Windows\Temporary Internet Files\Content.IE5\X72G4L8O\MC900048283[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56885" y="4920555"/>
            <a:ext cx="509489" cy="630000"/>
          </a:xfrm>
          <a:prstGeom prst="rect">
            <a:avLst/>
          </a:prstGeom>
          <a:noFill/>
          <a:effectLst>
            <a:glow rad="127000">
              <a:schemeClr val="accent1">
                <a:alpha val="72000"/>
              </a:schemeClr>
            </a:glow>
          </a:effectLst>
          <a:extLst>
            <a:ext uri="{909E8E84-426E-40dd-AFC4-6F175D3DCCD1}">
              <a14:hiddenFill xmlns:a14="http://schemas.microsoft.com/office/drawing/2010/main">
                <a:solidFill>
                  <a:srgbClr val="FFFFFF"/>
                </a:solidFill>
              </a14:hiddenFill>
            </a:ext>
          </a:extLst>
        </p:spPr>
      </p:pic>
      <p:cxnSp>
        <p:nvCxnSpPr>
          <p:cNvPr id="4104" name="Straight Connector 4103"/>
          <p:cNvCxnSpPr>
            <a:stCxn id="70" idx="0"/>
            <a:endCxn id="34" idx="2"/>
          </p:cNvCxnSpPr>
          <p:nvPr/>
        </p:nvCxnSpPr>
        <p:spPr>
          <a:xfrm flipV="1">
            <a:off x="2394070" y="2349898"/>
            <a:ext cx="650603" cy="1460103"/>
          </a:xfrm>
          <a:prstGeom prst="line">
            <a:avLst/>
          </a:prstGeom>
          <a:ln cap="r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endCxn id="4099" idx="1"/>
          </p:cNvCxnSpPr>
          <p:nvPr/>
        </p:nvCxnSpPr>
        <p:spPr>
          <a:xfrm flipV="1">
            <a:off x="3959072" y="5235556"/>
            <a:ext cx="3097812" cy="420013"/>
          </a:xfrm>
          <a:prstGeom prst="line">
            <a:avLst/>
          </a:prstGeom>
          <a:ln>
            <a:prstDash val="lgDashDotDot"/>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endCxn id="124" idx="1"/>
          </p:cNvCxnSpPr>
          <p:nvPr/>
        </p:nvCxnSpPr>
        <p:spPr>
          <a:xfrm>
            <a:off x="3959072" y="5655568"/>
            <a:ext cx="1714530" cy="611948"/>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stCxn id="121" idx="3"/>
          </p:cNvCxnSpPr>
          <p:nvPr/>
        </p:nvCxnSpPr>
        <p:spPr>
          <a:xfrm flipH="1" flipV="1">
            <a:off x="3959073" y="5655569"/>
            <a:ext cx="4788762" cy="111755"/>
          </a:xfrm>
          <a:prstGeom prst="line">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4" name="Elbow Connector 63"/>
          <p:cNvCxnSpPr>
            <a:stCxn id="13" idx="2"/>
          </p:cNvCxnSpPr>
          <p:nvPr/>
        </p:nvCxnSpPr>
        <p:spPr>
          <a:xfrm rot="5400000">
            <a:off x="7843669" y="4819706"/>
            <a:ext cx="209865" cy="764454"/>
          </a:xfrm>
          <a:prstGeom prst="bentConnector2">
            <a:avLst/>
          </a:prstGeom>
          <a:ln>
            <a:prstDash val="lgDashDot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endCxn id="34" idx="4"/>
          </p:cNvCxnSpPr>
          <p:nvPr/>
        </p:nvCxnSpPr>
        <p:spPr>
          <a:xfrm flipV="1">
            <a:off x="3959072" y="2883026"/>
            <a:ext cx="0" cy="2772542"/>
          </a:xfrm>
          <a:prstGeom prst="line">
            <a:avLst/>
          </a:prstGeom>
          <a:ln cap="rnd">
            <a:headEnd type="none"/>
            <a:tailEnd type="triangle"/>
          </a:ln>
        </p:spPr>
        <p:style>
          <a:lnRef idx="1">
            <a:schemeClr val="accent1"/>
          </a:lnRef>
          <a:fillRef idx="0">
            <a:schemeClr val="accent1"/>
          </a:fillRef>
          <a:effectRef idx="0">
            <a:schemeClr val="accent1"/>
          </a:effectRef>
          <a:fontRef idx="minor">
            <a:schemeClr val="tx1"/>
          </a:fontRef>
        </p:style>
      </p:cxnSp>
      <p:sp>
        <p:nvSpPr>
          <p:cNvPr id="70" name="Rounded Rectangle 69"/>
          <p:cNvSpPr/>
          <p:nvPr/>
        </p:nvSpPr>
        <p:spPr>
          <a:xfrm>
            <a:off x="1877499" y="3810000"/>
            <a:ext cx="1033140" cy="6670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Mig</a:t>
            </a:r>
            <a:r>
              <a:rPr lang="en-US" dirty="0"/>
              <a:t> </a:t>
            </a:r>
            <a:r>
              <a:rPr lang="en-US" dirty="0" err="1"/>
              <a:t>Init</a:t>
            </a:r>
            <a:endParaRPr lang="en-US" dirty="0"/>
          </a:p>
        </p:txBody>
      </p:sp>
      <p:sp>
        <p:nvSpPr>
          <p:cNvPr id="118" name="Rectangle 117"/>
          <p:cNvSpPr/>
          <p:nvPr/>
        </p:nvSpPr>
        <p:spPr>
          <a:xfrm>
            <a:off x="5806370" y="6194216"/>
            <a:ext cx="614039" cy="525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Dir</a:t>
            </a:r>
            <a:endParaRPr lang="en-US" dirty="0"/>
          </a:p>
        </p:txBody>
      </p:sp>
      <p:sp>
        <p:nvSpPr>
          <p:cNvPr id="76" name="Diamond 75"/>
          <p:cNvSpPr/>
          <p:nvPr/>
        </p:nvSpPr>
        <p:spPr>
          <a:xfrm>
            <a:off x="1683313" y="5204729"/>
            <a:ext cx="2225950" cy="901679"/>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Protocol</a:t>
            </a:r>
          </a:p>
        </p:txBody>
      </p:sp>
      <p:sp>
        <p:nvSpPr>
          <p:cNvPr id="77" name="Round Diagonal Corner Rectangle 76"/>
          <p:cNvSpPr/>
          <p:nvPr/>
        </p:nvSpPr>
        <p:spPr>
          <a:xfrm>
            <a:off x="7772400" y="5883234"/>
            <a:ext cx="1532014" cy="746166"/>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Migration Agent</a:t>
            </a:r>
          </a:p>
        </p:txBody>
      </p:sp>
      <p:sp>
        <p:nvSpPr>
          <p:cNvPr id="121" name="Round Diagonal Corner Rectangle 120"/>
          <p:cNvSpPr/>
          <p:nvPr/>
        </p:nvSpPr>
        <p:spPr>
          <a:xfrm>
            <a:off x="7981828" y="5767323"/>
            <a:ext cx="1532014" cy="746166"/>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Migration Agent</a:t>
            </a:r>
          </a:p>
        </p:txBody>
      </p:sp>
      <p:sp>
        <p:nvSpPr>
          <p:cNvPr id="122" name="Round Diagonal Corner Rectangle 121"/>
          <p:cNvSpPr/>
          <p:nvPr/>
        </p:nvSpPr>
        <p:spPr>
          <a:xfrm>
            <a:off x="7534798" y="6004721"/>
            <a:ext cx="1532014" cy="746166"/>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Migration Agent</a:t>
            </a:r>
          </a:p>
        </p:txBody>
      </p:sp>
      <p:sp>
        <p:nvSpPr>
          <p:cNvPr id="123" name="Rectangle 122"/>
          <p:cNvSpPr/>
          <p:nvPr/>
        </p:nvSpPr>
        <p:spPr>
          <a:xfrm>
            <a:off x="5980623" y="6092675"/>
            <a:ext cx="614039" cy="525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Dir</a:t>
            </a:r>
            <a:endParaRPr lang="en-US" dirty="0"/>
          </a:p>
        </p:txBody>
      </p:sp>
      <p:sp>
        <p:nvSpPr>
          <p:cNvPr id="124" name="Rectangle 123"/>
          <p:cNvSpPr/>
          <p:nvPr/>
        </p:nvSpPr>
        <p:spPr>
          <a:xfrm>
            <a:off x="5673603" y="6004721"/>
            <a:ext cx="614039" cy="525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Dir</a:t>
            </a:r>
            <a:endParaRPr lang="en-US" dirty="0"/>
          </a:p>
        </p:txBody>
      </p:sp>
      <p:cxnSp>
        <p:nvCxnSpPr>
          <p:cNvPr id="88" name="Elbow Connector 87"/>
          <p:cNvCxnSpPr>
            <a:stCxn id="70" idx="1"/>
            <a:endCxn id="124" idx="1"/>
          </p:cNvCxnSpPr>
          <p:nvPr/>
        </p:nvCxnSpPr>
        <p:spPr>
          <a:xfrm rot="10800000" flipH="1" flipV="1">
            <a:off x="1877499" y="4143522"/>
            <a:ext cx="3796103" cy="2123994"/>
          </a:xfrm>
          <a:prstGeom prst="bentConnector3">
            <a:avLst>
              <a:gd name="adj1" fmla="val -6022"/>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8AB1C761-9FE2-4952-8BCD-2D639D168F1E}" type="slidenum">
              <a:rPr lang="en-US" smtClean="0"/>
              <a:t>33</a:t>
            </a:fld>
            <a:endParaRPr lang="en-US"/>
          </a:p>
        </p:txBody>
      </p:sp>
      <p:sp>
        <p:nvSpPr>
          <p:cNvPr id="6" name="Title 5"/>
          <p:cNvSpPr>
            <a:spLocks noGrp="1"/>
          </p:cNvSpPr>
          <p:nvPr>
            <p:ph type="title"/>
          </p:nvPr>
        </p:nvSpPr>
        <p:spPr/>
        <p:txBody>
          <a:bodyPr/>
          <a:lstStyle/>
          <a:p>
            <a:pPr algn="ctr"/>
            <a:r>
              <a:rPr lang="en-US" dirty="0" smtClean="0"/>
              <a:t>The Pawns</a:t>
            </a:r>
            <a:br>
              <a:rPr lang="en-US" dirty="0" smtClean="0"/>
            </a:br>
            <a:r>
              <a:rPr lang="en-US" sz="3200" i="1" dirty="0" err="1"/>
              <a:t>tl;dr</a:t>
            </a:r>
            <a:r>
              <a:rPr lang="en-US" sz="3200" i="1" dirty="0"/>
              <a:t>: every </a:t>
            </a:r>
            <a:r>
              <a:rPr lang="en-US" sz="3200" i="1" dirty="0" err="1"/>
              <a:t>stateful</a:t>
            </a:r>
            <a:r>
              <a:rPr lang="en-US" sz="3200" i="1" dirty="0"/>
              <a:t> operation is </a:t>
            </a:r>
            <a:r>
              <a:rPr lang="en-US" sz="3200" i="1" dirty="0" err="1"/>
              <a:t>Paxos-ly</a:t>
            </a:r>
            <a:r>
              <a:rPr lang="en-US" sz="3200" i="1" dirty="0"/>
              <a:t>(</a:t>
            </a:r>
            <a:r>
              <a:rPr lang="en-US" sz="3200" i="1" dirty="0" err="1"/>
              <a:t>ful</a:t>
            </a:r>
            <a:r>
              <a:rPr lang="en-US" sz="3200" i="1" dirty="0"/>
              <a:t>?)</a:t>
            </a:r>
            <a:endParaRPr lang="en-US" i="1" dirty="0"/>
          </a:p>
        </p:txBody>
      </p:sp>
    </p:spTree>
    <p:extLst>
      <p:ext uri="{BB962C8B-B14F-4D97-AF65-F5344CB8AC3E}">
        <p14:creationId xmlns:p14="http://schemas.microsoft.com/office/powerpoint/2010/main" val="20183447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par>
                                <p:cTn id="15" presetID="22" presetClass="entr" presetSubtype="4" fill="hold" nodeType="withEffect">
                                  <p:stCondLst>
                                    <p:cond delay="0"/>
                                  </p:stCondLst>
                                  <p:childTnLst>
                                    <p:set>
                                      <p:cBhvr>
                                        <p:cTn id="16" dur="1" fill="hold">
                                          <p:stCondLst>
                                            <p:cond delay="0"/>
                                          </p:stCondLst>
                                        </p:cTn>
                                        <p:tgtEl>
                                          <p:spTgt spid="88"/>
                                        </p:tgtEl>
                                        <p:attrNameLst>
                                          <p:attrName>style.visibility</p:attrName>
                                        </p:attrNameLst>
                                      </p:cBhvr>
                                      <p:to>
                                        <p:strVal val="visible"/>
                                      </p:to>
                                    </p:set>
                                    <p:animEffect transition="in" filter="wipe(down)">
                                      <p:cBhvr>
                                        <p:cTn id="17" dur="500"/>
                                        <p:tgtEl>
                                          <p:spTgt spid="8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104"/>
                                        </p:tgtEl>
                                        <p:attrNameLst>
                                          <p:attrName>style.visibility</p:attrName>
                                        </p:attrNameLst>
                                      </p:cBhvr>
                                      <p:to>
                                        <p:strVal val="visible"/>
                                      </p:to>
                                    </p:set>
                                    <p:animEffect transition="in" filter="wipe(down)">
                                      <p:cBhvr>
                                        <p:cTn id="22" dur="500"/>
                                        <p:tgtEl>
                                          <p:spTgt spid="410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down)">
                                      <p:cBhvr>
                                        <p:cTn id="37" dur="500"/>
                                        <p:tgtEl>
                                          <p:spTgt spid="30"/>
                                        </p:tgtEl>
                                      </p:cBhvr>
                                    </p:animEffect>
                                  </p:childTnLst>
                                </p:cTn>
                              </p:par>
                              <p:par>
                                <p:cTn id="38" presetID="22" presetClass="entr" presetSubtype="4" fill="hold"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wipe(down)">
                                      <p:cBhvr>
                                        <p:cTn id="40" dur="500"/>
                                        <p:tgtEl>
                                          <p:spTgt spid="31"/>
                                        </p:tgtEl>
                                      </p:cBhvr>
                                    </p:animEffect>
                                  </p:childTnLst>
                                </p:cTn>
                              </p:par>
                              <p:par>
                                <p:cTn id="41" presetID="22" presetClass="entr" presetSubtype="4"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down)">
                                      <p:cBhvr>
                                        <p:cTn id="43" dur="500"/>
                                        <p:tgtEl>
                                          <p:spTgt spid="7"/>
                                        </p:tgtEl>
                                      </p:cBhvr>
                                    </p:animEffect>
                                  </p:childTnLst>
                                </p:cTn>
                              </p:par>
                              <p:par>
                                <p:cTn id="44" presetID="22" presetClass="entr" presetSubtype="4" fill="hold"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ipe(down)">
                                      <p:cBhvr>
                                        <p:cTn id="46" dur="500"/>
                                        <p:tgtEl>
                                          <p:spTgt spid="8"/>
                                        </p:tgtEl>
                                      </p:cBhvr>
                                    </p:animEffect>
                                  </p:childTnLst>
                                </p:cTn>
                              </p:par>
                              <p:par>
                                <p:cTn id="47" presetID="1"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099"/>
                                        </p:tgtEl>
                                        <p:attrNameLst>
                                          <p:attrName>style.visibility</p:attrName>
                                        </p:attrNameLst>
                                      </p:cBhvr>
                                      <p:to>
                                        <p:strVal val="visible"/>
                                      </p:to>
                                    </p:set>
                                  </p:childTnLst>
                                </p:cTn>
                              </p:par>
                              <p:par>
                                <p:cTn id="55" presetID="22" presetClass="entr" presetSubtype="4" fill="hold" nodeType="withEffect">
                                  <p:stCondLst>
                                    <p:cond delay="0"/>
                                  </p:stCondLst>
                                  <p:childTnLst>
                                    <p:set>
                                      <p:cBhvr>
                                        <p:cTn id="56" dur="1" fill="hold">
                                          <p:stCondLst>
                                            <p:cond delay="0"/>
                                          </p:stCondLst>
                                        </p:cTn>
                                        <p:tgtEl>
                                          <p:spTgt spid="64"/>
                                        </p:tgtEl>
                                        <p:attrNameLst>
                                          <p:attrName>style.visibility</p:attrName>
                                        </p:attrNameLst>
                                      </p:cBhvr>
                                      <p:to>
                                        <p:strVal val="visible"/>
                                      </p:to>
                                    </p:set>
                                    <p:animEffect transition="in" filter="wipe(down)">
                                      <p:cBhvr>
                                        <p:cTn id="57" dur="500"/>
                                        <p:tgtEl>
                                          <p:spTgt spid="64"/>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76"/>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94"/>
                                        </p:tgtEl>
                                        <p:attrNameLst>
                                          <p:attrName>style.visibility</p:attrName>
                                        </p:attrNameLst>
                                      </p:cBhvr>
                                      <p:to>
                                        <p:strVal val="visible"/>
                                      </p:to>
                                    </p:set>
                                    <p:animEffect transition="in" filter="wipe(down)">
                                      <p:cBhvr>
                                        <p:cTn id="66" dur="500"/>
                                        <p:tgtEl>
                                          <p:spTgt spid="94"/>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nodeType="clickEffect">
                                  <p:stCondLst>
                                    <p:cond delay="0"/>
                                  </p:stCondLst>
                                  <p:childTnLst>
                                    <p:set>
                                      <p:cBhvr>
                                        <p:cTn id="70" dur="1" fill="hold">
                                          <p:stCondLst>
                                            <p:cond delay="0"/>
                                          </p:stCondLst>
                                        </p:cTn>
                                        <p:tgtEl>
                                          <p:spTgt spid="97"/>
                                        </p:tgtEl>
                                        <p:attrNameLst>
                                          <p:attrName>style.visibility</p:attrName>
                                        </p:attrNameLst>
                                      </p:cBhvr>
                                      <p:to>
                                        <p:strVal val="visible"/>
                                      </p:to>
                                    </p:set>
                                    <p:animEffect transition="in" filter="wipe(down)">
                                      <p:cBhvr>
                                        <p:cTn id="71" dur="500"/>
                                        <p:tgtEl>
                                          <p:spTgt spid="97"/>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112"/>
                                        </p:tgtEl>
                                        <p:attrNameLst>
                                          <p:attrName>style.visibility</p:attrName>
                                        </p:attrNameLst>
                                      </p:cBhvr>
                                      <p:to>
                                        <p:strVal val="visible"/>
                                      </p:to>
                                    </p:set>
                                    <p:animEffect transition="in" filter="wipe(down)">
                                      <p:cBhvr>
                                        <p:cTn id="76" dur="500"/>
                                        <p:tgtEl>
                                          <p:spTgt spid="112"/>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2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2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nodeType="clickEffect">
                                  <p:stCondLst>
                                    <p:cond delay="0"/>
                                  </p:stCondLst>
                                  <p:childTnLst>
                                    <p:set>
                                      <p:cBhvr>
                                        <p:cTn id="88" dur="1" fill="hold">
                                          <p:stCondLst>
                                            <p:cond delay="0"/>
                                          </p:stCondLst>
                                        </p:cTn>
                                        <p:tgtEl>
                                          <p:spTgt spid="100"/>
                                        </p:tgtEl>
                                        <p:attrNameLst>
                                          <p:attrName>style.visibility</p:attrName>
                                        </p:attrNameLst>
                                      </p:cBhvr>
                                      <p:to>
                                        <p:strVal val="visible"/>
                                      </p:to>
                                    </p:set>
                                    <p:animEffect transition="in" filter="wipe(down)">
                                      <p:cBhvr>
                                        <p:cTn id="89" dur="500"/>
                                        <p:tgtEl>
                                          <p:spTgt spid="100"/>
                                        </p:tgtEl>
                                      </p:cBhvr>
                                    </p:animEffec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55"/>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40"/>
                                        </p:tgtEl>
                                        <p:attrNameLst>
                                          <p:attrName>style.visibility</p:attrName>
                                        </p:attrNameLst>
                                      </p:cBhvr>
                                      <p:to>
                                        <p:strVal val="visible"/>
                                      </p:to>
                                    </p:set>
                                  </p:childTnLst>
                                </p:cTn>
                              </p:par>
                              <p:par>
                                <p:cTn id="96" presetID="22" presetClass="entr" presetSubtype="4" fill="hold" nodeType="withEffect">
                                  <p:stCondLst>
                                    <p:cond delay="0"/>
                                  </p:stCondLst>
                                  <p:childTnLst>
                                    <p:set>
                                      <p:cBhvr>
                                        <p:cTn id="97" dur="1" fill="hold">
                                          <p:stCondLst>
                                            <p:cond delay="0"/>
                                          </p:stCondLst>
                                        </p:cTn>
                                        <p:tgtEl>
                                          <p:spTgt spid="38"/>
                                        </p:tgtEl>
                                        <p:attrNameLst>
                                          <p:attrName>style.visibility</p:attrName>
                                        </p:attrNameLst>
                                      </p:cBhvr>
                                      <p:to>
                                        <p:strVal val="visible"/>
                                      </p:to>
                                    </p:set>
                                    <p:animEffect transition="in" filter="wipe(down)">
                                      <p:cBhvr>
                                        <p:cTn id="98" dur="500"/>
                                        <p:tgtEl>
                                          <p:spTgt spid="38"/>
                                        </p:tgtEl>
                                      </p:cBhvr>
                                    </p:animEffect>
                                  </p:childTnLst>
                                </p:cTn>
                              </p:par>
                              <p:par>
                                <p:cTn id="99" presetID="22" presetClass="entr" presetSubtype="4" fill="hold" nodeType="withEffect">
                                  <p:stCondLst>
                                    <p:cond delay="0"/>
                                  </p:stCondLst>
                                  <p:childTnLst>
                                    <p:set>
                                      <p:cBhvr>
                                        <p:cTn id="100" dur="1" fill="hold">
                                          <p:stCondLst>
                                            <p:cond delay="0"/>
                                          </p:stCondLst>
                                        </p:cTn>
                                        <p:tgtEl>
                                          <p:spTgt spid="57"/>
                                        </p:tgtEl>
                                        <p:attrNameLst>
                                          <p:attrName>style.visibility</p:attrName>
                                        </p:attrNameLst>
                                      </p:cBhvr>
                                      <p:to>
                                        <p:strVal val="visible"/>
                                      </p:to>
                                    </p:set>
                                    <p:animEffect transition="in" filter="wipe(down)">
                                      <p:cBhvr>
                                        <p:cTn id="101" dur="500"/>
                                        <p:tgtEl>
                                          <p:spTgt spid="57"/>
                                        </p:tgtEl>
                                      </p:cBhvr>
                                    </p:animEffect>
                                  </p:childTnLst>
                                </p:cTn>
                              </p:par>
                              <p:par>
                                <p:cTn id="102" presetID="22" presetClass="entr" presetSubtype="4" fill="hold" nodeType="withEffect">
                                  <p:stCondLst>
                                    <p:cond delay="0"/>
                                  </p:stCondLst>
                                  <p:childTnLst>
                                    <p:set>
                                      <p:cBhvr>
                                        <p:cTn id="103" dur="1" fill="hold">
                                          <p:stCondLst>
                                            <p:cond delay="0"/>
                                          </p:stCondLst>
                                        </p:cTn>
                                        <p:tgtEl>
                                          <p:spTgt spid="39"/>
                                        </p:tgtEl>
                                        <p:attrNameLst>
                                          <p:attrName>style.visibility</p:attrName>
                                        </p:attrNameLst>
                                      </p:cBhvr>
                                      <p:to>
                                        <p:strVal val="visible"/>
                                      </p:to>
                                    </p:set>
                                    <p:animEffect transition="in" filter="wipe(down)">
                                      <p:cBhvr>
                                        <p:cTn id="104" dur="500"/>
                                        <p:tgtEl>
                                          <p:spTgt spid="39"/>
                                        </p:tgtEl>
                                      </p:cBhvr>
                                    </p:animEffect>
                                  </p:childTnLst>
                                </p:cTn>
                              </p:par>
                              <p:par>
                                <p:cTn id="105" presetID="22" presetClass="entr" presetSubtype="4" fill="hold" nodeType="withEffect">
                                  <p:stCondLst>
                                    <p:cond delay="0"/>
                                  </p:stCondLst>
                                  <p:childTnLst>
                                    <p:set>
                                      <p:cBhvr>
                                        <p:cTn id="106" dur="1" fill="hold">
                                          <p:stCondLst>
                                            <p:cond delay="0"/>
                                          </p:stCondLst>
                                        </p:cTn>
                                        <p:tgtEl>
                                          <p:spTgt spid="58"/>
                                        </p:tgtEl>
                                        <p:attrNameLst>
                                          <p:attrName>style.visibility</p:attrName>
                                        </p:attrNameLst>
                                      </p:cBhvr>
                                      <p:to>
                                        <p:strVal val="visible"/>
                                      </p:to>
                                    </p:set>
                                    <p:animEffect transition="in" filter="wipe(down)">
                                      <p:cBhvr>
                                        <p:cTn id="107" dur="500"/>
                                        <p:tgtEl>
                                          <p:spTgt spid="58"/>
                                        </p:tgtEl>
                                      </p:cBhvr>
                                    </p:animEffect>
                                  </p:childTnLst>
                                </p:cTn>
                              </p:par>
                              <p:par>
                                <p:cTn id="108" presetID="1" presetClass="entr" presetSubtype="0" fill="hold" grpId="0" nodeType="withEffect">
                                  <p:stCondLst>
                                    <p:cond delay="0"/>
                                  </p:stCondLst>
                                  <p:childTnLst>
                                    <p:set>
                                      <p:cBhvr>
                                        <p:cTn id="109" dur="1" fill="hold">
                                          <p:stCondLst>
                                            <p:cond delay="0"/>
                                          </p:stCondLst>
                                        </p:cTn>
                                        <p:tgtEl>
                                          <p:spTgt spid="56"/>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37"/>
                                        </p:tgtEl>
                                        <p:attrNameLst>
                                          <p:attrName>style.visibility</p:attrName>
                                        </p:attrNameLst>
                                      </p:cBhvr>
                                      <p:to>
                                        <p:strVal val="visible"/>
                                      </p:to>
                                    </p:set>
                                  </p:childTnLst>
                                </p:cTn>
                              </p:par>
                              <p:par>
                                <p:cTn id="112" presetID="22" presetClass="entr" presetSubtype="4" fill="hold" nodeType="withEffect">
                                  <p:stCondLst>
                                    <p:cond delay="0"/>
                                  </p:stCondLst>
                                  <p:childTnLst>
                                    <p:set>
                                      <p:cBhvr>
                                        <p:cTn id="113" dur="1" fill="hold">
                                          <p:stCondLst>
                                            <p:cond delay="0"/>
                                          </p:stCondLst>
                                        </p:cTn>
                                        <p:tgtEl>
                                          <p:spTgt spid="17"/>
                                        </p:tgtEl>
                                        <p:attrNameLst>
                                          <p:attrName>style.visibility</p:attrName>
                                        </p:attrNameLst>
                                      </p:cBhvr>
                                      <p:to>
                                        <p:strVal val="visible"/>
                                      </p:to>
                                    </p:set>
                                    <p:animEffect transition="in" filter="wipe(down)">
                                      <p:cBhvr>
                                        <p:cTn id="114" dur="500"/>
                                        <p:tgtEl>
                                          <p:spTgt spid="17"/>
                                        </p:tgtEl>
                                      </p:cBhvr>
                                    </p:animEffect>
                                  </p:childTnLst>
                                </p:cTn>
                              </p:par>
                              <p:par>
                                <p:cTn id="115" presetID="22" presetClass="entr" presetSubtype="4" fill="hold" nodeType="withEffect">
                                  <p:stCondLst>
                                    <p:cond delay="0"/>
                                  </p:stCondLst>
                                  <p:childTnLst>
                                    <p:set>
                                      <p:cBhvr>
                                        <p:cTn id="116" dur="1" fill="hold">
                                          <p:stCondLst>
                                            <p:cond delay="0"/>
                                          </p:stCondLst>
                                        </p:cTn>
                                        <p:tgtEl>
                                          <p:spTgt spid="26"/>
                                        </p:tgtEl>
                                        <p:attrNameLst>
                                          <p:attrName>style.visibility</p:attrName>
                                        </p:attrNameLst>
                                      </p:cBhvr>
                                      <p:to>
                                        <p:strVal val="visible"/>
                                      </p:to>
                                    </p:set>
                                    <p:animEffect transition="in" filter="wipe(down)">
                                      <p:cBhvr>
                                        <p:cTn id="117" dur="500"/>
                                        <p:tgtEl>
                                          <p:spTgt spid="26"/>
                                        </p:tgtEl>
                                      </p:cBhvr>
                                    </p:animEffect>
                                  </p:childTnLst>
                                </p:cTn>
                              </p:par>
                              <p:par>
                                <p:cTn id="118" presetID="1" presetClass="entr" presetSubtype="0" fill="hold" grpId="0" nodeType="withEffect">
                                  <p:stCondLst>
                                    <p:cond delay="0"/>
                                  </p:stCondLst>
                                  <p:childTnLst>
                                    <p:set>
                                      <p:cBhvr>
                                        <p:cTn id="119" dur="1" fill="hold">
                                          <p:stCondLst>
                                            <p:cond delay="0"/>
                                          </p:stCondLst>
                                        </p:cTn>
                                        <p:tgtEl>
                                          <p:spTgt spid="16"/>
                                        </p:tgtEl>
                                        <p:attrNameLst>
                                          <p:attrName>style.visibility</p:attrName>
                                        </p:attrNameLst>
                                      </p:cBhvr>
                                      <p:to>
                                        <p:strVal val="visible"/>
                                      </p:to>
                                    </p:set>
                                  </p:childTnLst>
                                </p:cTn>
                              </p:par>
                              <p:par>
                                <p:cTn id="120" presetID="1" presetClass="entr" presetSubtype="0" fill="hold" grpId="0" nodeType="withEffect">
                                  <p:stCondLst>
                                    <p:cond delay="0"/>
                                  </p:stCondLst>
                                  <p:childTnLst>
                                    <p:set>
                                      <p:cBhvr>
                                        <p:cTn id="121" dur="1" fill="hold">
                                          <p:stCondLst>
                                            <p:cond delay="0"/>
                                          </p:stCondLst>
                                        </p:cTn>
                                        <p:tgtEl>
                                          <p:spTgt spid="25"/>
                                        </p:tgtEl>
                                        <p:attrNameLst>
                                          <p:attrName>style.visibility</p:attrName>
                                        </p:attrNameLst>
                                      </p:cBhvr>
                                      <p:to>
                                        <p:strVal val="visible"/>
                                      </p:to>
                                    </p:set>
                                  </p:childTnLst>
                                </p:cTn>
                              </p:par>
                              <p:par>
                                <p:cTn id="122" presetID="22" presetClass="entr" presetSubtype="4" fill="hold" nodeType="withEffect">
                                  <p:stCondLst>
                                    <p:cond delay="0"/>
                                  </p:stCondLst>
                                  <p:childTnLst>
                                    <p:set>
                                      <p:cBhvr>
                                        <p:cTn id="123" dur="1" fill="hold">
                                          <p:stCondLst>
                                            <p:cond delay="0"/>
                                          </p:stCondLst>
                                        </p:cTn>
                                        <p:tgtEl>
                                          <p:spTgt spid="18"/>
                                        </p:tgtEl>
                                        <p:attrNameLst>
                                          <p:attrName>style.visibility</p:attrName>
                                        </p:attrNameLst>
                                      </p:cBhvr>
                                      <p:to>
                                        <p:strVal val="visible"/>
                                      </p:to>
                                    </p:set>
                                    <p:animEffect transition="in" filter="wipe(down)">
                                      <p:cBhvr>
                                        <p:cTn id="124" dur="500"/>
                                        <p:tgtEl>
                                          <p:spTgt spid="18"/>
                                        </p:tgtEl>
                                      </p:cBhvr>
                                    </p:animEffect>
                                  </p:childTnLst>
                                </p:cTn>
                              </p:par>
                              <p:par>
                                <p:cTn id="125" presetID="22" presetClass="entr" presetSubtype="4" fill="hold" nodeType="withEffect">
                                  <p:stCondLst>
                                    <p:cond delay="0"/>
                                  </p:stCondLst>
                                  <p:childTnLst>
                                    <p:set>
                                      <p:cBhvr>
                                        <p:cTn id="126" dur="1" fill="hold">
                                          <p:stCondLst>
                                            <p:cond delay="0"/>
                                          </p:stCondLst>
                                        </p:cTn>
                                        <p:tgtEl>
                                          <p:spTgt spid="27"/>
                                        </p:tgtEl>
                                        <p:attrNameLst>
                                          <p:attrName>style.visibility</p:attrName>
                                        </p:attrNameLst>
                                      </p:cBhvr>
                                      <p:to>
                                        <p:strVal val="visible"/>
                                      </p:to>
                                    </p:set>
                                    <p:animEffect transition="in" filter="wipe(down)">
                                      <p:cBhvr>
                                        <p:cTn id="127" dur="500"/>
                                        <p:tgtEl>
                                          <p:spTgt spid="27"/>
                                        </p:tgtEl>
                                      </p:cBhvr>
                                    </p:animEffect>
                                  </p:childTnLst>
                                </p:cTn>
                              </p:par>
                              <p:par>
                                <p:cTn id="128" presetID="1" presetClass="entr" presetSubtype="0" fill="hold" grpId="0" nodeType="withEffect">
                                  <p:stCondLst>
                                    <p:cond delay="0"/>
                                  </p:stCondLst>
                                  <p:childTnLst>
                                    <p:set>
                                      <p:cBhvr>
                                        <p:cTn id="129" dur="1" fill="hold">
                                          <p:stCondLst>
                                            <p:cond delay="0"/>
                                          </p:stCondLst>
                                        </p:cTn>
                                        <p:tgtEl>
                                          <p:spTgt spid="24"/>
                                        </p:tgtEl>
                                        <p:attrNameLst>
                                          <p:attrName>style.visibility</p:attrName>
                                        </p:attrNameLst>
                                      </p:cBhvr>
                                      <p:to>
                                        <p:strVal val="visible"/>
                                      </p:to>
                                    </p:set>
                                  </p:childTnLst>
                                </p:cTn>
                              </p:par>
                              <p:par>
                                <p:cTn id="130" presetID="1" presetClass="entr" presetSubtype="0" fill="hold" grpId="0" nodeType="withEffect">
                                  <p:stCondLst>
                                    <p:cond delay="0"/>
                                  </p:stCondLst>
                                  <p:childTnLst>
                                    <p:set>
                                      <p:cBhvr>
                                        <p:cTn id="131" dur="1" fill="hold">
                                          <p:stCondLst>
                                            <p:cond delay="0"/>
                                          </p:stCondLst>
                                        </p:cTn>
                                        <p:tgtEl>
                                          <p:spTgt spid="19"/>
                                        </p:tgtEl>
                                        <p:attrNameLst>
                                          <p:attrName>style.visibility</p:attrName>
                                        </p:attrNameLst>
                                      </p:cBhvr>
                                      <p:to>
                                        <p:strVal val="visible"/>
                                      </p:to>
                                    </p:set>
                                  </p:childTnLst>
                                </p:cTn>
                              </p:par>
                              <p:par>
                                <p:cTn id="132" presetID="1" presetClass="entr" presetSubtype="0" fill="hold" nodeType="withEffect">
                                  <p:stCondLst>
                                    <p:cond delay="0"/>
                                  </p:stCondLst>
                                  <p:childTnLst>
                                    <p:set>
                                      <p:cBhvr>
                                        <p:cTn id="133" dur="1" fill="hold">
                                          <p:stCondLst>
                                            <p:cond delay="0"/>
                                          </p:stCondLst>
                                        </p:cTn>
                                        <p:tgtEl>
                                          <p:spTgt spid="68"/>
                                        </p:tgtEl>
                                        <p:attrNameLst>
                                          <p:attrName>style.visibility</p:attrName>
                                        </p:attrNameLst>
                                      </p:cBhvr>
                                      <p:to>
                                        <p:strVal val="visible"/>
                                      </p:to>
                                    </p:set>
                                  </p:childTnLst>
                                </p:cTn>
                              </p:par>
                              <p:par>
                                <p:cTn id="134" presetID="1" presetClass="entr" presetSubtype="0" fill="hold" nodeType="withEffect">
                                  <p:stCondLst>
                                    <p:cond delay="0"/>
                                  </p:stCondLst>
                                  <p:childTnLst>
                                    <p:set>
                                      <p:cBhvr>
                                        <p:cTn id="135" dur="1" fill="hold">
                                          <p:stCondLst>
                                            <p:cond delay="0"/>
                                          </p:stCondLst>
                                        </p:cTn>
                                        <p:tgtEl>
                                          <p:spTgt spid="4100"/>
                                        </p:tgtEl>
                                        <p:attrNameLst>
                                          <p:attrName>style.visibility</p:attrName>
                                        </p:attrNameLst>
                                      </p:cBhvr>
                                      <p:to>
                                        <p:strVal val="visible"/>
                                      </p:to>
                                    </p:set>
                                  </p:childTnLst>
                                </p:cTn>
                              </p:par>
                              <p:par>
                                <p:cTn id="136" presetID="1" presetClass="entr" presetSubtype="0" fill="hold" grpId="0" nodeType="withEffect">
                                  <p:stCondLst>
                                    <p:cond delay="0"/>
                                  </p:stCondLst>
                                  <p:childTnLst>
                                    <p:set>
                                      <p:cBhvr>
                                        <p:cTn id="137" dur="1" fill="hold">
                                          <p:stCondLst>
                                            <p:cond delay="0"/>
                                          </p:stCondLst>
                                        </p:cTn>
                                        <p:tgtEl>
                                          <p:spTgt spid="47"/>
                                        </p:tgtEl>
                                        <p:attrNameLst>
                                          <p:attrName>style.visibility</p:attrName>
                                        </p:attrNameLst>
                                      </p:cBhvr>
                                      <p:to>
                                        <p:strVal val="visible"/>
                                      </p:to>
                                    </p:set>
                                  </p:childTnLst>
                                </p:cTn>
                              </p:par>
                              <p:par>
                                <p:cTn id="138" presetID="1" presetClass="entr" presetSubtype="0" fill="hold" grpId="0" nodeType="withEffect">
                                  <p:stCondLst>
                                    <p:cond delay="0"/>
                                  </p:stCondLst>
                                  <p:childTnLst>
                                    <p:set>
                                      <p:cBhvr>
                                        <p:cTn id="139"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19" grpId="0" animBg="1"/>
      <p:bldP spid="55" grpId="0" animBg="1"/>
      <p:bldP spid="40" grpId="0" animBg="1"/>
      <p:bldP spid="24" grpId="0" animBg="1"/>
      <p:bldP spid="5" grpId="0" animBg="1"/>
      <p:bldP spid="13" grpId="0" animBg="1"/>
      <p:bldP spid="16" grpId="0" animBg="1"/>
      <p:bldP spid="25" grpId="0" animBg="1"/>
      <p:bldP spid="28" grpId="0" animBg="1"/>
      <p:bldP spid="34" grpId="0" animBg="1"/>
      <p:bldP spid="37" grpId="0" animBg="1"/>
      <p:bldP spid="56" grpId="0" animBg="1"/>
      <p:bldP spid="70" grpId="0" animBg="1"/>
      <p:bldP spid="118" grpId="0" animBg="1"/>
      <p:bldP spid="76" grpId="0" animBg="1"/>
      <p:bldP spid="77" grpId="0" animBg="1"/>
      <p:bldP spid="121" grpId="0" animBg="1"/>
      <p:bldP spid="122" grpId="0" animBg="1"/>
      <p:bldP spid="123" grpId="0" animBg="1"/>
      <p:bldP spid="12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448950"/>
            <a:ext cx="8229600" cy="4525963"/>
          </a:xfrm>
        </p:spPr>
        <p:txBody>
          <a:bodyPr/>
          <a:lstStyle/>
          <a:p>
            <a:r>
              <a:rPr lang="en-US" dirty="0" smtClean="0"/>
              <a:t>Stateless in memory – all state is persisted</a:t>
            </a:r>
          </a:p>
          <a:p>
            <a:r>
              <a:rPr lang="en-US" dirty="0" smtClean="0"/>
              <a:t>Handles API requests for migrations – creates a record for each object migration</a:t>
            </a:r>
          </a:p>
          <a:p>
            <a:endParaRPr lang="en-US" dirty="0" smtClean="0"/>
          </a:p>
        </p:txBody>
      </p:sp>
      <p:graphicFrame>
        <p:nvGraphicFramePr>
          <p:cNvPr id="4" name="Table 3"/>
          <p:cNvGraphicFramePr>
            <a:graphicFrameLocks noGrp="1"/>
          </p:cNvGraphicFramePr>
          <p:nvPr>
            <p:extLst>
              <p:ext uri="{D42A27DB-BD31-4B8C-83A1-F6EECF244321}">
                <p14:modId xmlns:p14="http://schemas.microsoft.com/office/powerpoint/2010/main" val="2590384132"/>
              </p:ext>
            </p:extLst>
          </p:nvPr>
        </p:nvGraphicFramePr>
        <p:xfrm>
          <a:off x="646111" y="2606803"/>
          <a:ext cx="11033699" cy="2185272"/>
        </p:xfrm>
        <a:graphic>
          <a:graphicData uri="http://schemas.openxmlformats.org/drawingml/2006/table">
            <a:tbl>
              <a:tblPr firstRow="1" bandRow="1">
                <a:tableStyleId>{5C22544A-7EE6-4342-B048-85BDC9FD1C3A}</a:tableStyleId>
              </a:tblPr>
              <a:tblGrid>
                <a:gridCol w="795251"/>
                <a:gridCol w="653586"/>
                <a:gridCol w="676125"/>
                <a:gridCol w="772714"/>
                <a:gridCol w="772714"/>
                <a:gridCol w="965892"/>
                <a:gridCol w="1255659"/>
                <a:gridCol w="1062480"/>
                <a:gridCol w="1159071"/>
                <a:gridCol w="1352248"/>
                <a:gridCol w="1567959"/>
              </a:tblGrid>
              <a:tr h="762000">
                <a:tc>
                  <a:txBody>
                    <a:bodyPr/>
                    <a:lstStyle/>
                    <a:p>
                      <a:r>
                        <a:rPr lang="en-US" sz="1400" dirty="0" err="1" smtClean="0"/>
                        <a:t>ObjId</a:t>
                      </a:r>
                      <a:endParaRPr lang="en-US" sz="1400" dirty="0"/>
                    </a:p>
                  </a:txBody>
                  <a:tcPr/>
                </a:tc>
                <a:tc>
                  <a:txBody>
                    <a:bodyPr/>
                    <a:lstStyle/>
                    <a:p>
                      <a:r>
                        <a:rPr lang="en-US" sz="1400" dirty="0" smtClean="0"/>
                        <a:t>Old</a:t>
                      </a:r>
                      <a:r>
                        <a:rPr lang="en-US" sz="1400" baseline="0" dirty="0" smtClean="0"/>
                        <a:t> Set</a:t>
                      </a:r>
                      <a:endParaRPr lang="en-US" sz="1400" dirty="0"/>
                    </a:p>
                  </a:txBody>
                  <a:tcPr/>
                </a:tc>
                <a:tc>
                  <a:txBody>
                    <a:bodyPr/>
                    <a:lstStyle/>
                    <a:p>
                      <a:r>
                        <a:rPr lang="en-US" sz="1400" dirty="0" smtClean="0"/>
                        <a:t>New Set</a:t>
                      </a:r>
                      <a:endParaRPr lang="en-US" sz="1400" dirty="0"/>
                    </a:p>
                  </a:txBody>
                  <a:tcPr/>
                </a:tc>
                <a:tc>
                  <a:txBody>
                    <a:bodyPr/>
                    <a:lstStyle/>
                    <a:p>
                      <a:r>
                        <a:rPr lang="en-US" sz="1400" dirty="0" err="1" smtClean="0"/>
                        <a:t>Dir</a:t>
                      </a:r>
                      <a:r>
                        <a:rPr lang="en-US" sz="1400" dirty="0" smtClean="0"/>
                        <a:t> ACKs</a:t>
                      </a:r>
                      <a:endParaRPr lang="en-US" sz="1400" dirty="0"/>
                    </a:p>
                  </a:txBody>
                  <a:tcPr/>
                </a:tc>
                <a:tc>
                  <a:txBody>
                    <a:bodyPr/>
                    <a:lstStyle/>
                    <a:p>
                      <a:r>
                        <a:rPr lang="en-US" sz="1400" dirty="0" err="1" smtClean="0"/>
                        <a:t>Mig</a:t>
                      </a:r>
                      <a:r>
                        <a:rPr lang="en-US" sz="1400" dirty="0" smtClean="0"/>
                        <a:t> ACKs</a:t>
                      </a:r>
                      <a:endParaRPr lang="en-US" sz="1400" dirty="0"/>
                    </a:p>
                  </a:txBody>
                  <a:tcPr/>
                </a:tc>
                <a:tc>
                  <a:txBody>
                    <a:bodyPr/>
                    <a:lstStyle/>
                    <a:p>
                      <a:r>
                        <a:rPr lang="en-US" sz="1400" dirty="0" smtClean="0"/>
                        <a:t>Created At</a:t>
                      </a:r>
                      <a:endParaRPr lang="en-US" sz="1400" dirty="0"/>
                    </a:p>
                  </a:txBody>
                  <a:tcPr/>
                </a:tc>
                <a:tc>
                  <a:txBody>
                    <a:bodyPr/>
                    <a:lstStyle/>
                    <a:p>
                      <a:r>
                        <a:rPr lang="en-US" sz="1400" dirty="0" smtClean="0"/>
                        <a:t>Completed At</a:t>
                      </a:r>
                      <a:endParaRPr lang="en-US" sz="1400" dirty="0"/>
                    </a:p>
                  </a:txBody>
                  <a:tcPr/>
                </a:tc>
                <a:tc>
                  <a:txBody>
                    <a:bodyPr/>
                    <a:lstStyle/>
                    <a:p>
                      <a:r>
                        <a:rPr lang="en-US" sz="1400" dirty="0" smtClean="0"/>
                        <a:t>Last Updated At</a:t>
                      </a:r>
                      <a:endParaRPr lang="en-US" sz="1400" dirty="0"/>
                    </a:p>
                  </a:txBody>
                  <a:tcPr/>
                </a:tc>
                <a:tc>
                  <a:txBody>
                    <a:bodyPr/>
                    <a:lstStyle/>
                    <a:p>
                      <a:r>
                        <a:rPr lang="en-US" sz="1400" dirty="0" err="1" smtClean="0"/>
                        <a:t>Mig</a:t>
                      </a:r>
                      <a:r>
                        <a:rPr lang="en-US" sz="1400" dirty="0" smtClean="0"/>
                        <a:t> Started At</a:t>
                      </a:r>
                      <a:endParaRPr lang="en-US" sz="1400" dirty="0"/>
                    </a:p>
                  </a:txBody>
                  <a:tcPr/>
                </a:tc>
                <a:tc>
                  <a:txBody>
                    <a:bodyPr/>
                    <a:lstStyle/>
                    <a:p>
                      <a:r>
                        <a:rPr lang="en-US" sz="1400" dirty="0" smtClean="0"/>
                        <a:t>Migrated?</a:t>
                      </a:r>
                      <a:endParaRPr lang="en-US" sz="1400" dirty="0"/>
                    </a:p>
                  </a:txBody>
                  <a:tcPr/>
                </a:tc>
                <a:tc>
                  <a:txBody>
                    <a:bodyPr/>
                    <a:lstStyle/>
                    <a:p>
                      <a:r>
                        <a:rPr lang="en-US" sz="1400" dirty="0" smtClean="0"/>
                        <a:t>Completed?</a:t>
                      </a:r>
                      <a:endParaRPr lang="en-US" sz="1400" dirty="0"/>
                    </a:p>
                  </a:txBody>
                  <a:tcPr/>
                </a:tc>
              </a:tr>
              <a:tr h="386953">
                <a:tc>
                  <a:txBody>
                    <a:bodyPr/>
                    <a:lstStyle/>
                    <a:p>
                      <a:r>
                        <a:rPr lang="en-US" sz="1400" dirty="0" smtClean="0"/>
                        <a:t>Obj-1</a:t>
                      </a:r>
                      <a:endParaRPr lang="en-US" sz="1400" dirty="0"/>
                    </a:p>
                  </a:txBody>
                  <a:tcPr/>
                </a:tc>
                <a:tc>
                  <a:txBody>
                    <a:bodyPr/>
                    <a:lstStyle/>
                    <a:p>
                      <a:r>
                        <a:rPr lang="en-US" sz="1400" dirty="0" smtClean="0"/>
                        <a:t>1,2</a:t>
                      </a:r>
                      <a:endParaRPr lang="en-US" dirty="0"/>
                    </a:p>
                  </a:txBody>
                  <a:tcPr/>
                </a:tc>
                <a:tc>
                  <a:txBody>
                    <a:bodyPr/>
                    <a:lstStyle/>
                    <a:p>
                      <a:r>
                        <a:rPr lang="en-US" sz="1400" dirty="0" smtClean="0"/>
                        <a:t>1,3</a:t>
                      </a:r>
                      <a:endParaRPr lang="en-US" sz="1400" dirty="0"/>
                    </a:p>
                  </a:txBody>
                  <a:tcPr/>
                </a:tc>
                <a:tc>
                  <a:txBody>
                    <a:bodyPr/>
                    <a:lstStyle/>
                    <a:p>
                      <a:r>
                        <a:rPr lang="en-US" sz="1400" dirty="0" smtClean="0"/>
                        <a:t>Dir1,Dir2</a:t>
                      </a:r>
                      <a:endParaRPr lang="en-US" sz="1400" dirty="0"/>
                    </a:p>
                  </a:txBody>
                  <a:tcPr/>
                </a:tc>
                <a:tc>
                  <a:txBody>
                    <a:bodyPr/>
                    <a:lstStyle/>
                    <a:p>
                      <a:r>
                        <a:rPr lang="en-US" sz="1400" dirty="0" smtClean="0"/>
                        <a:t>Agt1</a:t>
                      </a:r>
                      <a:endParaRPr lang="en-US" sz="1400" dirty="0"/>
                    </a:p>
                  </a:txBody>
                  <a:tcPr/>
                </a:tc>
                <a:tc>
                  <a:txBody>
                    <a:bodyPr/>
                    <a:lstStyle/>
                    <a:p>
                      <a:r>
                        <a:rPr lang="en-US" sz="1400" dirty="0" smtClean="0"/>
                        <a:t>&lt;time&gt;</a:t>
                      </a:r>
                      <a:endParaRPr lang="en-US" sz="1400" dirty="0"/>
                    </a:p>
                  </a:txBody>
                  <a:tcPr/>
                </a:tc>
                <a:tc>
                  <a:txBody>
                    <a:bodyPr/>
                    <a:lstStyle/>
                    <a:p>
                      <a:r>
                        <a:rPr lang="en-US" sz="1400" dirty="0" smtClean="0"/>
                        <a:t>&lt;time&gt;</a:t>
                      </a:r>
                      <a:endParaRPr lang="en-US" sz="1400" dirty="0"/>
                    </a:p>
                  </a:txBody>
                  <a:tcPr/>
                </a:tc>
                <a:tc>
                  <a:txBody>
                    <a:bodyPr/>
                    <a:lstStyle/>
                    <a:p>
                      <a:r>
                        <a:rPr lang="en-US" sz="1400" dirty="0" smtClean="0"/>
                        <a:t>&lt;time&gt;</a:t>
                      </a:r>
                      <a:endParaRPr lang="en-US" sz="1400" dirty="0"/>
                    </a:p>
                  </a:txBody>
                  <a:tcPr/>
                </a:tc>
                <a:tc>
                  <a:txBody>
                    <a:bodyPr/>
                    <a:lstStyle/>
                    <a:p>
                      <a:r>
                        <a:rPr lang="en-US" sz="1400" dirty="0" smtClean="0"/>
                        <a:t>&lt;time&gt;</a:t>
                      </a:r>
                      <a:endParaRPr lang="en-US" sz="1400" dirty="0"/>
                    </a:p>
                  </a:txBody>
                  <a:tcPr/>
                </a:tc>
                <a:tc>
                  <a:txBody>
                    <a:bodyPr/>
                    <a:lstStyle/>
                    <a:p>
                      <a:r>
                        <a:rPr lang="en-US" dirty="0" smtClean="0"/>
                        <a:t>F</a:t>
                      </a:r>
                      <a:endParaRPr lang="en-US" dirty="0"/>
                    </a:p>
                  </a:txBody>
                  <a:tcPr/>
                </a:tc>
                <a:tc>
                  <a:txBody>
                    <a:bodyPr/>
                    <a:lstStyle/>
                    <a:p>
                      <a:r>
                        <a:rPr lang="en-US" dirty="0" smtClean="0"/>
                        <a:t>F</a:t>
                      </a:r>
                      <a:endParaRPr lang="en-US" dirty="0"/>
                    </a:p>
                  </a:txBody>
                  <a:tcPr/>
                </a:tc>
              </a:tr>
              <a:tr h="386953">
                <a:tc>
                  <a:txBody>
                    <a:bodyPr/>
                    <a:lstStyle/>
                    <a:p>
                      <a:r>
                        <a:rPr lang="en-US" sz="1400" dirty="0" smtClean="0"/>
                        <a:t>Obj-2</a:t>
                      </a:r>
                      <a:endParaRPr lang="en-US" sz="1400" dirty="0"/>
                    </a:p>
                  </a:txBody>
                  <a:tcPr/>
                </a:tc>
                <a:tc>
                  <a:txBody>
                    <a:bodyPr/>
                    <a:lstStyle/>
                    <a:p>
                      <a:r>
                        <a:rPr lang="en-US" sz="1400" dirty="0" smtClean="0"/>
                        <a:t>1,4</a:t>
                      </a:r>
                      <a:endParaRPr lang="en-US" sz="1400" dirty="0"/>
                    </a:p>
                  </a:txBody>
                  <a:tcPr/>
                </a:tc>
                <a:tc>
                  <a:txBody>
                    <a:bodyPr/>
                    <a:lstStyle/>
                    <a:p>
                      <a:r>
                        <a:rPr lang="en-US" sz="1400" dirty="0" smtClean="0"/>
                        <a:t>2</a:t>
                      </a:r>
                      <a:endParaRPr lang="en-US" sz="1400" dirty="0"/>
                    </a:p>
                  </a:txBody>
                  <a:tcPr/>
                </a:tc>
                <a:tc>
                  <a:txBody>
                    <a:bodyPr/>
                    <a:lstStyle/>
                    <a:p>
                      <a:r>
                        <a:rPr lang="en-US" sz="1400" dirty="0" smtClean="0"/>
                        <a:t>Dir1,Dir2</a:t>
                      </a:r>
                      <a:endParaRPr lang="en-US" sz="1400" dirty="0"/>
                    </a:p>
                  </a:txBody>
                  <a:tcPr/>
                </a:tc>
                <a:tc>
                  <a:txBody>
                    <a:bodyPr/>
                    <a:lstStyle/>
                    <a:p>
                      <a:r>
                        <a:rPr lang="en-US" sz="1400" dirty="0" smtClean="0"/>
                        <a:t>Agt1,Agt2</a:t>
                      </a:r>
                      <a:endParaRPr lang="en-US" sz="1400" dirty="0"/>
                    </a:p>
                  </a:txBody>
                  <a:tcPr/>
                </a:tc>
                <a:tc>
                  <a:txBody>
                    <a:bodyPr/>
                    <a:lstStyle/>
                    <a:p>
                      <a:r>
                        <a:rPr lang="en-US" sz="1400" dirty="0" smtClean="0"/>
                        <a:t>&lt;time&gt;</a:t>
                      </a:r>
                      <a:endParaRPr lang="en-US" sz="1400" dirty="0"/>
                    </a:p>
                  </a:txBody>
                  <a:tcPr/>
                </a:tc>
                <a:tc>
                  <a:txBody>
                    <a:bodyPr/>
                    <a:lstStyle/>
                    <a:p>
                      <a:r>
                        <a:rPr lang="en-US" sz="1400" dirty="0" smtClean="0"/>
                        <a:t>&lt;time&gt;</a:t>
                      </a:r>
                      <a:endParaRPr lang="en-US" sz="1400" dirty="0"/>
                    </a:p>
                  </a:txBody>
                  <a:tcPr/>
                </a:tc>
                <a:tc>
                  <a:txBody>
                    <a:bodyPr/>
                    <a:lstStyle/>
                    <a:p>
                      <a:r>
                        <a:rPr lang="en-US" sz="1400" dirty="0" smtClean="0"/>
                        <a:t>&lt;time&gt;</a:t>
                      </a:r>
                      <a:endParaRPr lang="en-US" sz="1400" dirty="0"/>
                    </a:p>
                  </a:txBody>
                  <a:tcPr/>
                </a:tc>
                <a:tc>
                  <a:txBody>
                    <a:bodyPr/>
                    <a:lstStyle/>
                    <a:p>
                      <a:r>
                        <a:rPr lang="en-US" sz="1400" dirty="0" smtClean="0"/>
                        <a:t>&lt;time&gt;</a:t>
                      </a:r>
                      <a:endParaRPr lang="en-US" sz="1400" dirty="0"/>
                    </a:p>
                  </a:txBody>
                  <a:tcPr/>
                </a:tc>
                <a:tc>
                  <a:txBody>
                    <a:bodyPr/>
                    <a:lstStyle/>
                    <a:p>
                      <a:r>
                        <a:rPr lang="en-US" sz="1800" dirty="0" smtClean="0"/>
                        <a:t>T</a:t>
                      </a:r>
                      <a:endParaRPr lang="en-US" sz="1800" dirty="0"/>
                    </a:p>
                  </a:txBody>
                  <a:tcPr/>
                </a:tc>
                <a:tc>
                  <a:txBody>
                    <a:bodyPr/>
                    <a:lstStyle/>
                    <a:p>
                      <a:r>
                        <a:rPr lang="en-US" dirty="0" smtClean="0"/>
                        <a:t>T</a:t>
                      </a:r>
                      <a:endParaRPr lang="en-US" dirty="0"/>
                    </a:p>
                  </a:txBody>
                  <a:tcPr/>
                </a:tc>
              </a:tr>
              <a:tr h="386953">
                <a:tc>
                  <a:txBody>
                    <a:bodyPr/>
                    <a:lstStyle/>
                    <a:p>
                      <a:r>
                        <a:rPr lang="en-US" sz="1400" dirty="0" smtClean="0"/>
                        <a:t>…</a:t>
                      </a:r>
                      <a:endParaRPr lang="en-US" sz="1400" dirty="0"/>
                    </a:p>
                  </a:txBody>
                  <a:tcPr/>
                </a:tc>
                <a:tc>
                  <a:txBody>
                    <a:bodyPr/>
                    <a:lstStyle/>
                    <a:p>
                      <a:r>
                        <a:rPr lang="en-US" sz="1400" dirty="0" smtClean="0"/>
                        <a:t>…</a:t>
                      </a:r>
                      <a:endParaRPr lang="en-US" sz="1400" dirty="0"/>
                    </a:p>
                  </a:txBody>
                  <a:tcPr/>
                </a:tc>
                <a:tc>
                  <a:txBody>
                    <a:bodyPr/>
                    <a:lstStyle/>
                    <a:p>
                      <a:r>
                        <a:rPr lang="en-US" sz="1400" dirty="0" smtClean="0"/>
                        <a:t>…</a:t>
                      </a:r>
                      <a:endParaRPr lang="en-US" sz="1400" dirty="0"/>
                    </a:p>
                  </a:txBody>
                  <a:tcPr/>
                </a:tc>
                <a:tc>
                  <a:txBody>
                    <a:bodyPr/>
                    <a:lstStyle/>
                    <a:p>
                      <a:r>
                        <a:rPr lang="en-US" sz="1400" dirty="0" smtClean="0"/>
                        <a:t>…</a:t>
                      </a:r>
                      <a:endParaRPr lang="en-US" sz="1400" dirty="0"/>
                    </a:p>
                  </a:txBody>
                  <a:tcPr/>
                </a:tc>
                <a:tc>
                  <a:txBody>
                    <a:bodyPr/>
                    <a:lstStyle/>
                    <a:p>
                      <a:r>
                        <a:rPr lang="en-US" sz="1400" dirty="0" smtClean="0"/>
                        <a:t>…</a:t>
                      </a:r>
                      <a:endParaRPr lang="en-US" sz="1400" dirty="0"/>
                    </a:p>
                  </a:txBody>
                  <a:tcPr/>
                </a:tc>
                <a:tc>
                  <a:txBody>
                    <a:bodyPr/>
                    <a:lstStyle/>
                    <a:p>
                      <a:r>
                        <a:rPr lang="en-US" sz="1400" dirty="0" smtClean="0"/>
                        <a:t>…</a:t>
                      </a:r>
                      <a:endParaRPr lang="en-US" sz="1400" dirty="0"/>
                    </a:p>
                  </a:txBody>
                  <a:tcPr/>
                </a:tc>
                <a:tc>
                  <a:txBody>
                    <a:bodyPr/>
                    <a:lstStyle/>
                    <a:p>
                      <a:r>
                        <a:rPr lang="en-US" sz="1400" dirty="0" smtClean="0"/>
                        <a:t>…</a:t>
                      </a:r>
                      <a:endParaRPr lang="en-US" sz="1400" dirty="0"/>
                    </a:p>
                  </a:txBody>
                  <a:tcPr/>
                </a:tc>
                <a:tc>
                  <a:txBody>
                    <a:bodyPr/>
                    <a:lstStyle/>
                    <a:p>
                      <a:r>
                        <a:rPr lang="en-US" sz="1400" dirty="0" smtClean="0"/>
                        <a:t>…</a:t>
                      </a:r>
                      <a:endParaRPr lang="en-US" sz="1400" dirty="0"/>
                    </a:p>
                  </a:txBody>
                  <a:tcPr/>
                </a:tc>
                <a:tc>
                  <a:txBody>
                    <a:bodyPr/>
                    <a:lstStyle/>
                    <a:p>
                      <a:r>
                        <a:rPr lang="en-US" sz="1400" dirty="0" smtClean="0"/>
                        <a:t>…</a:t>
                      </a:r>
                      <a:endParaRPr lang="en-US" sz="1400" dirty="0"/>
                    </a:p>
                  </a:txBody>
                  <a:tcPr/>
                </a:tc>
                <a:tc>
                  <a:txBody>
                    <a:bodyPr/>
                    <a:lstStyle/>
                    <a:p>
                      <a:r>
                        <a:rPr lang="en-US" sz="1800" dirty="0" smtClean="0"/>
                        <a:t>…</a:t>
                      </a:r>
                      <a:endParaRPr lang="en-US" sz="1800" dirty="0"/>
                    </a:p>
                  </a:txBody>
                  <a:tcPr/>
                </a:tc>
                <a:tc>
                  <a:txBody>
                    <a:bodyPr/>
                    <a:lstStyle/>
                    <a:p>
                      <a:r>
                        <a:rPr lang="en-US" dirty="0" smtClean="0"/>
                        <a:t>…</a:t>
                      </a:r>
                      <a:endParaRPr lang="en-US" dirty="0"/>
                    </a:p>
                  </a:txBody>
                  <a:tcPr/>
                </a:tc>
              </a:tr>
            </a:tbl>
          </a:graphicData>
        </a:graphic>
      </p:graphicFrame>
      <p:sp>
        <p:nvSpPr>
          <p:cNvPr id="9" name="TextBox 8"/>
          <p:cNvSpPr txBox="1"/>
          <p:nvPr/>
        </p:nvSpPr>
        <p:spPr>
          <a:xfrm>
            <a:off x="1799209" y="4900603"/>
            <a:ext cx="2182008" cy="338554"/>
          </a:xfrm>
          <a:prstGeom prst="rect">
            <a:avLst/>
          </a:prstGeom>
          <a:noFill/>
        </p:spPr>
        <p:txBody>
          <a:bodyPr wrap="none" rtlCol="0">
            <a:spAutoFit/>
          </a:bodyPr>
          <a:lstStyle/>
          <a:p>
            <a:r>
              <a:rPr lang="en-US" sz="1600" dirty="0"/>
              <a:t>Updated Directories</a:t>
            </a:r>
          </a:p>
        </p:txBody>
      </p:sp>
      <p:sp>
        <p:nvSpPr>
          <p:cNvPr id="10" name="TextBox 9"/>
          <p:cNvSpPr txBox="1"/>
          <p:nvPr/>
        </p:nvSpPr>
        <p:spPr>
          <a:xfrm>
            <a:off x="1799208" y="5213181"/>
            <a:ext cx="3079689" cy="338554"/>
          </a:xfrm>
          <a:prstGeom prst="rect">
            <a:avLst/>
          </a:prstGeom>
          <a:noFill/>
        </p:spPr>
        <p:txBody>
          <a:bodyPr wrap="none" rtlCol="0">
            <a:spAutoFit/>
          </a:bodyPr>
          <a:lstStyle/>
          <a:p>
            <a:r>
              <a:rPr lang="en-US" sz="1600" dirty="0"/>
              <a:t>Completed Migration chunks</a:t>
            </a:r>
          </a:p>
        </p:txBody>
      </p:sp>
      <p:cxnSp>
        <p:nvCxnSpPr>
          <p:cNvPr id="27" name="Elbow Connector 26"/>
          <p:cNvCxnSpPr>
            <a:endCxn id="9" idx="1"/>
          </p:cNvCxnSpPr>
          <p:nvPr/>
        </p:nvCxnSpPr>
        <p:spPr>
          <a:xfrm rot="10800000" flipV="1">
            <a:off x="1799210" y="4644442"/>
            <a:ext cx="1421009" cy="425438"/>
          </a:xfrm>
          <a:prstGeom prst="bentConnector3">
            <a:avLst>
              <a:gd name="adj1" fmla="val 11608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endCxn id="10" idx="1"/>
          </p:cNvCxnSpPr>
          <p:nvPr/>
        </p:nvCxnSpPr>
        <p:spPr>
          <a:xfrm rot="10800000" flipV="1">
            <a:off x="1799208" y="4482858"/>
            <a:ext cx="1812110" cy="899600"/>
          </a:xfrm>
          <a:prstGeom prst="bentConnector3">
            <a:avLst>
              <a:gd name="adj1" fmla="val 118337"/>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799208" y="5509065"/>
            <a:ext cx="3916457" cy="338554"/>
          </a:xfrm>
          <a:prstGeom prst="rect">
            <a:avLst/>
          </a:prstGeom>
          <a:noFill/>
        </p:spPr>
        <p:txBody>
          <a:bodyPr wrap="none" rtlCol="0">
            <a:spAutoFit/>
          </a:bodyPr>
          <a:lstStyle/>
          <a:p>
            <a:r>
              <a:rPr lang="en-US" sz="1600" dirty="0"/>
              <a:t>When last touched? Avoid starvation.</a:t>
            </a:r>
          </a:p>
        </p:txBody>
      </p:sp>
      <p:cxnSp>
        <p:nvCxnSpPr>
          <p:cNvPr id="32" name="Elbow Connector 31"/>
          <p:cNvCxnSpPr>
            <a:endCxn id="30" idx="3"/>
          </p:cNvCxnSpPr>
          <p:nvPr/>
        </p:nvCxnSpPr>
        <p:spPr>
          <a:xfrm rot="10800000" flipV="1">
            <a:off x="5715665" y="4633622"/>
            <a:ext cx="1239018" cy="104472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799208" y="5816842"/>
            <a:ext cx="5577168" cy="338554"/>
          </a:xfrm>
          <a:prstGeom prst="rect">
            <a:avLst/>
          </a:prstGeom>
          <a:noFill/>
        </p:spPr>
        <p:txBody>
          <a:bodyPr wrap="none" rtlCol="0">
            <a:spAutoFit/>
          </a:bodyPr>
          <a:lstStyle/>
          <a:p>
            <a:r>
              <a:rPr lang="en-US" sz="1600" dirty="0"/>
              <a:t>When was object movement request last (re)initiated?</a:t>
            </a:r>
          </a:p>
        </p:txBody>
      </p:sp>
      <p:cxnSp>
        <p:nvCxnSpPr>
          <p:cNvPr id="37" name="Elbow Connector 36"/>
          <p:cNvCxnSpPr>
            <a:endCxn id="33" idx="3"/>
          </p:cNvCxnSpPr>
          <p:nvPr/>
        </p:nvCxnSpPr>
        <p:spPr>
          <a:xfrm rot="5400000">
            <a:off x="7083407" y="4926592"/>
            <a:ext cx="1352497" cy="76655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799208" y="6143817"/>
            <a:ext cx="3321743" cy="338554"/>
          </a:xfrm>
          <a:prstGeom prst="rect">
            <a:avLst/>
          </a:prstGeom>
          <a:noFill/>
        </p:spPr>
        <p:txBody>
          <a:bodyPr wrap="none" rtlCol="0">
            <a:spAutoFit/>
          </a:bodyPr>
          <a:lstStyle/>
          <a:p>
            <a:r>
              <a:rPr lang="en-US" sz="1600" dirty="0"/>
              <a:t>Is object movement complete?</a:t>
            </a:r>
          </a:p>
        </p:txBody>
      </p:sp>
      <p:cxnSp>
        <p:nvCxnSpPr>
          <p:cNvPr id="43" name="Elbow Connector 42"/>
          <p:cNvCxnSpPr>
            <a:endCxn id="42" idx="3"/>
          </p:cNvCxnSpPr>
          <p:nvPr/>
        </p:nvCxnSpPr>
        <p:spPr>
          <a:xfrm rot="10800000" flipV="1">
            <a:off x="5120951" y="4613852"/>
            <a:ext cx="4282600" cy="1699241"/>
          </a:xfrm>
          <a:prstGeom prst="bentConnector3">
            <a:avLst>
              <a:gd name="adj1" fmla="val 33"/>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799208" y="6471590"/>
            <a:ext cx="3264035" cy="338554"/>
          </a:xfrm>
          <a:prstGeom prst="rect">
            <a:avLst/>
          </a:prstGeom>
          <a:noFill/>
        </p:spPr>
        <p:txBody>
          <a:bodyPr wrap="none" rtlCol="0">
            <a:spAutoFit/>
          </a:bodyPr>
          <a:lstStyle/>
          <a:p>
            <a:r>
              <a:rPr lang="en-US" sz="1600" dirty="0"/>
              <a:t>Is migration request complete?</a:t>
            </a:r>
          </a:p>
        </p:txBody>
      </p:sp>
      <p:cxnSp>
        <p:nvCxnSpPr>
          <p:cNvPr id="50" name="Elbow Connector 49"/>
          <p:cNvCxnSpPr>
            <a:endCxn id="48" idx="3"/>
          </p:cNvCxnSpPr>
          <p:nvPr/>
        </p:nvCxnSpPr>
        <p:spPr>
          <a:xfrm rot="10800000" flipV="1">
            <a:off x="5063244" y="4604905"/>
            <a:ext cx="5787009" cy="2035961"/>
          </a:xfrm>
          <a:prstGeom prst="bentConnector3">
            <a:avLst>
              <a:gd name="adj1" fmla="val -9"/>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Rounded Rectangle 54"/>
          <p:cNvSpPr/>
          <p:nvPr/>
        </p:nvSpPr>
        <p:spPr>
          <a:xfrm>
            <a:off x="1799206" y="2820176"/>
            <a:ext cx="7717218" cy="18456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Every insert/update operation on these records must be </a:t>
            </a:r>
            <a:r>
              <a:rPr lang="en-US" dirty="0" err="1"/>
              <a:t>Paxos</a:t>
            </a:r>
            <a:r>
              <a:rPr lang="en-US" dirty="0"/>
              <a:t>!</a:t>
            </a:r>
          </a:p>
        </p:txBody>
      </p:sp>
      <p:sp>
        <p:nvSpPr>
          <p:cNvPr id="2" name="Slide Number Placeholder 1"/>
          <p:cNvSpPr>
            <a:spLocks noGrp="1"/>
          </p:cNvSpPr>
          <p:nvPr>
            <p:ph type="sldNum" sz="quarter" idx="12"/>
          </p:nvPr>
        </p:nvSpPr>
        <p:spPr/>
        <p:txBody>
          <a:bodyPr/>
          <a:lstStyle/>
          <a:p>
            <a:fld id="{8AB1C761-9FE2-4952-8BCD-2D639D168F1E}" type="slidenum">
              <a:rPr lang="en-US" smtClean="0"/>
              <a:t>34</a:t>
            </a:fld>
            <a:endParaRPr lang="en-US"/>
          </a:p>
        </p:txBody>
      </p:sp>
      <p:sp>
        <p:nvSpPr>
          <p:cNvPr id="8" name="Title 7"/>
          <p:cNvSpPr>
            <a:spLocks noGrp="1"/>
          </p:cNvSpPr>
          <p:nvPr>
            <p:ph type="title"/>
          </p:nvPr>
        </p:nvSpPr>
        <p:spPr/>
        <p:txBody>
          <a:bodyPr/>
          <a:lstStyle/>
          <a:p>
            <a:pPr algn="ctr"/>
            <a:r>
              <a:rPr lang="en-US" dirty="0" smtClean="0"/>
              <a:t>Directory Service: DB State</a:t>
            </a:r>
            <a:endParaRPr lang="en-US" dirty="0"/>
          </a:p>
        </p:txBody>
      </p:sp>
    </p:spTree>
    <p:extLst>
      <p:ext uri="{BB962C8B-B14F-4D97-AF65-F5344CB8AC3E}">
        <p14:creationId xmlns:p14="http://schemas.microsoft.com/office/powerpoint/2010/main" val="10178935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barn(inVertical)">
                                      <p:cBhvr>
                                        <p:cTn id="4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30" grpId="0"/>
      <p:bldP spid="33" grpId="0"/>
      <p:bldP spid="42" grpId="0"/>
      <p:bldP spid="48" grpId="0"/>
      <p:bldP spid="5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80975" y="1939493"/>
            <a:ext cx="8229600" cy="4525963"/>
          </a:xfrm>
        </p:spPr>
        <p:txBody>
          <a:bodyPr/>
          <a:lstStyle/>
          <a:p>
            <a:r>
              <a:rPr lang="en-US" dirty="0"/>
              <a:t>Stateless, seamless takeover on failure</a:t>
            </a:r>
          </a:p>
          <a:p>
            <a:endParaRPr lang="en-US" dirty="0"/>
          </a:p>
        </p:txBody>
      </p:sp>
      <p:sp>
        <p:nvSpPr>
          <p:cNvPr id="4" name="Rectangle 3"/>
          <p:cNvSpPr/>
          <p:nvPr/>
        </p:nvSpPr>
        <p:spPr>
          <a:xfrm>
            <a:off x="1886528" y="2509977"/>
            <a:ext cx="22860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Directory Service</a:t>
            </a:r>
          </a:p>
          <a:p>
            <a:pPr algn="ctr"/>
            <a:r>
              <a:rPr lang="en-US" dirty="0"/>
              <a:t>(</a:t>
            </a:r>
            <a:r>
              <a:rPr lang="en-US" dirty="0" err="1"/>
              <a:t>Paxos</a:t>
            </a:r>
            <a:r>
              <a:rPr lang="en-US" dirty="0"/>
              <a:t> Replica 1)</a:t>
            </a:r>
          </a:p>
        </p:txBody>
      </p:sp>
      <p:sp>
        <p:nvSpPr>
          <p:cNvPr id="5" name="Rectangle 4"/>
          <p:cNvSpPr/>
          <p:nvPr/>
        </p:nvSpPr>
        <p:spPr>
          <a:xfrm>
            <a:off x="4782128" y="2521075"/>
            <a:ext cx="2209800" cy="6747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Directory Service</a:t>
            </a:r>
          </a:p>
          <a:p>
            <a:pPr algn="ctr"/>
            <a:r>
              <a:rPr lang="en-US" dirty="0"/>
              <a:t>(</a:t>
            </a:r>
            <a:r>
              <a:rPr lang="en-US" dirty="0" err="1"/>
              <a:t>Paxos</a:t>
            </a:r>
            <a:r>
              <a:rPr lang="en-US" dirty="0"/>
              <a:t> Replica 2)</a:t>
            </a:r>
          </a:p>
          <a:p>
            <a:pPr algn="ctr"/>
            <a:endParaRPr lang="en-US" dirty="0"/>
          </a:p>
        </p:txBody>
      </p:sp>
      <p:sp>
        <p:nvSpPr>
          <p:cNvPr id="6" name="Rectangle 5"/>
          <p:cNvSpPr/>
          <p:nvPr/>
        </p:nvSpPr>
        <p:spPr>
          <a:xfrm>
            <a:off x="7677728" y="2521075"/>
            <a:ext cx="2209800" cy="6747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Directory Service</a:t>
            </a:r>
          </a:p>
          <a:p>
            <a:pPr algn="ctr"/>
            <a:r>
              <a:rPr lang="en-US" dirty="0"/>
              <a:t>(</a:t>
            </a:r>
            <a:r>
              <a:rPr lang="en-US" dirty="0" err="1"/>
              <a:t>Paxos</a:t>
            </a:r>
            <a:r>
              <a:rPr lang="en-US" dirty="0"/>
              <a:t> Replica 3)</a:t>
            </a:r>
          </a:p>
          <a:p>
            <a:pPr algn="ctr"/>
            <a:endParaRPr lang="en-US" dirty="0"/>
          </a:p>
        </p:txBody>
      </p:sp>
      <p:sp>
        <p:nvSpPr>
          <p:cNvPr id="7" name="Flowchart: Decision 6"/>
          <p:cNvSpPr/>
          <p:nvPr/>
        </p:nvSpPr>
        <p:spPr>
          <a:xfrm>
            <a:off x="1348509" y="3957777"/>
            <a:ext cx="2290619" cy="68580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Protocol 1</a:t>
            </a:r>
          </a:p>
        </p:txBody>
      </p:sp>
      <p:sp>
        <p:nvSpPr>
          <p:cNvPr id="8" name="Flowchart: Decision 7"/>
          <p:cNvSpPr/>
          <p:nvPr/>
        </p:nvSpPr>
        <p:spPr>
          <a:xfrm>
            <a:off x="4209651" y="3957777"/>
            <a:ext cx="2248877" cy="68580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Protocol 2</a:t>
            </a:r>
          </a:p>
        </p:txBody>
      </p:sp>
      <p:sp>
        <p:nvSpPr>
          <p:cNvPr id="9" name="Flowchart: Decision 8"/>
          <p:cNvSpPr/>
          <p:nvPr/>
        </p:nvSpPr>
        <p:spPr>
          <a:xfrm>
            <a:off x="7220527" y="3957777"/>
            <a:ext cx="2316921" cy="68580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Protocol 3</a:t>
            </a:r>
          </a:p>
        </p:txBody>
      </p:sp>
      <p:cxnSp>
        <p:nvCxnSpPr>
          <p:cNvPr id="11" name="Straight Arrow Connector 10"/>
          <p:cNvCxnSpPr>
            <a:stCxn id="4" idx="2"/>
          </p:cNvCxnSpPr>
          <p:nvPr/>
        </p:nvCxnSpPr>
        <p:spPr>
          <a:xfrm>
            <a:off x="3029528" y="3195777"/>
            <a:ext cx="0" cy="3505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2"/>
          </p:cNvCxnSpPr>
          <p:nvPr/>
        </p:nvCxnSpPr>
        <p:spPr>
          <a:xfrm>
            <a:off x="5887028" y="3195778"/>
            <a:ext cx="38100" cy="3516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2"/>
          </p:cNvCxnSpPr>
          <p:nvPr/>
        </p:nvCxnSpPr>
        <p:spPr>
          <a:xfrm>
            <a:off x="8782629" y="3195778"/>
            <a:ext cx="48457" cy="3516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7" name="Picture 3" descr="C:\Users\Sripras\AppData\Local\Microsoft\Windows\Temporary Internet Files\Content.IE5\24UHWFW8\MC900229885[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10728" y="3509208"/>
            <a:ext cx="528828" cy="41163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 descr="C:\Users\Sripras\AppData\Local\Microsoft\Windows\Temporary Internet Files\Content.IE5\24UHWFW8\MC900229885[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06328" y="3509208"/>
            <a:ext cx="528828" cy="4116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 descr="C:\Users\Sripras\AppData\Local\Microsoft\Windows\Temporary Internet Files\Content.IE5\CYK3BX0Z\MC900439608[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29328" y="2729273"/>
            <a:ext cx="356048" cy="46650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3" descr="C:\Users\Sripras\AppData\Local\Microsoft\Windows\Temporary Internet Files\Content.IE5\X72G4L8O\MC900048283[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31731" y="3361042"/>
            <a:ext cx="407145" cy="503448"/>
          </a:xfrm>
          <a:prstGeom prst="rect">
            <a:avLst/>
          </a:prstGeom>
          <a:noFill/>
          <a:effectLst>
            <a:glow rad="127000">
              <a:schemeClr val="accent1">
                <a:alpha val="72000"/>
              </a:schemeClr>
            </a:glow>
          </a:effectLst>
          <a:extLst>
            <a:ext uri="{909E8E84-426E-40dd-AFC4-6F175D3DCCD1}">
              <a14:hiddenFill xmlns:a14="http://schemas.microsoft.com/office/drawing/2010/main">
                <a:solidFill>
                  <a:srgbClr val="FFFFFF"/>
                </a:solidFill>
              </a14:hiddenFill>
            </a:ext>
          </a:extLst>
        </p:spPr>
      </p:pic>
      <p:pic>
        <p:nvPicPr>
          <p:cNvPr id="23" name="Picture 3" descr="C:\Users\Sripras\AppData\Local\Microsoft\Windows\Temporary Internet Files\Content.IE5\X72G4L8O\MC900048283[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10929" y="3361042"/>
            <a:ext cx="407145" cy="503448"/>
          </a:xfrm>
          <a:prstGeom prst="rect">
            <a:avLst/>
          </a:prstGeom>
          <a:noFill/>
          <a:effectLst>
            <a:glow rad="127000">
              <a:schemeClr val="accent1">
                <a:alpha val="72000"/>
              </a:schemeClr>
            </a:glow>
          </a:effectLst>
          <a:extLst>
            <a:ext uri="{909E8E84-426E-40dd-AFC4-6F175D3DCCD1}">
              <a14:hiddenFill xmlns:a14="http://schemas.microsoft.com/office/drawing/2010/main">
                <a:solidFill>
                  <a:srgbClr val="FFFFFF"/>
                </a:solidFill>
              </a14:hiddenFill>
            </a:ext>
          </a:extLst>
        </p:spPr>
      </p:pic>
      <p:pic>
        <p:nvPicPr>
          <p:cNvPr id="24" name="Picture 3" descr="C:\Users\Sripras\AppData\Local\Microsoft\Windows\Temporary Internet Files\Content.IE5\X72G4L8O\MC900048283[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30203" y="3361042"/>
            <a:ext cx="407145" cy="503448"/>
          </a:xfrm>
          <a:prstGeom prst="rect">
            <a:avLst/>
          </a:prstGeom>
          <a:noFill/>
          <a:effectLst>
            <a:glow rad="127000">
              <a:schemeClr val="accent1">
                <a:alpha val="72000"/>
              </a:schemeClr>
            </a:glow>
          </a:effectLst>
          <a:extLst>
            <a:ext uri="{909E8E84-426E-40dd-AFC4-6F175D3DCCD1}">
              <a14:hiddenFill xmlns:a14="http://schemas.microsoft.com/office/drawing/2010/main">
                <a:solidFill>
                  <a:srgbClr val="FFFFFF"/>
                </a:solidFill>
              </a14:hiddenFill>
            </a:ext>
          </a:extLst>
        </p:spPr>
      </p:pic>
      <p:cxnSp>
        <p:nvCxnSpPr>
          <p:cNvPr id="32" name="Elbow Connector 31"/>
          <p:cNvCxnSpPr>
            <a:endCxn id="22" idx="2"/>
          </p:cNvCxnSpPr>
          <p:nvPr/>
        </p:nvCxnSpPr>
        <p:spPr>
          <a:xfrm rot="5400000" flipH="1" flipV="1">
            <a:off x="2878573" y="4015448"/>
            <a:ext cx="1007687" cy="705775"/>
          </a:xfrm>
          <a:prstGeom prst="bentConnector3">
            <a:avLst>
              <a:gd name="adj1" fmla="val 66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p:cNvCxnSpPr>
            <a:endCxn id="23" idx="2"/>
          </p:cNvCxnSpPr>
          <p:nvPr/>
        </p:nvCxnSpPr>
        <p:spPr>
          <a:xfrm flipV="1">
            <a:off x="3029529" y="3864490"/>
            <a:ext cx="3784973" cy="100768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p:cNvCxnSpPr>
            <a:endCxn id="24" idx="2"/>
          </p:cNvCxnSpPr>
          <p:nvPr/>
        </p:nvCxnSpPr>
        <p:spPr>
          <a:xfrm flipV="1">
            <a:off x="3029529" y="3864490"/>
            <a:ext cx="6604247" cy="100768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p:cNvCxnSpPr/>
          <p:nvPr/>
        </p:nvCxnSpPr>
        <p:spPr>
          <a:xfrm rot="5400000" flipH="1" flipV="1">
            <a:off x="2699705" y="4194317"/>
            <a:ext cx="1492298" cy="832648"/>
          </a:xfrm>
          <a:prstGeom prst="bentConnector3">
            <a:avLst>
              <a:gd name="adj1" fmla="val 2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p:nvPr/>
        </p:nvCxnSpPr>
        <p:spPr>
          <a:xfrm flipV="1">
            <a:off x="3156404" y="3864490"/>
            <a:ext cx="3835524" cy="1492300"/>
          </a:xfrm>
          <a:prstGeom prst="bentConnector3">
            <a:avLst>
              <a:gd name="adj1" fmla="val 9999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p:cNvCxnSpPr/>
          <p:nvPr/>
        </p:nvCxnSpPr>
        <p:spPr>
          <a:xfrm flipV="1">
            <a:off x="3156405" y="3864492"/>
            <a:ext cx="6604247" cy="1492296"/>
          </a:xfrm>
          <a:prstGeom prst="bentConnector3">
            <a:avLst>
              <a:gd name="adj1" fmla="val 100006"/>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Explosion 1 68"/>
          <p:cNvSpPr/>
          <p:nvPr/>
        </p:nvSpPr>
        <p:spPr>
          <a:xfrm>
            <a:off x="2648528" y="5634177"/>
            <a:ext cx="762000" cy="609600"/>
          </a:xfrm>
          <a:prstGeom prst="irregularSeal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9" name="Picture 4" descr="C:\Users\Sripras\AppData\Local\Microsoft\Windows\Temporary Internet Files\Content.IE5\24UHWFW8\MP900404896[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51674" y="3524526"/>
            <a:ext cx="5334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4" descr="C:\Users\Sripras\AppData\Local\Microsoft\Windows\Temporary Internet Files\Content.IE5\CYK3BX0Z\MC900333102[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0800000" flipV="1">
            <a:off x="6830984" y="5405578"/>
            <a:ext cx="1075344" cy="616956"/>
          </a:xfrm>
          <a:prstGeom prst="rect">
            <a:avLst/>
          </a:prstGeom>
          <a:noFill/>
          <a:extLst>
            <a:ext uri="{909E8E84-426E-40dd-AFC4-6F175D3DCCD1}">
              <a14:hiddenFill xmlns:a14="http://schemas.microsoft.com/office/drawing/2010/main">
                <a:solidFill>
                  <a:srgbClr val="FFFFFF"/>
                </a:solidFill>
              </a14:hiddenFill>
            </a:ext>
          </a:extLst>
        </p:spPr>
      </p:pic>
      <p:cxnSp>
        <p:nvCxnSpPr>
          <p:cNvPr id="1031" name="Straight Connector 1030"/>
          <p:cNvCxnSpPr/>
          <p:nvPr/>
        </p:nvCxnSpPr>
        <p:spPr>
          <a:xfrm>
            <a:off x="5925128" y="5634177"/>
            <a:ext cx="288172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74" name="Picture 3" descr="C:\Users\Sripras\AppData\Local\Microsoft\Windows\Temporary Internet Files\Content.IE5\CYK3BX0Z\MC900439608[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2545" y="2729273"/>
            <a:ext cx="356048" cy="466505"/>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4" descr="C:\Users\Sripras\AppData\Local\Microsoft\Windows\Temporary Internet Files\Content.IE5\24UHWFW8\MP900404896[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11158" y="3483599"/>
            <a:ext cx="5334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5" descr="C:\Users\Sripras\AppData\Local\Microsoft\Windows\Temporary Internet Files\Content.IE5\S5NU6IIH\MC900423167[1].wm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95744" y="3524526"/>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1034" name="Elbow Connector 1033"/>
          <p:cNvCxnSpPr>
            <a:endCxn id="23" idx="3"/>
          </p:cNvCxnSpPr>
          <p:nvPr/>
        </p:nvCxnSpPr>
        <p:spPr>
          <a:xfrm rot="5400000" flipH="1" flipV="1">
            <a:off x="5156096" y="4381801"/>
            <a:ext cx="2631011" cy="1092945"/>
          </a:xfrm>
          <a:prstGeom prst="bentConnector4">
            <a:avLst>
              <a:gd name="adj1" fmla="val 339"/>
              <a:gd name="adj2" fmla="val 12091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p:cNvCxnSpPr>
            <a:endCxn id="24" idx="3"/>
          </p:cNvCxnSpPr>
          <p:nvPr/>
        </p:nvCxnSpPr>
        <p:spPr>
          <a:xfrm flipV="1">
            <a:off x="5925131" y="3612766"/>
            <a:ext cx="3912217" cy="2631012"/>
          </a:xfrm>
          <a:prstGeom prst="bentConnector3">
            <a:avLst>
              <a:gd name="adj1" fmla="val 105843"/>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8AB1C761-9FE2-4952-8BCD-2D639D168F1E}" type="slidenum">
              <a:rPr lang="en-US" smtClean="0"/>
              <a:t>35</a:t>
            </a:fld>
            <a:endParaRPr lang="en-US"/>
          </a:p>
        </p:txBody>
      </p:sp>
      <p:sp>
        <p:nvSpPr>
          <p:cNvPr id="10" name="Title 9"/>
          <p:cNvSpPr>
            <a:spLocks noGrp="1"/>
          </p:cNvSpPr>
          <p:nvPr>
            <p:ph type="title"/>
          </p:nvPr>
        </p:nvSpPr>
        <p:spPr/>
        <p:txBody>
          <a:bodyPr/>
          <a:lstStyle/>
          <a:p>
            <a:pPr algn="ctr"/>
            <a:r>
              <a:rPr lang="en-US" dirty="0" smtClean="0"/>
              <a:t>Migration Protocol</a:t>
            </a:r>
            <a:br>
              <a:rPr lang="en-US" dirty="0" smtClean="0"/>
            </a:br>
            <a:r>
              <a:rPr lang="en-US" sz="2800" i="1" dirty="0" smtClean="0"/>
              <a:t>Protocols in protocols: </a:t>
            </a:r>
            <a:r>
              <a:rPr lang="en-US" sz="2800" i="1" dirty="0" err="1" smtClean="0"/>
              <a:t>Protoception</a:t>
            </a:r>
            <a:endParaRPr lang="en-US" i="1" dirty="0"/>
          </a:p>
        </p:txBody>
      </p:sp>
    </p:spTree>
    <p:extLst>
      <p:ext uri="{BB962C8B-B14F-4D97-AF65-F5344CB8AC3E}">
        <p14:creationId xmlns:p14="http://schemas.microsoft.com/office/powerpoint/2010/main" val="35798898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wipe(down)">
                                      <p:cBhvr>
                                        <p:cTn id="29" dur="500"/>
                                        <p:tgtEl>
                                          <p:spTgt spid="3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down)">
                                      <p:cBhvr>
                                        <p:cTn id="34" dur="500"/>
                                        <p:tgtEl>
                                          <p:spTgt spid="3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down)">
                                      <p:cBhvr>
                                        <p:cTn id="39" dur="500"/>
                                        <p:tgtEl>
                                          <p:spTgt spid="3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wipe(down)">
                                      <p:cBhvr>
                                        <p:cTn id="44" dur="500"/>
                                        <p:tgtEl>
                                          <p:spTgt spid="4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wipe(down)">
                                      <p:cBhvr>
                                        <p:cTn id="49" dur="500"/>
                                        <p:tgtEl>
                                          <p:spTgt spid="4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wipe(down)">
                                      <p:cBhvr>
                                        <p:cTn id="54" dur="500"/>
                                        <p:tgtEl>
                                          <p:spTgt spid="45"/>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6" presetClass="emph" presetSubtype="0" fill="hold" grpId="1" nodeType="clickEffect">
                                  <p:stCondLst>
                                    <p:cond delay="0"/>
                                  </p:stCondLst>
                                  <p:childTnLst>
                                    <p:animEffect transition="out" filter="fade">
                                      <p:cBhvr>
                                        <p:cTn id="62" dur="500" tmFilter="0, 0; .2, .5; .8, .5; 1, 0"/>
                                        <p:tgtEl>
                                          <p:spTgt spid="69"/>
                                        </p:tgtEl>
                                      </p:cBhvr>
                                    </p:animEffect>
                                    <p:animScale>
                                      <p:cBhvr>
                                        <p:cTn id="63" dur="250" autoRev="1" fill="hold"/>
                                        <p:tgtEl>
                                          <p:spTgt spid="69"/>
                                        </p:tgtEl>
                                      </p:cBhvr>
                                      <p:by x="105000" y="105000"/>
                                    </p:animScale>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nodeType="clickEffect">
                                  <p:stCondLst>
                                    <p:cond delay="0"/>
                                  </p:stCondLst>
                                  <p:childTnLst>
                                    <p:set>
                                      <p:cBhvr>
                                        <p:cTn id="67" dur="1" fill="hold">
                                          <p:stCondLst>
                                            <p:cond delay="0"/>
                                          </p:stCondLst>
                                        </p:cTn>
                                        <p:tgtEl>
                                          <p:spTgt spid="21"/>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nodeType="clickEffect">
                                  <p:stCondLst>
                                    <p:cond delay="0"/>
                                  </p:stCondLst>
                                  <p:childTnLst>
                                    <p:set>
                                      <p:cBhvr>
                                        <p:cTn id="71" dur="1" fill="hold">
                                          <p:stCondLst>
                                            <p:cond delay="0"/>
                                          </p:stCondLst>
                                        </p:cTn>
                                        <p:tgtEl>
                                          <p:spTgt spid="1029"/>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1032"/>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71"/>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1031"/>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26" presetClass="emph" presetSubtype="0" fill="hold" nodeType="clickEffect">
                                  <p:stCondLst>
                                    <p:cond delay="0"/>
                                  </p:stCondLst>
                                  <p:childTnLst>
                                    <p:animEffect transition="out" filter="fade">
                                      <p:cBhvr>
                                        <p:cTn id="85" dur="500" tmFilter="0, 0; .2, .5; .8, .5; 1, 0"/>
                                        <p:tgtEl>
                                          <p:spTgt spid="71"/>
                                        </p:tgtEl>
                                      </p:cBhvr>
                                    </p:animEffect>
                                    <p:animScale>
                                      <p:cBhvr>
                                        <p:cTn id="86" dur="250" autoRev="1" fill="hold"/>
                                        <p:tgtEl>
                                          <p:spTgt spid="71"/>
                                        </p:tgtEl>
                                      </p:cBhvr>
                                      <p:by x="105000" y="105000"/>
                                    </p:animScale>
                                  </p:childTnLst>
                                </p:cTn>
                              </p:par>
                              <p:par>
                                <p:cTn id="87" presetID="26" presetClass="emph" presetSubtype="0" fill="hold" nodeType="withEffect">
                                  <p:stCondLst>
                                    <p:cond delay="0"/>
                                  </p:stCondLst>
                                  <p:childTnLst>
                                    <p:animEffect transition="out" filter="fade">
                                      <p:cBhvr>
                                        <p:cTn id="88" dur="500" tmFilter="0, 0; .2, .5; .8, .5; 1, 0"/>
                                        <p:tgtEl>
                                          <p:spTgt spid="1031"/>
                                        </p:tgtEl>
                                      </p:cBhvr>
                                    </p:animEffect>
                                    <p:animScale>
                                      <p:cBhvr>
                                        <p:cTn id="89" dur="250" autoRev="1" fill="hold"/>
                                        <p:tgtEl>
                                          <p:spTgt spid="1031"/>
                                        </p:tgtEl>
                                      </p:cBhvr>
                                      <p:by x="105000" y="105000"/>
                                    </p:animScale>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0"/>
                                          </p:stCondLst>
                                        </p:cTn>
                                        <p:tgtEl>
                                          <p:spTgt spid="74"/>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nodeType="clickEffect">
                                  <p:stCondLst>
                                    <p:cond delay="0"/>
                                  </p:stCondLst>
                                  <p:childTnLst>
                                    <p:set>
                                      <p:cBhvr>
                                        <p:cTn id="97" dur="1" fill="hold">
                                          <p:stCondLst>
                                            <p:cond delay="0"/>
                                          </p:stCondLst>
                                        </p:cTn>
                                        <p:tgtEl>
                                          <p:spTgt spid="1027"/>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0"/>
                                          </p:stCondLst>
                                        </p:cTn>
                                        <p:tgtEl>
                                          <p:spTgt spid="75"/>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22" presetClass="entr" presetSubtype="4" fill="hold" nodeType="clickEffect">
                                  <p:stCondLst>
                                    <p:cond delay="0"/>
                                  </p:stCondLst>
                                  <p:childTnLst>
                                    <p:set>
                                      <p:cBhvr>
                                        <p:cTn id="105" dur="1" fill="hold">
                                          <p:stCondLst>
                                            <p:cond delay="0"/>
                                          </p:stCondLst>
                                        </p:cTn>
                                        <p:tgtEl>
                                          <p:spTgt spid="1034"/>
                                        </p:tgtEl>
                                        <p:attrNameLst>
                                          <p:attrName>style.visibility</p:attrName>
                                        </p:attrNameLst>
                                      </p:cBhvr>
                                      <p:to>
                                        <p:strVal val="visible"/>
                                      </p:to>
                                    </p:set>
                                    <p:animEffect transition="in" filter="wipe(down)">
                                      <p:cBhvr>
                                        <p:cTn id="106" dur="500"/>
                                        <p:tgtEl>
                                          <p:spTgt spid="1034"/>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nodeType="clickEffect">
                                  <p:stCondLst>
                                    <p:cond delay="0"/>
                                  </p:stCondLst>
                                  <p:childTnLst>
                                    <p:set>
                                      <p:cBhvr>
                                        <p:cTn id="110" dur="1" fill="hold">
                                          <p:stCondLst>
                                            <p:cond delay="0"/>
                                          </p:stCondLst>
                                        </p:cTn>
                                        <p:tgtEl>
                                          <p:spTgt spid="81"/>
                                        </p:tgtEl>
                                        <p:attrNameLst>
                                          <p:attrName>style.visibility</p:attrName>
                                        </p:attrNameLst>
                                      </p:cBhvr>
                                      <p:to>
                                        <p:strVal val="visible"/>
                                      </p:to>
                                    </p:set>
                                    <p:animEffect transition="in" filter="wipe(down)">
                                      <p:cBhvr>
                                        <p:cTn id="111"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69" grpId="0" animBg="1"/>
      <p:bldP spid="69"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103312" y="1794307"/>
            <a:ext cx="8946541" cy="4195481"/>
          </a:xfrm>
        </p:spPr>
        <p:txBody>
          <a:bodyPr>
            <a:normAutofit/>
          </a:bodyPr>
          <a:lstStyle/>
          <a:p>
            <a:r>
              <a:rPr lang="en-US" sz="2400" dirty="0"/>
              <a:t>Assume 1 migration agent, 3 directories</a:t>
            </a:r>
          </a:p>
        </p:txBody>
      </p:sp>
      <p:graphicFrame>
        <p:nvGraphicFramePr>
          <p:cNvPr id="5" name="Table 4"/>
          <p:cNvGraphicFramePr>
            <a:graphicFrameLocks noGrp="1"/>
          </p:cNvGraphicFramePr>
          <p:nvPr>
            <p:extLst>
              <p:ext uri="{D42A27DB-BD31-4B8C-83A1-F6EECF244321}">
                <p14:modId xmlns:p14="http://schemas.microsoft.com/office/powerpoint/2010/main" val="2008030605"/>
              </p:ext>
            </p:extLst>
          </p:nvPr>
        </p:nvGraphicFramePr>
        <p:xfrm>
          <a:off x="646111" y="2523841"/>
          <a:ext cx="10954762" cy="3857624"/>
        </p:xfrm>
        <a:graphic>
          <a:graphicData uri="http://schemas.openxmlformats.org/drawingml/2006/table">
            <a:tbl>
              <a:tblPr firstRow="1" bandRow="1">
                <a:tableStyleId>{5C22544A-7EE6-4342-B048-85BDC9FD1C3A}</a:tableStyleId>
              </a:tblPr>
              <a:tblGrid>
                <a:gridCol w="789562"/>
                <a:gridCol w="648911"/>
                <a:gridCol w="671287"/>
                <a:gridCol w="767185"/>
                <a:gridCol w="767185"/>
                <a:gridCol w="958982"/>
                <a:gridCol w="1246676"/>
                <a:gridCol w="1054880"/>
                <a:gridCol w="1150778"/>
                <a:gridCol w="1342574"/>
                <a:gridCol w="1556742"/>
              </a:tblGrid>
              <a:tr h="762000">
                <a:tc>
                  <a:txBody>
                    <a:bodyPr/>
                    <a:lstStyle/>
                    <a:p>
                      <a:r>
                        <a:rPr lang="en-US" sz="1400" dirty="0" err="1" smtClean="0"/>
                        <a:t>ObjId</a:t>
                      </a:r>
                      <a:endParaRPr lang="en-US" sz="1400" dirty="0"/>
                    </a:p>
                  </a:txBody>
                  <a:tcPr/>
                </a:tc>
                <a:tc>
                  <a:txBody>
                    <a:bodyPr/>
                    <a:lstStyle/>
                    <a:p>
                      <a:r>
                        <a:rPr lang="en-US" sz="1400" dirty="0" smtClean="0"/>
                        <a:t>Old</a:t>
                      </a:r>
                      <a:r>
                        <a:rPr lang="en-US" sz="1400" baseline="0" dirty="0" smtClean="0"/>
                        <a:t> Set</a:t>
                      </a:r>
                      <a:endParaRPr lang="en-US" sz="1400" dirty="0"/>
                    </a:p>
                  </a:txBody>
                  <a:tcPr/>
                </a:tc>
                <a:tc>
                  <a:txBody>
                    <a:bodyPr/>
                    <a:lstStyle/>
                    <a:p>
                      <a:r>
                        <a:rPr lang="en-US" sz="1400" dirty="0" smtClean="0"/>
                        <a:t>New Set</a:t>
                      </a:r>
                      <a:endParaRPr lang="en-US" sz="1400" dirty="0"/>
                    </a:p>
                  </a:txBody>
                  <a:tcPr/>
                </a:tc>
                <a:tc>
                  <a:txBody>
                    <a:bodyPr/>
                    <a:lstStyle/>
                    <a:p>
                      <a:r>
                        <a:rPr lang="en-US" sz="1400" dirty="0" err="1" smtClean="0"/>
                        <a:t>Dir</a:t>
                      </a:r>
                      <a:r>
                        <a:rPr lang="en-US" sz="1400" dirty="0" smtClean="0"/>
                        <a:t> ACKs</a:t>
                      </a:r>
                      <a:endParaRPr lang="en-US" sz="1400" dirty="0"/>
                    </a:p>
                  </a:txBody>
                  <a:tcPr/>
                </a:tc>
                <a:tc>
                  <a:txBody>
                    <a:bodyPr/>
                    <a:lstStyle/>
                    <a:p>
                      <a:r>
                        <a:rPr lang="en-US" sz="1400" dirty="0" err="1" smtClean="0"/>
                        <a:t>Mig</a:t>
                      </a:r>
                      <a:r>
                        <a:rPr lang="en-US" sz="1400" dirty="0" smtClean="0"/>
                        <a:t> ACKs</a:t>
                      </a:r>
                      <a:endParaRPr lang="en-US" sz="1400" dirty="0"/>
                    </a:p>
                  </a:txBody>
                  <a:tcPr/>
                </a:tc>
                <a:tc>
                  <a:txBody>
                    <a:bodyPr/>
                    <a:lstStyle/>
                    <a:p>
                      <a:r>
                        <a:rPr lang="en-US" sz="1400" dirty="0" smtClean="0"/>
                        <a:t>Created At</a:t>
                      </a:r>
                      <a:endParaRPr lang="en-US" sz="1400" dirty="0"/>
                    </a:p>
                  </a:txBody>
                  <a:tcPr/>
                </a:tc>
                <a:tc>
                  <a:txBody>
                    <a:bodyPr/>
                    <a:lstStyle/>
                    <a:p>
                      <a:r>
                        <a:rPr lang="en-US" sz="1400" dirty="0" smtClean="0"/>
                        <a:t>Completed At</a:t>
                      </a:r>
                      <a:endParaRPr lang="en-US" sz="1400" dirty="0"/>
                    </a:p>
                  </a:txBody>
                  <a:tcPr/>
                </a:tc>
                <a:tc>
                  <a:txBody>
                    <a:bodyPr/>
                    <a:lstStyle/>
                    <a:p>
                      <a:r>
                        <a:rPr lang="en-US" sz="1400" dirty="0" smtClean="0"/>
                        <a:t>Last Updated At</a:t>
                      </a:r>
                      <a:endParaRPr lang="en-US" sz="1400" dirty="0"/>
                    </a:p>
                  </a:txBody>
                  <a:tcPr/>
                </a:tc>
                <a:tc>
                  <a:txBody>
                    <a:bodyPr/>
                    <a:lstStyle/>
                    <a:p>
                      <a:r>
                        <a:rPr lang="en-US" sz="1400" dirty="0" err="1" smtClean="0"/>
                        <a:t>Mig</a:t>
                      </a:r>
                      <a:r>
                        <a:rPr lang="en-US" sz="1400" dirty="0" smtClean="0"/>
                        <a:t> Started At</a:t>
                      </a:r>
                      <a:endParaRPr lang="en-US" sz="1400" dirty="0"/>
                    </a:p>
                  </a:txBody>
                  <a:tcPr/>
                </a:tc>
                <a:tc>
                  <a:txBody>
                    <a:bodyPr/>
                    <a:lstStyle/>
                    <a:p>
                      <a:r>
                        <a:rPr lang="en-US" sz="1400" dirty="0" smtClean="0"/>
                        <a:t>Migrated?</a:t>
                      </a:r>
                      <a:endParaRPr lang="en-US" sz="1400" dirty="0"/>
                    </a:p>
                  </a:txBody>
                  <a:tcPr/>
                </a:tc>
                <a:tc>
                  <a:txBody>
                    <a:bodyPr/>
                    <a:lstStyle/>
                    <a:p>
                      <a:r>
                        <a:rPr lang="en-US" sz="1400" dirty="0" smtClean="0"/>
                        <a:t>Completed?</a:t>
                      </a:r>
                      <a:endParaRPr lang="en-US" sz="1400" dirty="0"/>
                    </a:p>
                  </a:txBody>
                  <a:tcPr/>
                </a:tc>
              </a:tr>
              <a:tr h="386953">
                <a:tc>
                  <a:txBody>
                    <a:bodyPr/>
                    <a:lstStyle/>
                    <a:p>
                      <a:r>
                        <a:rPr lang="en-US" sz="1400" dirty="0" smtClean="0"/>
                        <a:t>Obj-1</a:t>
                      </a:r>
                      <a:endParaRPr lang="en-US" sz="1400" dirty="0"/>
                    </a:p>
                  </a:txBody>
                  <a:tcPr/>
                </a:tc>
                <a:tc>
                  <a:txBody>
                    <a:bodyPr/>
                    <a:lstStyle/>
                    <a:p>
                      <a:r>
                        <a:rPr lang="en-US" sz="1400" dirty="0" smtClean="0"/>
                        <a:t>1,2</a:t>
                      </a:r>
                      <a:endParaRPr lang="en-US" dirty="0"/>
                    </a:p>
                  </a:txBody>
                  <a:tcPr/>
                </a:tc>
                <a:tc>
                  <a:txBody>
                    <a:bodyPr/>
                    <a:lstStyle/>
                    <a:p>
                      <a:r>
                        <a:rPr lang="en-US" sz="1400" dirty="0" smtClean="0"/>
                        <a:t>1,3</a:t>
                      </a:r>
                      <a:endParaRPr lang="en-US" sz="1400" dirty="0"/>
                    </a:p>
                  </a:txBody>
                  <a:tcPr/>
                </a:tc>
                <a:tc>
                  <a:txBody>
                    <a:bodyPr/>
                    <a:lstStyle/>
                    <a:p>
                      <a:r>
                        <a:rPr lang="en-US" sz="1400" dirty="0" smtClean="0"/>
                        <a:t>Null</a:t>
                      </a:r>
                      <a:endParaRPr lang="en-US" sz="1400" dirty="0"/>
                    </a:p>
                  </a:txBody>
                  <a:tcPr/>
                </a:tc>
                <a:tc>
                  <a:txBody>
                    <a:bodyPr/>
                    <a:lstStyle/>
                    <a:p>
                      <a:r>
                        <a:rPr lang="en-US" sz="1400" dirty="0" smtClean="0"/>
                        <a:t>Null</a:t>
                      </a:r>
                      <a:endParaRPr lang="en-US" sz="1400" dirty="0"/>
                    </a:p>
                  </a:txBody>
                  <a:tcPr/>
                </a:tc>
                <a:tc>
                  <a:txBody>
                    <a:bodyPr/>
                    <a:lstStyle/>
                    <a:p>
                      <a:r>
                        <a:rPr lang="en-US" sz="1400" dirty="0" smtClean="0"/>
                        <a:t>T1</a:t>
                      </a:r>
                      <a:endParaRPr lang="en-US" sz="1400" dirty="0"/>
                    </a:p>
                  </a:txBody>
                  <a:tcPr/>
                </a:tc>
                <a:tc>
                  <a:txBody>
                    <a:bodyPr/>
                    <a:lstStyle/>
                    <a:p>
                      <a:r>
                        <a:rPr lang="en-US" sz="1400" dirty="0" smtClean="0"/>
                        <a:t>Null</a:t>
                      </a:r>
                      <a:endParaRPr lang="en-US" sz="1400" dirty="0"/>
                    </a:p>
                  </a:txBody>
                  <a:tcPr/>
                </a:tc>
                <a:tc>
                  <a:txBody>
                    <a:bodyPr/>
                    <a:lstStyle/>
                    <a:p>
                      <a:r>
                        <a:rPr lang="en-US" sz="1400" dirty="0" smtClean="0"/>
                        <a:t>T1</a:t>
                      </a:r>
                      <a:endParaRPr lang="en-US" sz="1400" dirty="0"/>
                    </a:p>
                  </a:txBody>
                  <a:tcPr/>
                </a:tc>
                <a:tc>
                  <a:txBody>
                    <a:bodyPr/>
                    <a:lstStyle/>
                    <a:p>
                      <a:r>
                        <a:rPr lang="en-US" sz="1400" dirty="0" smtClean="0"/>
                        <a:t>Null</a:t>
                      </a:r>
                      <a:endParaRPr lang="en-US" sz="1400" dirty="0"/>
                    </a:p>
                  </a:txBody>
                  <a:tcPr/>
                </a:tc>
                <a:tc>
                  <a:txBody>
                    <a:bodyPr/>
                    <a:lstStyle/>
                    <a:p>
                      <a:r>
                        <a:rPr lang="en-US" dirty="0" smtClean="0"/>
                        <a:t>F</a:t>
                      </a:r>
                      <a:endParaRPr lang="en-US" dirty="0"/>
                    </a:p>
                  </a:txBody>
                  <a:tcPr/>
                </a:tc>
                <a:tc>
                  <a:txBody>
                    <a:bodyPr/>
                    <a:lstStyle/>
                    <a:p>
                      <a:r>
                        <a:rPr lang="en-US" dirty="0" smtClean="0"/>
                        <a:t>F</a:t>
                      </a:r>
                      <a:endParaRPr lang="en-US" dirty="0"/>
                    </a:p>
                  </a:txBody>
                  <a:tcPr/>
                </a:tc>
              </a:tr>
              <a:tr h="386953">
                <a:tc>
                  <a:txBody>
                    <a:bodyPr/>
                    <a:lstStyle/>
                    <a:p>
                      <a:r>
                        <a:rPr lang="en-US" sz="1400" dirty="0" smtClean="0"/>
                        <a:t>Obj-1</a:t>
                      </a:r>
                      <a:endParaRPr lang="en-US" sz="1400" dirty="0"/>
                    </a:p>
                  </a:txBody>
                  <a:tcPr/>
                </a:tc>
                <a:tc>
                  <a:txBody>
                    <a:bodyPr/>
                    <a:lstStyle/>
                    <a:p>
                      <a:r>
                        <a:rPr lang="en-US" sz="1400" dirty="0" smtClean="0"/>
                        <a:t>1,2</a:t>
                      </a:r>
                      <a:endParaRPr lang="en-US" dirty="0"/>
                    </a:p>
                  </a:txBody>
                  <a:tcPr/>
                </a:tc>
                <a:tc>
                  <a:txBody>
                    <a:bodyPr/>
                    <a:lstStyle/>
                    <a:p>
                      <a:r>
                        <a:rPr lang="en-US" sz="1400" dirty="0" smtClean="0"/>
                        <a:t>1,3</a:t>
                      </a:r>
                      <a:endParaRPr lang="en-US" sz="1400" dirty="0"/>
                    </a:p>
                  </a:txBody>
                  <a:tcPr/>
                </a:tc>
                <a:tc>
                  <a:txBody>
                    <a:bodyPr/>
                    <a:lstStyle/>
                    <a:p>
                      <a:r>
                        <a:rPr lang="en-US" sz="1400" dirty="0" smtClean="0"/>
                        <a:t>Null</a:t>
                      </a:r>
                      <a:endParaRPr lang="en-US" sz="1400" dirty="0"/>
                    </a:p>
                  </a:txBody>
                  <a:tcPr/>
                </a:tc>
                <a:tc>
                  <a:txBody>
                    <a:bodyPr/>
                    <a:lstStyle/>
                    <a:p>
                      <a:r>
                        <a:rPr lang="en-US" sz="1400" dirty="0" smtClean="0"/>
                        <a:t>Null</a:t>
                      </a:r>
                      <a:endParaRPr lang="en-US" sz="1400" dirty="0"/>
                    </a:p>
                  </a:txBody>
                  <a:tcPr/>
                </a:tc>
                <a:tc>
                  <a:txBody>
                    <a:bodyPr/>
                    <a:lstStyle/>
                    <a:p>
                      <a:r>
                        <a:rPr lang="en-US" sz="1400" dirty="0" smtClean="0"/>
                        <a:t>T1</a:t>
                      </a:r>
                      <a:endParaRPr lang="en-US" sz="1400" dirty="0"/>
                    </a:p>
                  </a:txBody>
                  <a:tcPr/>
                </a:tc>
                <a:tc>
                  <a:txBody>
                    <a:bodyPr/>
                    <a:lstStyle/>
                    <a:p>
                      <a:r>
                        <a:rPr lang="en-US" sz="1400" dirty="0" smtClean="0"/>
                        <a:t>Null</a:t>
                      </a:r>
                      <a:endParaRPr lang="en-US" sz="1400" dirty="0"/>
                    </a:p>
                  </a:txBody>
                  <a:tcPr/>
                </a:tc>
                <a:tc>
                  <a:txBody>
                    <a:bodyPr/>
                    <a:lstStyle/>
                    <a:p>
                      <a:r>
                        <a:rPr lang="en-US" sz="1400" dirty="0" smtClean="0"/>
                        <a:t>T2</a:t>
                      </a:r>
                      <a:endParaRPr lang="en-US" sz="1400" dirty="0"/>
                    </a:p>
                  </a:txBody>
                  <a:tcPr/>
                </a:tc>
                <a:tc>
                  <a:txBody>
                    <a:bodyPr/>
                    <a:lstStyle/>
                    <a:p>
                      <a:r>
                        <a:rPr lang="en-US" sz="1400" dirty="0" smtClean="0"/>
                        <a:t>T2</a:t>
                      </a:r>
                      <a:endParaRPr lang="en-US" sz="1400" dirty="0"/>
                    </a:p>
                  </a:txBody>
                  <a:tcPr/>
                </a:tc>
                <a:tc>
                  <a:txBody>
                    <a:bodyPr/>
                    <a:lstStyle/>
                    <a:p>
                      <a:r>
                        <a:rPr lang="en-US" dirty="0" smtClean="0"/>
                        <a:t>F</a:t>
                      </a:r>
                      <a:endParaRPr lang="en-US" dirty="0"/>
                    </a:p>
                  </a:txBody>
                  <a:tcPr/>
                </a:tc>
                <a:tc>
                  <a:txBody>
                    <a:bodyPr/>
                    <a:lstStyle/>
                    <a:p>
                      <a:r>
                        <a:rPr lang="en-US" dirty="0" smtClean="0"/>
                        <a:t>F</a:t>
                      </a:r>
                      <a:endParaRPr lang="en-US" dirty="0"/>
                    </a:p>
                  </a:txBody>
                  <a:tcPr/>
                </a:tc>
              </a:tr>
              <a:tr h="386953">
                <a:tc>
                  <a:txBody>
                    <a:bodyPr/>
                    <a:lstStyle/>
                    <a:p>
                      <a:r>
                        <a:rPr lang="en-US" sz="1400" dirty="0" smtClean="0"/>
                        <a:t>Obj-1</a:t>
                      </a:r>
                      <a:endParaRPr lang="en-US" sz="1400" dirty="0"/>
                    </a:p>
                  </a:txBody>
                  <a:tcPr/>
                </a:tc>
                <a:tc>
                  <a:txBody>
                    <a:bodyPr/>
                    <a:lstStyle/>
                    <a:p>
                      <a:r>
                        <a:rPr lang="en-US" sz="1400" dirty="0" smtClean="0"/>
                        <a:t>1,2</a:t>
                      </a:r>
                      <a:endParaRPr lang="en-US" sz="1400" dirty="0"/>
                    </a:p>
                  </a:txBody>
                  <a:tcPr/>
                </a:tc>
                <a:tc>
                  <a:txBody>
                    <a:bodyPr/>
                    <a:lstStyle/>
                    <a:p>
                      <a:r>
                        <a:rPr lang="en-US" sz="1400" dirty="0" smtClean="0"/>
                        <a:t>1,3</a:t>
                      </a:r>
                      <a:endParaRPr lang="en-US" sz="1400" dirty="0"/>
                    </a:p>
                  </a:txBody>
                  <a:tcPr/>
                </a:tc>
                <a:tc>
                  <a:txBody>
                    <a:bodyPr/>
                    <a:lstStyle/>
                    <a:p>
                      <a:r>
                        <a:rPr lang="en-US" sz="1400" dirty="0" smtClean="0"/>
                        <a:t>Null</a:t>
                      </a:r>
                      <a:endParaRPr lang="en-US" sz="1400" dirty="0"/>
                    </a:p>
                  </a:txBody>
                  <a:tcPr/>
                </a:tc>
                <a:tc>
                  <a:txBody>
                    <a:bodyPr/>
                    <a:lstStyle/>
                    <a:p>
                      <a:r>
                        <a:rPr lang="en-US" sz="1400" dirty="0" smtClean="0"/>
                        <a:t>1</a:t>
                      </a:r>
                      <a:endParaRPr lang="en-US" sz="1400" dirty="0"/>
                    </a:p>
                  </a:txBody>
                  <a:tcPr/>
                </a:tc>
                <a:tc>
                  <a:txBody>
                    <a:bodyPr/>
                    <a:lstStyle/>
                    <a:p>
                      <a:r>
                        <a:rPr lang="en-US" sz="1400" dirty="0" smtClean="0"/>
                        <a:t>T1</a:t>
                      </a:r>
                      <a:endParaRPr lang="en-US" sz="1400" dirty="0"/>
                    </a:p>
                  </a:txBody>
                  <a:tcPr/>
                </a:tc>
                <a:tc>
                  <a:txBody>
                    <a:bodyPr/>
                    <a:lstStyle/>
                    <a:p>
                      <a:r>
                        <a:rPr lang="en-US" sz="1400" dirty="0" smtClean="0"/>
                        <a:t>Null</a:t>
                      </a:r>
                      <a:endParaRPr lang="en-US" sz="1400" dirty="0"/>
                    </a:p>
                  </a:txBody>
                  <a:tcPr/>
                </a:tc>
                <a:tc>
                  <a:txBody>
                    <a:bodyPr/>
                    <a:lstStyle/>
                    <a:p>
                      <a:r>
                        <a:rPr lang="en-US" sz="1400" dirty="0" smtClean="0"/>
                        <a:t>T3</a:t>
                      </a:r>
                      <a:endParaRPr lang="en-US" sz="1400" dirty="0"/>
                    </a:p>
                  </a:txBody>
                  <a:tcPr/>
                </a:tc>
                <a:tc>
                  <a:txBody>
                    <a:bodyPr/>
                    <a:lstStyle/>
                    <a:p>
                      <a:r>
                        <a:rPr lang="en-US" sz="1400" dirty="0" smtClean="0"/>
                        <a:t>T2</a:t>
                      </a:r>
                      <a:endParaRPr lang="en-US" sz="1400" dirty="0"/>
                    </a:p>
                  </a:txBody>
                  <a:tcPr/>
                </a:tc>
                <a:tc>
                  <a:txBody>
                    <a:bodyPr/>
                    <a:lstStyle/>
                    <a:p>
                      <a:r>
                        <a:rPr lang="en-US" dirty="0" smtClean="0"/>
                        <a:t>F</a:t>
                      </a:r>
                      <a:endParaRPr lang="en-US" dirty="0"/>
                    </a:p>
                  </a:txBody>
                  <a:tcPr/>
                </a:tc>
                <a:tc>
                  <a:txBody>
                    <a:bodyPr/>
                    <a:lstStyle/>
                    <a:p>
                      <a:r>
                        <a:rPr lang="en-US" dirty="0" smtClean="0"/>
                        <a:t>F</a:t>
                      </a:r>
                      <a:endParaRPr lang="en-US" dirty="0"/>
                    </a:p>
                  </a:txBody>
                  <a:tcPr/>
                </a:tc>
              </a:tr>
              <a:tr h="386953">
                <a:tc>
                  <a:txBody>
                    <a:bodyPr/>
                    <a:lstStyle/>
                    <a:p>
                      <a:r>
                        <a:rPr lang="en-US" sz="1400" dirty="0" smtClean="0"/>
                        <a:t>Obj-1</a:t>
                      </a:r>
                      <a:endParaRPr lang="en-US" sz="1400" dirty="0"/>
                    </a:p>
                  </a:txBody>
                  <a:tcPr/>
                </a:tc>
                <a:tc>
                  <a:txBody>
                    <a:bodyPr/>
                    <a:lstStyle/>
                    <a:p>
                      <a:r>
                        <a:rPr lang="en-US" sz="1400" dirty="0" smtClean="0"/>
                        <a:t>1,2</a:t>
                      </a:r>
                      <a:endParaRPr lang="en-US" sz="1400" dirty="0"/>
                    </a:p>
                  </a:txBody>
                  <a:tcPr/>
                </a:tc>
                <a:tc>
                  <a:txBody>
                    <a:bodyPr/>
                    <a:lstStyle/>
                    <a:p>
                      <a:r>
                        <a:rPr lang="en-US" sz="1400" dirty="0" smtClean="0"/>
                        <a:t>1,3</a:t>
                      </a:r>
                      <a:endParaRPr lang="en-US" sz="1400" dirty="0"/>
                    </a:p>
                  </a:txBody>
                  <a:tcPr/>
                </a:tc>
                <a:tc>
                  <a:txBody>
                    <a:bodyPr/>
                    <a:lstStyle/>
                    <a:p>
                      <a:r>
                        <a:rPr lang="en-US" sz="1400" dirty="0" smtClean="0"/>
                        <a:t>Null</a:t>
                      </a:r>
                      <a:endParaRPr lang="en-US" sz="1400" dirty="0"/>
                    </a:p>
                  </a:txBody>
                  <a:tcPr/>
                </a:tc>
                <a:tc>
                  <a:txBody>
                    <a:bodyPr/>
                    <a:lstStyle/>
                    <a:p>
                      <a:r>
                        <a:rPr lang="en-US" sz="1400" dirty="0" smtClean="0"/>
                        <a:t>1</a:t>
                      </a:r>
                      <a:endParaRPr lang="en-US" sz="1400" dirty="0"/>
                    </a:p>
                  </a:txBody>
                  <a:tcPr/>
                </a:tc>
                <a:tc>
                  <a:txBody>
                    <a:bodyPr/>
                    <a:lstStyle/>
                    <a:p>
                      <a:r>
                        <a:rPr lang="en-US" sz="1400" dirty="0" smtClean="0"/>
                        <a:t>T1</a:t>
                      </a:r>
                      <a:endParaRPr lang="en-US" sz="1400" dirty="0"/>
                    </a:p>
                  </a:txBody>
                  <a:tcPr/>
                </a:tc>
                <a:tc>
                  <a:txBody>
                    <a:bodyPr/>
                    <a:lstStyle/>
                    <a:p>
                      <a:r>
                        <a:rPr lang="en-US" sz="1400" dirty="0" smtClean="0"/>
                        <a:t>Null</a:t>
                      </a:r>
                      <a:endParaRPr lang="en-US" sz="1400" dirty="0"/>
                    </a:p>
                  </a:txBody>
                  <a:tcPr/>
                </a:tc>
                <a:tc>
                  <a:txBody>
                    <a:bodyPr/>
                    <a:lstStyle/>
                    <a:p>
                      <a:r>
                        <a:rPr lang="en-US" sz="1400" dirty="0" smtClean="0"/>
                        <a:t>T4</a:t>
                      </a:r>
                      <a:endParaRPr lang="en-US" sz="1400" dirty="0"/>
                    </a:p>
                  </a:txBody>
                  <a:tcPr/>
                </a:tc>
                <a:tc>
                  <a:txBody>
                    <a:bodyPr/>
                    <a:lstStyle/>
                    <a:p>
                      <a:r>
                        <a:rPr lang="en-US" sz="1400" dirty="0" smtClean="0"/>
                        <a:t>T2</a:t>
                      </a:r>
                      <a:endParaRPr lang="en-US" sz="1400" dirty="0"/>
                    </a:p>
                  </a:txBody>
                  <a:tcPr/>
                </a:tc>
                <a:tc>
                  <a:txBody>
                    <a:bodyPr/>
                    <a:lstStyle/>
                    <a:p>
                      <a:r>
                        <a:rPr lang="en-US" dirty="0" smtClean="0"/>
                        <a:t>T</a:t>
                      </a:r>
                      <a:endParaRPr lang="en-US" dirty="0"/>
                    </a:p>
                  </a:txBody>
                  <a:tcPr/>
                </a:tc>
                <a:tc>
                  <a:txBody>
                    <a:bodyPr/>
                    <a:lstStyle/>
                    <a:p>
                      <a:r>
                        <a:rPr lang="en-US" dirty="0" smtClean="0"/>
                        <a:t>F</a:t>
                      </a:r>
                      <a:endParaRPr lang="en-US" dirty="0"/>
                    </a:p>
                  </a:txBody>
                  <a:tcPr/>
                </a:tc>
              </a:tr>
              <a:tr h="386953">
                <a:tc>
                  <a:txBody>
                    <a:bodyPr/>
                    <a:lstStyle/>
                    <a:p>
                      <a:r>
                        <a:rPr lang="en-US" sz="1400" dirty="0" smtClean="0"/>
                        <a:t>Obj-1</a:t>
                      </a:r>
                      <a:endParaRPr lang="en-US" sz="1400" dirty="0"/>
                    </a:p>
                  </a:txBody>
                  <a:tcPr/>
                </a:tc>
                <a:tc>
                  <a:txBody>
                    <a:bodyPr/>
                    <a:lstStyle/>
                    <a:p>
                      <a:r>
                        <a:rPr lang="en-US" sz="1400" dirty="0" smtClean="0"/>
                        <a:t>1,2</a:t>
                      </a:r>
                      <a:endParaRPr lang="en-US" sz="1400" dirty="0"/>
                    </a:p>
                  </a:txBody>
                  <a:tcPr/>
                </a:tc>
                <a:tc>
                  <a:txBody>
                    <a:bodyPr/>
                    <a:lstStyle/>
                    <a:p>
                      <a:r>
                        <a:rPr lang="en-US" sz="1400" dirty="0" smtClean="0"/>
                        <a:t>1,3</a:t>
                      </a:r>
                      <a:endParaRPr lang="en-US" sz="1400" dirty="0"/>
                    </a:p>
                  </a:txBody>
                  <a:tcPr/>
                </a:tc>
                <a:tc>
                  <a:txBody>
                    <a:bodyPr/>
                    <a:lstStyle/>
                    <a:p>
                      <a:r>
                        <a:rPr lang="en-US" sz="1400" dirty="0" smtClean="0"/>
                        <a:t>1</a:t>
                      </a:r>
                      <a:endParaRPr lang="en-US" sz="1400" dirty="0"/>
                    </a:p>
                  </a:txBody>
                  <a:tcPr/>
                </a:tc>
                <a:tc>
                  <a:txBody>
                    <a:bodyPr/>
                    <a:lstStyle/>
                    <a:p>
                      <a:r>
                        <a:rPr lang="en-US" sz="1400" dirty="0" smtClean="0"/>
                        <a:t>1</a:t>
                      </a:r>
                      <a:endParaRPr lang="en-US" sz="1400" dirty="0"/>
                    </a:p>
                  </a:txBody>
                  <a:tcPr/>
                </a:tc>
                <a:tc>
                  <a:txBody>
                    <a:bodyPr/>
                    <a:lstStyle/>
                    <a:p>
                      <a:r>
                        <a:rPr lang="en-US" sz="1400" dirty="0" smtClean="0"/>
                        <a:t>T1</a:t>
                      </a:r>
                      <a:endParaRPr lang="en-US" sz="1400" dirty="0"/>
                    </a:p>
                  </a:txBody>
                  <a:tcPr/>
                </a:tc>
                <a:tc>
                  <a:txBody>
                    <a:bodyPr/>
                    <a:lstStyle/>
                    <a:p>
                      <a:r>
                        <a:rPr lang="en-US" sz="1400" dirty="0" smtClean="0"/>
                        <a:t>Null</a:t>
                      </a:r>
                      <a:endParaRPr lang="en-US" sz="1400" dirty="0"/>
                    </a:p>
                  </a:txBody>
                  <a:tcPr/>
                </a:tc>
                <a:tc>
                  <a:txBody>
                    <a:bodyPr/>
                    <a:lstStyle/>
                    <a:p>
                      <a:r>
                        <a:rPr lang="en-US" sz="1400" dirty="0" smtClean="0"/>
                        <a:t>T5</a:t>
                      </a:r>
                      <a:endParaRPr lang="en-US" sz="1400" dirty="0"/>
                    </a:p>
                  </a:txBody>
                  <a:tcPr/>
                </a:tc>
                <a:tc>
                  <a:txBody>
                    <a:bodyPr/>
                    <a:lstStyle/>
                    <a:p>
                      <a:r>
                        <a:rPr lang="en-US" sz="1400" dirty="0" smtClean="0"/>
                        <a:t>T2</a:t>
                      </a:r>
                      <a:endParaRPr lang="en-US" sz="1400" dirty="0"/>
                    </a:p>
                  </a:txBody>
                  <a:tcPr/>
                </a:tc>
                <a:tc>
                  <a:txBody>
                    <a:bodyPr/>
                    <a:lstStyle/>
                    <a:p>
                      <a:r>
                        <a:rPr lang="en-US" dirty="0" smtClean="0"/>
                        <a:t>T</a:t>
                      </a:r>
                      <a:endParaRPr lang="en-US" dirty="0"/>
                    </a:p>
                  </a:txBody>
                  <a:tcPr/>
                </a:tc>
                <a:tc>
                  <a:txBody>
                    <a:bodyPr/>
                    <a:lstStyle/>
                    <a:p>
                      <a:r>
                        <a:rPr lang="en-US" dirty="0" smtClean="0"/>
                        <a:t>F</a:t>
                      </a:r>
                      <a:endParaRPr lang="en-US" dirty="0"/>
                    </a:p>
                  </a:txBody>
                  <a:tcPr/>
                </a:tc>
              </a:tr>
              <a:tr h="386953">
                <a:tc>
                  <a:txBody>
                    <a:bodyPr/>
                    <a:lstStyle/>
                    <a:p>
                      <a:r>
                        <a:rPr lang="en-US" sz="1400" dirty="0" smtClean="0"/>
                        <a:t>Obj-1</a:t>
                      </a:r>
                      <a:endParaRPr lang="en-US" sz="1400" dirty="0"/>
                    </a:p>
                  </a:txBody>
                  <a:tcPr/>
                </a:tc>
                <a:tc>
                  <a:txBody>
                    <a:bodyPr/>
                    <a:lstStyle/>
                    <a:p>
                      <a:r>
                        <a:rPr lang="en-US" sz="1400" dirty="0" smtClean="0"/>
                        <a:t>1,2</a:t>
                      </a:r>
                      <a:endParaRPr lang="en-US" sz="1400" dirty="0"/>
                    </a:p>
                  </a:txBody>
                  <a:tcPr/>
                </a:tc>
                <a:tc>
                  <a:txBody>
                    <a:bodyPr/>
                    <a:lstStyle/>
                    <a:p>
                      <a:r>
                        <a:rPr lang="en-US" sz="1400" dirty="0" smtClean="0"/>
                        <a:t>1,3</a:t>
                      </a:r>
                      <a:endParaRPr lang="en-US" sz="1400" dirty="0"/>
                    </a:p>
                  </a:txBody>
                  <a:tcPr/>
                </a:tc>
                <a:tc>
                  <a:txBody>
                    <a:bodyPr/>
                    <a:lstStyle/>
                    <a:p>
                      <a:r>
                        <a:rPr lang="en-US" sz="1400" dirty="0" smtClean="0"/>
                        <a:t>1,2</a:t>
                      </a:r>
                      <a:endParaRPr lang="en-US" sz="1400" dirty="0"/>
                    </a:p>
                  </a:txBody>
                  <a:tcPr/>
                </a:tc>
                <a:tc>
                  <a:txBody>
                    <a:bodyPr/>
                    <a:lstStyle/>
                    <a:p>
                      <a:r>
                        <a:rPr lang="en-US" sz="1400" dirty="0" smtClean="0"/>
                        <a:t>1</a:t>
                      </a:r>
                      <a:endParaRPr lang="en-US" sz="1400" dirty="0"/>
                    </a:p>
                  </a:txBody>
                  <a:tcPr/>
                </a:tc>
                <a:tc>
                  <a:txBody>
                    <a:bodyPr/>
                    <a:lstStyle/>
                    <a:p>
                      <a:r>
                        <a:rPr lang="en-US" sz="1400" dirty="0" smtClean="0"/>
                        <a:t>T1</a:t>
                      </a:r>
                      <a:endParaRPr lang="en-US" sz="1400" dirty="0"/>
                    </a:p>
                  </a:txBody>
                  <a:tcPr/>
                </a:tc>
                <a:tc>
                  <a:txBody>
                    <a:bodyPr/>
                    <a:lstStyle/>
                    <a:p>
                      <a:r>
                        <a:rPr lang="en-US" sz="1400" dirty="0" smtClean="0"/>
                        <a:t>Null</a:t>
                      </a:r>
                      <a:endParaRPr lang="en-US" sz="1400" dirty="0"/>
                    </a:p>
                  </a:txBody>
                  <a:tcPr/>
                </a:tc>
                <a:tc>
                  <a:txBody>
                    <a:bodyPr/>
                    <a:lstStyle/>
                    <a:p>
                      <a:r>
                        <a:rPr lang="en-US" sz="1400" dirty="0" smtClean="0"/>
                        <a:t>T6</a:t>
                      </a:r>
                      <a:endParaRPr lang="en-US" sz="1400" dirty="0"/>
                    </a:p>
                  </a:txBody>
                  <a:tcPr/>
                </a:tc>
                <a:tc>
                  <a:txBody>
                    <a:bodyPr/>
                    <a:lstStyle/>
                    <a:p>
                      <a:r>
                        <a:rPr lang="en-US" sz="1400" dirty="0" smtClean="0"/>
                        <a:t>T2</a:t>
                      </a:r>
                      <a:endParaRPr lang="en-US" sz="1400" dirty="0"/>
                    </a:p>
                  </a:txBody>
                  <a:tcPr/>
                </a:tc>
                <a:tc>
                  <a:txBody>
                    <a:bodyPr/>
                    <a:lstStyle/>
                    <a:p>
                      <a:r>
                        <a:rPr lang="en-US" dirty="0" smtClean="0"/>
                        <a:t>T</a:t>
                      </a:r>
                      <a:endParaRPr lang="en-US" dirty="0"/>
                    </a:p>
                  </a:txBody>
                  <a:tcPr/>
                </a:tc>
                <a:tc>
                  <a:txBody>
                    <a:bodyPr/>
                    <a:lstStyle/>
                    <a:p>
                      <a:r>
                        <a:rPr lang="en-US" dirty="0" smtClean="0"/>
                        <a:t>F</a:t>
                      </a:r>
                      <a:endParaRPr lang="en-US" dirty="0"/>
                    </a:p>
                  </a:txBody>
                  <a:tcPr/>
                </a:tc>
              </a:tr>
              <a:tr h="386953">
                <a:tc>
                  <a:txBody>
                    <a:bodyPr/>
                    <a:lstStyle/>
                    <a:p>
                      <a:r>
                        <a:rPr lang="en-US" sz="1400" dirty="0" smtClean="0"/>
                        <a:t>Obj-1</a:t>
                      </a:r>
                      <a:endParaRPr lang="en-US" sz="1400" dirty="0"/>
                    </a:p>
                  </a:txBody>
                  <a:tcPr/>
                </a:tc>
                <a:tc>
                  <a:txBody>
                    <a:bodyPr/>
                    <a:lstStyle/>
                    <a:p>
                      <a:r>
                        <a:rPr lang="en-US" sz="1400" dirty="0" smtClean="0"/>
                        <a:t>1,2</a:t>
                      </a:r>
                      <a:endParaRPr lang="en-US" sz="1400" dirty="0"/>
                    </a:p>
                  </a:txBody>
                  <a:tcPr/>
                </a:tc>
                <a:tc>
                  <a:txBody>
                    <a:bodyPr/>
                    <a:lstStyle/>
                    <a:p>
                      <a:r>
                        <a:rPr lang="en-US" sz="1400" dirty="0" smtClean="0"/>
                        <a:t>1,3</a:t>
                      </a:r>
                      <a:endParaRPr lang="en-US" sz="1400" dirty="0"/>
                    </a:p>
                  </a:txBody>
                  <a:tcPr/>
                </a:tc>
                <a:tc>
                  <a:txBody>
                    <a:bodyPr/>
                    <a:lstStyle/>
                    <a:p>
                      <a:r>
                        <a:rPr lang="en-US" sz="1400" dirty="0" smtClean="0"/>
                        <a:t>1,2,3</a:t>
                      </a:r>
                      <a:endParaRPr lang="en-US" sz="1400" dirty="0"/>
                    </a:p>
                  </a:txBody>
                  <a:tcPr/>
                </a:tc>
                <a:tc>
                  <a:txBody>
                    <a:bodyPr/>
                    <a:lstStyle/>
                    <a:p>
                      <a:r>
                        <a:rPr lang="en-US" sz="1400" dirty="0" smtClean="0"/>
                        <a:t>1</a:t>
                      </a:r>
                      <a:endParaRPr lang="en-US" sz="1400" dirty="0"/>
                    </a:p>
                  </a:txBody>
                  <a:tcPr/>
                </a:tc>
                <a:tc>
                  <a:txBody>
                    <a:bodyPr/>
                    <a:lstStyle/>
                    <a:p>
                      <a:r>
                        <a:rPr lang="en-US" sz="1400" dirty="0" smtClean="0"/>
                        <a:t>T1</a:t>
                      </a:r>
                      <a:endParaRPr lang="en-US" sz="1400" dirty="0"/>
                    </a:p>
                  </a:txBody>
                  <a:tcPr/>
                </a:tc>
                <a:tc>
                  <a:txBody>
                    <a:bodyPr/>
                    <a:lstStyle/>
                    <a:p>
                      <a:r>
                        <a:rPr lang="en-US" sz="1400" dirty="0" smtClean="0"/>
                        <a:t>Null</a:t>
                      </a:r>
                      <a:endParaRPr lang="en-US" sz="1400" dirty="0"/>
                    </a:p>
                  </a:txBody>
                  <a:tcPr/>
                </a:tc>
                <a:tc>
                  <a:txBody>
                    <a:bodyPr/>
                    <a:lstStyle/>
                    <a:p>
                      <a:r>
                        <a:rPr lang="en-US" sz="1400" dirty="0" smtClean="0"/>
                        <a:t>T7</a:t>
                      </a:r>
                      <a:endParaRPr lang="en-US" sz="1400" dirty="0"/>
                    </a:p>
                  </a:txBody>
                  <a:tcPr/>
                </a:tc>
                <a:tc>
                  <a:txBody>
                    <a:bodyPr/>
                    <a:lstStyle/>
                    <a:p>
                      <a:r>
                        <a:rPr lang="en-US" sz="1400" dirty="0" smtClean="0"/>
                        <a:t>T2</a:t>
                      </a:r>
                      <a:endParaRPr lang="en-US" sz="1400" dirty="0"/>
                    </a:p>
                  </a:txBody>
                  <a:tcPr/>
                </a:tc>
                <a:tc>
                  <a:txBody>
                    <a:bodyPr/>
                    <a:lstStyle/>
                    <a:p>
                      <a:r>
                        <a:rPr lang="en-US" dirty="0" smtClean="0"/>
                        <a:t>T</a:t>
                      </a:r>
                      <a:endParaRPr lang="en-US" dirty="0"/>
                    </a:p>
                  </a:txBody>
                  <a:tcPr/>
                </a:tc>
                <a:tc>
                  <a:txBody>
                    <a:bodyPr/>
                    <a:lstStyle/>
                    <a:p>
                      <a:r>
                        <a:rPr lang="en-US" dirty="0" smtClean="0"/>
                        <a:t>F</a:t>
                      </a:r>
                      <a:endParaRPr lang="en-US" dirty="0"/>
                    </a:p>
                  </a:txBody>
                  <a:tcPr/>
                </a:tc>
              </a:tr>
              <a:tr h="386953">
                <a:tc>
                  <a:txBody>
                    <a:bodyPr/>
                    <a:lstStyle/>
                    <a:p>
                      <a:r>
                        <a:rPr lang="en-US" sz="1400" dirty="0" smtClean="0"/>
                        <a:t>Obj-1</a:t>
                      </a:r>
                      <a:endParaRPr lang="en-US" sz="1400" dirty="0"/>
                    </a:p>
                  </a:txBody>
                  <a:tcPr/>
                </a:tc>
                <a:tc>
                  <a:txBody>
                    <a:bodyPr/>
                    <a:lstStyle/>
                    <a:p>
                      <a:r>
                        <a:rPr lang="en-US" sz="1400" dirty="0" smtClean="0"/>
                        <a:t>1,2</a:t>
                      </a:r>
                      <a:endParaRPr lang="en-US" sz="1400" dirty="0"/>
                    </a:p>
                  </a:txBody>
                  <a:tcPr/>
                </a:tc>
                <a:tc>
                  <a:txBody>
                    <a:bodyPr/>
                    <a:lstStyle/>
                    <a:p>
                      <a:r>
                        <a:rPr lang="en-US" sz="1400" dirty="0" smtClean="0"/>
                        <a:t>1,3</a:t>
                      </a:r>
                      <a:endParaRPr lang="en-US" sz="1400" dirty="0"/>
                    </a:p>
                  </a:txBody>
                  <a:tcPr/>
                </a:tc>
                <a:tc>
                  <a:txBody>
                    <a:bodyPr/>
                    <a:lstStyle/>
                    <a:p>
                      <a:r>
                        <a:rPr lang="en-US" sz="1400" dirty="0" smtClean="0"/>
                        <a:t>1,2,3</a:t>
                      </a:r>
                      <a:endParaRPr lang="en-US" sz="1400" dirty="0"/>
                    </a:p>
                  </a:txBody>
                  <a:tcPr/>
                </a:tc>
                <a:tc>
                  <a:txBody>
                    <a:bodyPr/>
                    <a:lstStyle/>
                    <a:p>
                      <a:r>
                        <a:rPr lang="en-US" sz="1400" dirty="0" smtClean="0"/>
                        <a:t>1</a:t>
                      </a:r>
                      <a:endParaRPr lang="en-US" sz="1400" dirty="0"/>
                    </a:p>
                  </a:txBody>
                  <a:tcPr/>
                </a:tc>
                <a:tc>
                  <a:txBody>
                    <a:bodyPr/>
                    <a:lstStyle/>
                    <a:p>
                      <a:r>
                        <a:rPr lang="en-US" sz="1400" dirty="0" smtClean="0"/>
                        <a:t>T1</a:t>
                      </a:r>
                      <a:endParaRPr lang="en-US" sz="1400" dirty="0"/>
                    </a:p>
                  </a:txBody>
                  <a:tcPr/>
                </a:tc>
                <a:tc>
                  <a:txBody>
                    <a:bodyPr/>
                    <a:lstStyle/>
                    <a:p>
                      <a:r>
                        <a:rPr lang="en-US" sz="1400" dirty="0" smtClean="0"/>
                        <a:t>T8</a:t>
                      </a:r>
                      <a:endParaRPr lang="en-US" sz="1400" dirty="0"/>
                    </a:p>
                  </a:txBody>
                  <a:tcPr/>
                </a:tc>
                <a:tc>
                  <a:txBody>
                    <a:bodyPr/>
                    <a:lstStyle/>
                    <a:p>
                      <a:r>
                        <a:rPr lang="en-US" sz="1400" dirty="0" smtClean="0"/>
                        <a:t>T8</a:t>
                      </a:r>
                      <a:endParaRPr lang="en-US" sz="1400" dirty="0"/>
                    </a:p>
                  </a:txBody>
                  <a:tcPr/>
                </a:tc>
                <a:tc>
                  <a:txBody>
                    <a:bodyPr/>
                    <a:lstStyle/>
                    <a:p>
                      <a:r>
                        <a:rPr lang="en-US" sz="1400" dirty="0" smtClean="0"/>
                        <a:t>T2</a:t>
                      </a:r>
                      <a:endParaRPr lang="en-US" sz="1400" dirty="0"/>
                    </a:p>
                  </a:txBody>
                  <a:tcPr/>
                </a:tc>
                <a:tc>
                  <a:txBody>
                    <a:bodyPr/>
                    <a:lstStyle/>
                    <a:p>
                      <a:r>
                        <a:rPr lang="en-US" dirty="0" smtClean="0"/>
                        <a:t>T</a:t>
                      </a:r>
                      <a:endParaRPr lang="en-US" dirty="0"/>
                    </a:p>
                  </a:txBody>
                  <a:tcPr/>
                </a:tc>
                <a:tc>
                  <a:txBody>
                    <a:bodyPr/>
                    <a:lstStyle/>
                    <a:p>
                      <a:r>
                        <a:rPr lang="en-US" dirty="0" smtClean="0"/>
                        <a:t>T</a:t>
                      </a:r>
                      <a:endParaRPr lang="en-US" dirty="0"/>
                    </a:p>
                  </a:txBody>
                  <a:tcPr/>
                </a:tc>
              </a:tr>
            </a:tbl>
          </a:graphicData>
        </a:graphic>
      </p:graphicFrame>
      <p:sp>
        <p:nvSpPr>
          <p:cNvPr id="7" name="Oval 6"/>
          <p:cNvSpPr/>
          <p:nvPr/>
        </p:nvSpPr>
        <p:spPr>
          <a:xfrm>
            <a:off x="1500909" y="3200400"/>
            <a:ext cx="990600" cy="457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453499" y="3627104"/>
            <a:ext cx="495300" cy="457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467723" y="4001929"/>
            <a:ext cx="495300" cy="457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475684" y="4389582"/>
            <a:ext cx="495300" cy="457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503271" y="4828931"/>
            <a:ext cx="290735" cy="304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503271" y="5232349"/>
            <a:ext cx="304937" cy="304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503271" y="5597667"/>
            <a:ext cx="304937" cy="32188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8612332" y="5957027"/>
            <a:ext cx="495300" cy="457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257800" y="5943600"/>
            <a:ext cx="495300" cy="457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a:off x="7010400" y="3437082"/>
            <a:ext cx="0" cy="2819400"/>
          </a:xfrm>
          <a:prstGeom prst="straightConnector1">
            <a:avLst/>
          </a:prstGeom>
          <a:ln w="19050">
            <a:tailEnd type="stealth"/>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7" idx="6"/>
            <a:endCxn id="10" idx="2"/>
          </p:cNvCxnSpPr>
          <p:nvPr/>
        </p:nvCxnSpPr>
        <p:spPr>
          <a:xfrm>
            <a:off x="2491509" y="3429000"/>
            <a:ext cx="3961990" cy="426704"/>
          </a:xfrm>
          <a:prstGeom prst="straightConnector1">
            <a:avLst/>
          </a:prstGeom>
          <a:ln w="158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0" idx="2"/>
            <a:endCxn id="11" idx="6"/>
          </p:cNvCxnSpPr>
          <p:nvPr/>
        </p:nvCxnSpPr>
        <p:spPr>
          <a:xfrm flipH="1">
            <a:off x="3963023" y="3855704"/>
            <a:ext cx="2490476" cy="374825"/>
          </a:xfrm>
          <a:prstGeom prst="straightConnector1">
            <a:avLst/>
          </a:prstGeom>
          <a:ln w="158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1" idx="6"/>
            <a:endCxn id="12" idx="2"/>
          </p:cNvCxnSpPr>
          <p:nvPr/>
        </p:nvCxnSpPr>
        <p:spPr>
          <a:xfrm>
            <a:off x="3963023" y="4230529"/>
            <a:ext cx="3512661" cy="387653"/>
          </a:xfrm>
          <a:prstGeom prst="straightConnector1">
            <a:avLst/>
          </a:prstGeom>
          <a:ln w="158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2" idx="2"/>
            <a:endCxn id="13" idx="6"/>
          </p:cNvCxnSpPr>
          <p:nvPr/>
        </p:nvCxnSpPr>
        <p:spPr>
          <a:xfrm flipH="1">
            <a:off x="3794006" y="4618182"/>
            <a:ext cx="3681678" cy="363149"/>
          </a:xfrm>
          <a:prstGeom prst="straightConnector1">
            <a:avLst/>
          </a:prstGeom>
          <a:ln w="158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13" idx="6"/>
            <a:endCxn id="14" idx="6"/>
          </p:cNvCxnSpPr>
          <p:nvPr/>
        </p:nvCxnSpPr>
        <p:spPr>
          <a:xfrm>
            <a:off x="3794006" y="4981331"/>
            <a:ext cx="14202" cy="403418"/>
          </a:xfrm>
          <a:prstGeom prst="bentConnector3">
            <a:avLst>
              <a:gd name="adj1" fmla="val 1709632"/>
            </a:avLst>
          </a:prstGeom>
          <a:ln w="158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p:cNvCxnSpPr>
            <a:stCxn id="14" idx="6"/>
            <a:endCxn id="15" idx="6"/>
          </p:cNvCxnSpPr>
          <p:nvPr/>
        </p:nvCxnSpPr>
        <p:spPr>
          <a:xfrm>
            <a:off x="3808208" y="5384749"/>
            <a:ext cx="12700" cy="373862"/>
          </a:xfrm>
          <a:prstGeom prst="bentConnector3">
            <a:avLst>
              <a:gd name="adj1" fmla="val 1800000"/>
            </a:avLst>
          </a:prstGeom>
          <a:ln w="158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5" idx="6"/>
            <a:endCxn id="18" idx="2"/>
          </p:cNvCxnSpPr>
          <p:nvPr/>
        </p:nvCxnSpPr>
        <p:spPr>
          <a:xfrm>
            <a:off x="3808208" y="5758611"/>
            <a:ext cx="1449592" cy="413589"/>
          </a:xfrm>
          <a:prstGeom prst="straightConnector1">
            <a:avLst/>
          </a:prstGeom>
          <a:ln w="158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15" idx="6"/>
            <a:endCxn id="17" idx="2"/>
          </p:cNvCxnSpPr>
          <p:nvPr/>
        </p:nvCxnSpPr>
        <p:spPr>
          <a:xfrm>
            <a:off x="3808208" y="5758611"/>
            <a:ext cx="4804124" cy="427016"/>
          </a:xfrm>
          <a:prstGeom prst="straightConnector1">
            <a:avLst/>
          </a:prstGeom>
          <a:ln w="15875">
            <a:prstDash val="dash"/>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8AB1C761-9FE2-4952-8BCD-2D639D168F1E}" type="slidenum">
              <a:rPr lang="en-US" smtClean="0"/>
              <a:t>36</a:t>
            </a:fld>
            <a:endParaRPr lang="en-US"/>
          </a:p>
        </p:txBody>
      </p:sp>
      <p:sp>
        <p:nvSpPr>
          <p:cNvPr id="3" name="Title 2"/>
          <p:cNvSpPr>
            <a:spLocks noGrp="1"/>
          </p:cNvSpPr>
          <p:nvPr>
            <p:ph type="title"/>
          </p:nvPr>
        </p:nvSpPr>
        <p:spPr/>
        <p:txBody>
          <a:bodyPr/>
          <a:lstStyle/>
          <a:p>
            <a:pPr algn="ctr"/>
            <a:r>
              <a:rPr lang="en-US" dirty="0" smtClean="0"/>
              <a:t>Migration Protocol: DB state</a:t>
            </a:r>
            <a:endParaRPr lang="en-US" dirty="0"/>
          </a:p>
        </p:txBody>
      </p:sp>
    </p:spTree>
    <p:extLst>
      <p:ext uri="{BB962C8B-B14F-4D97-AF65-F5344CB8AC3E}">
        <p14:creationId xmlns:p14="http://schemas.microsoft.com/office/powerpoint/2010/main" val="30423987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down)">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down)">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down)">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down)">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wipe(down)">
                                      <p:cBhvr>
                                        <p:cTn id="42" dur="5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down)">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wipe(down)">
                                      <p:cBhvr>
                                        <p:cTn id="52" dur="500"/>
                                        <p:tgtEl>
                                          <p:spTgt spid="3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down)">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wipe(down)">
                                      <p:cBhvr>
                                        <p:cTn id="62" dur="5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wipe(down)">
                                      <p:cBhvr>
                                        <p:cTn id="67" dur="500"/>
                                        <p:tgtEl>
                                          <p:spTgt spid="1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49"/>
                                        </p:tgtEl>
                                        <p:attrNameLst>
                                          <p:attrName>style.visibility</p:attrName>
                                        </p:attrNameLst>
                                      </p:cBhvr>
                                      <p:to>
                                        <p:strVal val="visible"/>
                                      </p:to>
                                    </p:set>
                                    <p:animEffect transition="in" filter="wipe(down)">
                                      <p:cBhvr>
                                        <p:cTn id="72" dur="500"/>
                                        <p:tgtEl>
                                          <p:spTgt spid="49"/>
                                        </p:tgtEl>
                                      </p:cBhvr>
                                    </p:animEffect>
                                  </p:childTnLst>
                                </p:cTn>
                              </p:par>
                              <p:par>
                                <p:cTn id="73" presetID="22" presetClass="entr" presetSubtype="4" fill="hold" nodeType="with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wipe(down)">
                                      <p:cBhvr>
                                        <p:cTn id="75" dur="500"/>
                                        <p:tgtEl>
                                          <p:spTgt spid="47"/>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wipe(down)">
                                      <p:cBhvr>
                                        <p:cTn id="80" dur="500"/>
                                        <p:tgtEl>
                                          <p:spTgt spid="18"/>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wipe(down)">
                                      <p:cBhvr>
                                        <p:cTn id="8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P spid="14" grpId="0" animBg="1"/>
      <p:bldP spid="15" grpId="0" animBg="1"/>
      <p:bldP spid="17" grpId="0" animBg="1"/>
      <p:bldP spid="1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600200"/>
            <a:ext cx="8229600" cy="4953000"/>
          </a:xfrm>
        </p:spPr>
        <p:txBody>
          <a:bodyPr>
            <a:normAutofit fontScale="62500" lnSpcReduction="20000"/>
          </a:bodyPr>
          <a:lstStyle/>
          <a:p>
            <a:endParaRPr lang="en-US" sz="2400" dirty="0" smtClean="0"/>
          </a:p>
          <a:p>
            <a:r>
              <a:rPr lang="en-US" sz="2400" dirty="0" smtClean="0"/>
              <a:t>For </a:t>
            </a:r>
            <a:r>
              <a:rPr lang="en-US" sz="2400" dirty="0"/>
              <a:t>log truncation, on demand snapshots of the database must be made.</a:t>
            </a:r>
          </a:p>
          <a:p>
            <a:pPr marL="0" indent="0">
              <a:buNone/>
            </a:pPr>
            <a:r>
              <a:rPr lang="en-US" sz="2400" dirty="0" smtClean="0"/>
              <a:t/>
            </a:r>
            <a:br>
              <a:rPr lang="en-US" sz="2400" dirty="0" smtClean="0"/>
            </a:b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Dump DB, serve </a:t>
            </a:r>
            <a:r>
              <a:rPr lang="en-US" sz="2400" dirty="0" err="1"/>
              <a:t>dumpfile</a:t>
            </a:r>
            <a:r>
              <a:rPr lang="en-US" sz="2400" dirty="0"/>
              <a:t> as snapshot. Delete DB and restore completely from </a:t>
            </a:r>
            <a:r>
              <a:rPr lang="en-US" sz="2400" dirty="0" err="1"/>
              <a:t>dumpfile</a:t>
            </a:r>
            <a:r>
              <a:rPr lang="en-US" sz="2400" dirty="0"/>
              <a:t>.</a:t>
            </a:r>
          </a:p>
          <a:p>
            <a:endParaRPr lang="en-US" dirty="0"/>
          </a:p>
        </p:txBody>
      </p:sp>
      <p:graphicFrame>
        <p:nvGraphicFramePr>
          <p:cNvPr id="5" name="Table 4"/>
          <p:cNvGraphicFramePr>
            <a:graphicFrameLocks noGrp="1"/>
          </p:cNvGraphicFramePr>
          <p:nvPr>
            <p:extLst/>
          </p:nvPr>
        </p:nvGraphicFramePr>
        <p:xfrm>
          <a:off x="2133600" y="3048000"/>
          <a:ext cx="6096000" cy="259588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dirty="0" smtClean="0"/>
                        <a:t>Request ID</a:t>
                      </a:r>
                      <a:endParaRPr lang="en-US" dirty="0"/>
                    </a:p>
                  </a:txBody>
                  <a:tcPr/>
                </a:tc>
                <a:tc>
                  <a:txBody>
                    <a:bodyPr/>
                    <a:lstStyle/>
                    <a:p>
                      <a:r>
                        <a:rPr lang="en-US" dirty="0" smtClean="0"/>
                        <a:t>Request</a:t>
                      </a:r>
                      <a:endParaRPr lang="en-US" dirty="0"/>
                    </a:p>
                  </a:txBody>
                  <a:tcPr/>
                </a:tc>
              </a:tr>
              <a:tr h="370840">
                <a:tc>
                  <a:txBody>
                    <a:bodyPr/>
                    <a:lstStyle/>
                    <a:p>
                      <a:r>
                        <a:rPr lang="en-US" dirty="0" smtClean="0"/>
                        <a:t>1</a:t>
                      </a:r>
                      <a:endParaRPr lang="en-US" dirty="0"/>
                    </a:p>
                  </a:txBody>
                  <a:tcPr/>
                </a:tc>
                <a:tc>
                  <a:txBody>
                    <a:bodyPr/>
                    <a:lstStyle/>
                    <a:p>
                      <a:r>
                        <a:rPr lang="en-US" dirty="0" smtClean="0"/>
                        <a:t>INSERT x,10</a:t>
                      </a:r>
                      <a:endParaRPr lang="en-US" dirty="0"/>
                    </a:p>
                  </a:txBody>
                  <a:tcPr/>
                </a:tc>
              </a:tr>
              <a:tr h="370840">
                <a:tc>
                  <a:txBody>
                    <a:bodyPr/>
                    <a:lstStyle/>
                    <a:p>
                      <a:r>
                        <a:rPr lang="en-US" dirty="0" smtClean="0"/>
                        <a:t>2</a:t>
                      </a:r>
                      <a:endParaRPr lang="en-US" dirty="0"/>
                    </a:p>
                  </a:txBody>
                  <a:tcPr/>
                </a:tc>
                <a:tc>
                  <a:txBody>
                    <a:bodyPr/>
                    <a:lstStyle/>
                    <a:p>
                      <a:r>
                        <a:rPr lang="en-US" dirty="0" smtClean="0"/>
                        <a:t>UPDATE</a:t>
                      </a:r>
                      <a:r>
                        <a:rPr lang="en-US" baseline="0" dirty="0" smtClean="0"/>
                        <a:t> x,20</a:t>
                      </a:r>
                      <a:endParaRPr lang="en-US" dirty="0"/>
                    </a:p>
                  </a:txBody>
                  <a:tcPr/>
                </a:tc>
              </a:tr>
              <a:tr h="370840">
                <a:tc>
                  <a:txBody>
                    <a:bodyPr/>
                    <a:lstStyle/>
                    <a:p>
                      <a:r>
                        <a:rPr lang="en-US" dirty="0" smtClean="0"/>
                        <a:t>3</a:t>
                      </a:r>
                      <a:endParaRPr lang="en-US" dirty="0"/>
                    </a:p>
                  </a:txBody>
                  <a:tcPr/>
                </a:tc>
                <a:tc>
                  <a:txBody>
                    <a:bodyPr/>
                    <a:lstStyle/>
                    <a:p>
                      <a:r>
                        <a:rPr lang="en-US" dirty="0" smtClean="0"/>
                        <a:t>READ</a:t>
                      </a:r>
                      <a:r>
                        <a:rPr lang="en-US" baseline="0" dirty="0" smtClean="0"/>
                        <a:t> x</a:t>
                      </a:r>
                      <a:endParaRPr lang="en-US" dirty="0"/>
                    </a:p>
                  </a:txBody>
                  <a:tcPr/>
                </a:tc>
              </a:tr>
              <a:tr h="370840">
                <a:tc>
                  <a:txBody>
                    <a:bodyPr/>
                    <a:lstStyle/>
                    <a:p>
                      <a:r>
                        <a:rPr lang="en-US" dirty="0" smtClean="0"/>
                        <a:t>4</a:t>
                      </a:r>
                      <a:endParaRPr lang="en-US" dirty="0"/>
                    </a:p>
                  </a:txBody>
                  <a:tcPr/>
                </a:tc>
                <a:tc>
                  <a:txBody>
                    <a:bodyPr/>
                    <a:lstStyle/>
                    <a:p>
                      <a:r>
                        <a:rPr lang="en-US" dirty="0" smtClean="0"/>
                        <a:t>INSERT</a:t>
                      </a:r>
                      <a:r>
                        <a:rPr lang="en-US" baseline="0" dirty="0" smtClean="0"/>
                        <a:t> y,4</a:t>
                      </a:r>
                      <a:endParaRPr lang="en-US" dirty="0"/>
                    </a:p>
                  </a:txBody>
                  <a:tcPr/>
                </a:tc>
              </a:tr>
              <a:tr h="370840">
                <a:tc>
                  <a:txBody>
                    <a:bodyPr/>
                    <a:lstStyle/>
                    <a:p>
                      <a:r>
                        <a:rPr lang="en-US" dirty="0" smtClean="0"/>
                        <a:t>5</a:t>
                      </a:r>
                      <a:endParaRPr lang="en-US" dirty="0"/>
                    </a:p>
                  </a:txBody>
                  <a:tcPr/>
                </a:tc>
                <a:tc>
                  <a:txBody>
                    <a:bodyPr/>
                    <a:lstStyle/>
                    <a:p>
                      <a:r>
                        <a:rPr lang="en-US" dirty="0" smtClean="0"/>
                        <a:t>UPDATE y,y+4</a:t>
                      </a:r>
                      <a:endParaRPr lang="en-US" dirty="0"/>
                    </a:p>
                  </a:txBody>
                  <a:tcPr/>
                </a:tc>
              </a:tr>
              <a:tr h="370840">
                <a:tc>
                  <a:txBody>
                    <a:bodyPr/>
                    <a:lstStyle/>
                    <a:p>
                      <a:r>
                        <a:rPr lang="en-US" dirty="0" smtClean="0"/>
                        <a:t>…</a:t>
                      </a:r>
                      <a:endParaRPr lang="en-US" dirty="0"/>
                    </a:p>
                  </a:txBody>
                  <a:tcPr/>
                </a:tc>
                <a:tc>
                  <a:txBody>
                    <a:bodyPr/>
                    <a:lstStyle/>
                    <a:p>
                      <a:r>
                        <a:rPr lang="en-US" dirty="0" smtClean="0"/>
                        <a:t>…</a:t>
                      </a:r>
                      <a:endParaRPr lang="en-US" dirty="0"/>
                    </a:p>
                  </a:txBody>
                  <a:tcPr/>
                </a:tc>
              </a:tr>
            </a:tbl>
          </a:graphicData>
        </a:graphic>
      </p:graphicFrame>
      <p:graphicFrame>
        <p:nvGraphicFramePr>
          <p:cNvPr id="6" name="Table 5"/>
          <p:cNvGraphicFramePr>
            <a:graphicFrameLocks noGrp="1"/>
          </p:cNvGraphicFramePr>
          <p:nvPr>
            <p:extLst/>
          </p:nvPr>
        </p:nvGraphicFramePr>
        <p:xfrm>
          <a:off x="8915400" y="3048000"/>
          <a:ext cx="990600" cy="2560320"/>
        </p:xfrm>
        <a:graphic>
          <a:graphicData uri="http://schemas.openxmlformats.org/drawingml/2006/table">
            <a:tbl>
              <a:tblPr firstRow="1" bandRow="1">
                <a:tableStyleId>{5C22544A-7EE6-4342-B048-85BDC9FD1C3A}</a:tableStyleId>
              </a:tblPr>
              <a:tblGrid>
                <a:gridCol w="495300"/>
                <a:gridCol w="495300"/>
              </a:tblGrid>
              <a:tr h="362373">
                <a:tc>
                  <a:txBody>
                    <a:bodyPr/>
                    <a:lstStyle/>
                    <a:p>
                      <a:r>
                        <a:rPr lang="en-US" dirty="0" smtClean="0"/>
                        <a:t>x</a:t>
                      </a:r>
                      <a:endParaRPr lang="en-US" dirty="0"/>
                    </a:p>
                  </a:txBody>
                  <a:tcPr/>
                </a:tc>
                <a:tc>
                  <a:txBody>
                    <a:bodyPr/>
                    <a:lstStyle/>
                    <a:p>
                      <a:r>
                        <a:rPr lang="en-US" dirty="0" smtClean="0"/>
                        <a:t>y</a:t>
                      </a:r>
                      <a:endParaRPr lang="en-US" dirty="0"/>
                    </a:p>
                  </a:txBody>
                  <a:tcPr/>
                </a:tc>
              </a:tr>
              <a:tr h="362373">
                <a:tc>
                  <a:txBody>
                    <a:bodyPr/>
                    <a:lstStyle/>
                    <a:p>
                      <a:r>
                        <a:rPr lang="en-US" dirty="0" smtClean="0"/>
                        <a:t>10</a:t>
                      </a:r>
                      <a:endParaRPr lang="en-US" dirty="0"/>
                    </a:p>
                  </a:txBody>
                  <a:tcPr/>
                </a:tc>
                <a:tc>
                  <a:txBody>
                    <a:bodyPr/>
                    <a:lstStyle/>
                    <a:p>
                      <a:r>
                        <a:rPr lang="en-US" dirty="0" smtClean="0"/>
                        <a:t>-</a:t>
                      </a:r>
                      <a:endParaRPr lang="en-US" dirty="0"/>
                    </a:p>
                  </a:txBody>
                  <a:tcPr/>
                </a:tc>
              </a:tr>
              <a:tr h="362373">
                <a:tc>
                  <a:txBody>
                    <a:bodyPr/>
                    <a:lstStyle/>
                    <a:p>
                      <a:r>
                        <a:rPr lang="en-US" dirty="0" smtClean="0"/>
                        <a:t>20</a:t>
                      </a:r>
                      <a:endParaRPr lang="en-US" dirty="0"/>
                    </a:p>
                  </a:txBody>
                  <a:tcPr/>
                </a:tc>
                <a:tc>
                  <a:txBody>
                    <a:bodyPr/>
                    <a:lstStyle/>
                    <a:p>
                      <a:r>
                        <a:rPr lang="en-US" dirty="0" smtClean="0"/>
                        <a:t>-</a:t>
                      </a:r>
                      <a:endParaRPr lang="en-US" dirty="0"/>
                    </a:p>
                  </a:txBody>
                  <a:tcPr/>
                </a:tc>
              </a:tr>
              <a:tr h="362373">
                <a:tc>
                  <a:txBody>
                    <a:bodyPr/>
                    <a:lstStyle/>
                    <a:p>
                      <a:r>
                        <a:rPr lang="en-US" dirty="0" smtClean="0"/>
                        <a:t>20</a:t>
                      </a:r>
                      <a:endParaRPr lang="en-US" dirty="0"/>
                    </a:p>
                  </a:txBody>
                  <a:tcPr/>
                </a:tc>
                <a:tc>
                  <a:txBody>
                    <a:bodyPr/>
                    <a:lstStyle/>
                    <a:p>
                      <a:r>
                        <a:rPr lang="en-US" dirty="0" smtClean="0"/>
                        <a:t>-</a:t>
                      </a:r>
                      <a:endParaRPr lang="en-US" dirty="0"/>
                    </a:p>
                  </a:txBody>
                  <a:tcPr/>
                </a:tc>
              </a:tr>
              <a:tr h="362373">
                <a:tc>
                  <a:txBody>
                    <a:bodyPr/>
                    <a:lstStyle/>
                    <a:p>
                      <a:r>
                        <a:rPr lang="en-US" dirty="0" smtClean="0"/>
                        <a:t>20</a:t>
                      </a:r>
                      <a:endParaRPr lang="en-US" dirty="0"/>
                    </a:p>
                  </a:txBody>
                  <a:tcPr/>
                </a:tc>
                <a:tc>
                  <a:txBody>
                    <a:bodyPr/>
                    <a:lstStyle/>
                    <a:p>
                      <a:r>
                        <a:rPr lang="en-US" dirty="0" smtClean="0"/>
                        <a:t>4</a:t>
                      </a:r>
                      <a:endParaRPr lang="en-US" dirty="0"/>
                    </a:p>
                  </a:txBody>
                  <a:tcPr/>
                </a:tc>
              </a:tr>
              <a:tr h="362373">
                <a:tc>
                  <a:txBody>
                    <a:bodyPr/>
                    <a:lstStyle/>
                    <a:p>
                      <a:r>
                        <a:rPr lang="en-US" dirty="0" smtClean="0"/>
                        <a:t>20</a:t>
                      </a:r>
                      <a:endParaRPr lang="en-US" dirty="0"/>
                    </a:p>
                  </a:txBody>
                  <a:tcPr/>
                </a:tc>
                <a:tc>
                  <a:txBody>
                    <a:bodyPr/>
                    <a:lstStyle/>
                    <a:p>
                      <a:r>
                        <a:rPr lang="en-US" dirty="0" smtClean="0"/>
                        <a:t>8</a:t>
                      </a:r>
                      <a:endParaRPr lang="en-US" dirty="0"/>
                    </a:p>
                  </a:txBody>
                  <a:tcPr/>
                </a:tc>
              </a:tr>
              <a:tr h="362373">
                <a:tc>
                  <a:txBody>
                    <a:bodyPr/>
                    <a:lstStyle/>
                    <a:p>
                      <a:r>
                        <a:rPr lang="en-US" dirty="0" smtClean="0"/>
                        <a:t>…</a:t>
                      </a:r>
                      <a:endParaRPr lang="en-US" dirty="0"/>
                    </a:p>
                  </a:txBody>
                  <a:tcPr/>
                </a:tc>
                <a:tc>
                  <a:txBody>
                    <a:bodyPr/>
                    <a:lstStyle/>
                    <a:p>
                      <a:r>
                        <a:rPr lang="en-US" dirty="0" smtClean="0"/>
                        <a:t>…</a:t>
                      </a:r>
                      <a:endParaRPr lang="en-US" dirty="0"/>
                    </a:p>
                  </a:txBody>
                  <a:tcPr/>
                </a:tc>
              </a:tr>
            </a:tbl>
          </a:graphicData>
        </a:graphic>
      </p:graphicFrame>
      <p:sp>
        <p:nvSpPr>
          <p:cNvPr id="8" name="Rounded Rectangle 7"/>
          <p:cNvSpPr/>
          <p:nvPr/>
        </p:nvSpPr>
        <p:spPr>
          <a:xfrm>
            <a:off x="3886200" y="2514600"/>
            <a:ext cx="25908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 file</a:t>
            </a:r>
          </a:p>
        </p:txBody>
      </p:sp>
      <p:sp>
        <p:nvSpPr>
          <p:cNvPr id="9" name="Rounded Rectangle 8"/>
          <p:cNvSpPr/>
          <p:nvPr/>
        </p:nvSpPr>
        <p:spPr>
          <a:xfrm>
            <a:off x="9067800" y="2527177"/>
            <a:ext cx="6096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DB</a:t>
            </a:r>
          </a:p>
        </p:txBody>
      </p:sp>
      <p:sp>
        <p:nvSpPr>
          <p:cNvPr id="10" name="Oval 9"/>
          <p:cNvSpPr/>
          <p:nvPr/>
        </p:nvSpPr>
        <p:spPr>
          <a:xfrm>
            <a:off x="8763000" y="4800600"/>
            <a:ext cx="12954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833152" y="3358718"/>
            <a:ext cx="2057399" cy="2133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p:cNvSpPr/>
          <p:nvPr/>
        </p:nvSpPr>
        <p:spPr>
          <a:xfrm>
            <a:off x="6890551" y="4667250"/>
            <a:ext cx="1872449" cy="8001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equivalent</a:t>
            </a:r>
          </a:p>
        </p:txBody>
      </p:sp>
      <p:sp>
        <p:nvSpPr>
          <p:cNvPr id="2" name="Slide Number Placeholder 1"/>
          <p:cNvSpPr>
            <a:spLocks noGrp="1"/>
          </p:cNvSpPr>
          <p:nvPr>
            <p:ph type="sldNum" sz="quarter" idx="12"/>
          </p:nvPr>
        </p:nvSpPr>
        <p:spPr/>
        <p:txBody>
          <a:bodyPr/>
          <a:lstStyle/>
          <a:p>
            <a:fld id="{8AB1C761-9FE2-4952-8BCD-2D639D168F1E}" type="slidenum">
              <a:rPr lang="en-US" smtClean="0"/>
              <a:t>37</a:t>
            </a:fld>
            <a:endParaRPr lang="en-US"/>
          </a:p>
        </p:txBody>
      </p:sp>
      <p:sp>
        <p:nvSpPr>
          <p:cNvPr id="4" name="Title 3"/>
          <p:cNvSpPr>
            <a:spLocks noGrp="1"/>
          </p:cNvSpPr>
          <p:nvPr>
            <p:ph type="title"/>
          </p:nvPr>
        </p:nvSpPr>
        <p:spPr/>
        <p:txBody>
          <a:bodyPr/>
          <a:lstStyle/>
          <a:p>
            <a:pPr algn="ctr"/>
            <a:r>
              <a:rPr lang="en-US" dirty="0" smtClean="0"/>
              <a:t>Crash </a:t>
            </a:r>
            <a:r>
              <a:rPr lang="en-US" dirty="0" smtClean="0"/>
              <a:t>Recovery</a:t>
            </a:r>
            <a:br>
              <a:rPr lang="en-US" dirty="0" smtClean="0"/>
            </a:br>
            <a:r>
              <a:rPr lang="en-US" sz="3200" i="1" dirty="0" smtClean="0"/>
              <a:t>aka </a:t>
            </a:r>
            <a:r>
              <a:rPr lang="en-US" sz="2800" i="1" dirty="0" smtClean="0"/>
              <a:t>“How I learnt to stop worrying and love my DB”</a:t>
            </a:r>
            <a:endParaRPr lang="en-US" dirty="0"/>
          </a:p>
        </p:txBody>
      </p:sp>
    </p:spTree>
    <p:extLst>
      <p:ext uri="{BB962C8B-B14F-4D97-AF65-F5344CB8AC3E}">
        <p14:creationId xmlns:p14="http://schemas.microsoft.com/office/powerpoint/2010/main" val="15781619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Roadmap</a:t>
            </a:r>
            <a:br>
              <a:rPr lang="en-US" dirty="0" smtClean="0"/>
            </a:br>
            <a:r>
              <a:rPr lang="en-US" sz="2800" i="1" dirty="0" smtClean="0"/>
              <a:t>Hey! Look at that, we made it through…</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38</a:t>
            </a:fld>
            <a:endParaRPr lang="en-US" dirty="0"/>
          </a:p>
        </p:txBody>
      </p:sp>
      <p:sp>
        <p:nvSpPr>
          <p:cNvPr id="5" name="Rounded Rectangle 4"/>
          <p:cNvSpPr/>
          <p:nvPr/>
        </p:nvSpPr>
        <p:spPr>
          <a:xfrm>
            <a:off x="1440873" y="2272145"/>
            <a:ext cx="8275782" cy="108989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What is CAP, Consensus, Concurrency, Correctness, Consistency</a:t>
            </a:r>
            <a:endParaRPr lang="en-US" dirty="0"/>
          </a:p>
        </p:txBody>
      </p:sp>
      <p:sp>
        <p:nvSpPr>
          <p:cNvPr id="6" name="Rounded Rectangle 5"/>
          <p:cNvSpPr/>
          <p:nvPr/>
        </p:nvSpPr>
        <p:spPr>
          <a:xfrm>
            <a:off x="1440873" y="3561706"/>
            <a:ext cx="8275782" cy="108989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What’s my beef with the above mentioned Cs</a:t>
            </a:r>
            <a:endParaRPr lang="en-US" dirty="0">
              <a:solidFill>
                <a:schemeClr val="bg1"/>
              </a:solidFill>
            </a:endParaRPr>
          </a:p>
        </p:txBody>
      </p:sp>
      <p:sp>
        <p:nvSpPr>
          <p:cNvPr id="7" name="Rounded Rectangle 6"/>
          <p:cNvSpPr/>
          <p:nvPr/>
        </p:nvSpPr>
        <p:spPr>
          <a:xfrm>
            <a:off x="1438691" y="4905052"/>
            <a:ext cx="8275782" cy="1089891"/>
          </a:xfrm>
          <a:prstGeom prst="roundRect">
            <a:avLst/>
          </a:prstGeom>
          <a:solidFill>
            <a:schemeClr val="bg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What I found out</a:t>
            </a:r>
            <a:endParaRPr lang="en-US" dirty="0"/>
          </a:p>
        </p:txBody>
      </p:sp>
    </p:spTree>
    <p:extLst>
      <p:ext uri="{BB962C8B-B14F-4D97-AF65-F5344CB8AC3E}">
        <p14:creationId xmlns:p14="http://schemas.microsoft.com/office/powerpoint/2010/main" val="7747996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7"/>
                                        </p:tgtEl>
                                        <p:attrNameLst>
                                          <p:attrName>fillcolor</p:attrName>
                                        </p:attrNameLst>
                                      </p:cBhvr>
                                      <p:to>
                                        <a:schemeClr val="accent2"/>
                                      </p:to>
                                    </p:animClr>
                                    <p:set>
                                      <p:cBhvr>
                                        <p:cTn id="7" dur="1000" fill="hold"/>
                                        <p:tgtEl>
                                          <p:spTgt spid="7"/>
                                        </p:tgtEl>
                                        <p:attrNameLst>
                                          <p:attrName>fill.type</p:attrName>
                                        </p:attrNameLst>
                                      </p:cBhvr>
                                      <p:to>
                                        <p:strVal val="solid"/>
                                      </p:to>
                                    </p:set>
                                    <p:set>
                                      <p:cBhvr>
                                        <p:cTn id="8" dur="1000" fill="hold"/>
                                        <p:tgtEl>
                                          <p:spTgt spid="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4" y="1447800"/>
            <a:ext cx="9272901" cy="3329581"/>
          </a:xfrm>
        </p:spPr>
        <p:txBody>
          <a:bodyPr/>
          <a:lstStyle/>
          <a:p>
            <a:r>
              <a:rPr lang="en-US" dirty="0" smtClean="0"/>
              <a:t>Results</a:t>
            </a:r>
            <a:endParaRPr lang="en-US" sz="6000" dirty="0"/>
          </a:p>
        </p:txBody>
      </p:sp>
      <p:sp>
        <p:nvSpPr>
          <p:cNvPr id="3" name="Subtitle 2"/>
          <p:cNvSpPr>
            <a:spLocks noGrp="1"/>
          </p:cNvSpPr>
          <p:nvPr>
            <p:ph type="subTitle" idx="1"/>
          </p:nvPr>
        </p:nvSpPr>
        <p:spPr/>
        <p:txBody>
          <a:bodyPr/>
          <a:lstStyle/>
          <a:p>
            <a:r>
              <a:rPr lang="en-US" dirty="0" smtClean="0">
                <a:solidFill>
                  <a:schemeClr val="tx1"/>
                </a:solidFill>
                <a:cs typeface="Times New Roman" panose="02020603050405020304" pitchFamily="18" charset="0"/>
              </a:rPr>
              <a:t>TIME to make stuff up</a:t>
            </a:r>
            <a:endParaRPr lang="en-US" dirty="0">
              <a:solidFill>
                <a:schemeClr val="tx1"/>
              </a:solidFill>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D57F1E4F-1CFF-5643-939E-02111984F565}" type="slidenum">
              <a:rPr lang="en-US" smtClean="0"/>
              <a:t>39</a:t>
            </a:fld>
            <a:endParaRPr lang="en-US" dirty="0"/>
          </a:p>
        </p:txBody>
      </p:sp>
    </p:spTree>
    <p:extLst>
      <p:ext uri="{BB962C8B-B14F-4D97-AF65-F5344CB8AC3E}">
        <p14:creationId xmlns:p14="http://schemas.microsoft.com/office/powerpoint/2010/main" val="273006318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ELI5: </a:t>
            </a:r>
            <a:r>
              <a:rPr lang="en-US" sz="6000" dirty="0" smtClean="0"/>
              <a:t>CAP, Consensus and Correctness</a:t>
            </a:r>
            <a:endParaRPr lang="en-US" sz="6000" dirty="0"/>
          </a:p>
        </p:txBody>
      </p:sp>
      <p:sp>
        <p:nvSpPr>
          <p:cNvPr id="3" name="Subtitle 2"/>
          <p:cNvSpPr>
            <a:spLocks noGrp="1"/>
          </p:cNvSpPr>
          <p:nvPr>
            <p:ph type="subTitle" idx="1"/>
          </p:nvPr>
        </p:nvSpPr>
        <p:spPr/>
        <p:txBody>
          <a:bodyPr/>
          <a:lstStyle/>
          <a:p>
            <a:r>
              <a:rPr lang="en-US" dirty="0" smtClean="0">
                <a:solidFill>
                  <a:schemeClr val="tx1"/>
                </a:solidFill>
                <a:cs typeface="Times New Roman" panose="02020603050405020304" pitchFamily="18" charset="0"/>
              </a:rPr>
              <a:t>What makes computer engineers rocket scientists.</a:t>
            </a:r>
            <a:endParaRPr lang="en-US" dirty="0">
              <a:solidFill>
                <a:schemeClr val="tx1"/>
              </a:solidFill>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D57F1E4F-1CFF-5643-939E-02111984F565}" type="slidenum">
              <a:rPr lang="en-US" smtClean="0"/>
              <a:t>4</a:t>
            </a:fld>
            <a:endParaRPr lang="en-US" dirty="0"/>
          </a:p>
        </p:txBody>
      </p:sp>
    </p:spTree>
    <p:extLst>
      <p:ext uri="{BB962C8B-B14F-4D97-AF65-F5344CB8AC3E}">
        <p14:creationId xmlns:p14="http://schemas.microsoft.com/office/powerpoint/2010/main" val="142286264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Freeform 6"/>
          <p:cNvSpPr>
            <a:spLocks/>
          </p:cNvSpPr>
          <p:nvPr/>
        </p:nvSpPr>
        <p:spPr bwMode="auto">
          <a:xfrm>
            <a:off x="6854852" y="3092122"/>
            <a:ext cx="876663" cy="485892"/>
          </a:xfrm>
          <a:custGeom>
            <a:avLst/>
            <a:gdLst/>
            <a:ahLst/>
            <a:cxnLst>
              <a:cxn ang="0">
                <a:pos x="630" y="82"/>
              </a:cxn>
              <a:cxn ang="0">
                <a:pos x="616" y="40"/>
              </a:cxn>
              <a:cxn ang="0">
                <a:pos x="592" y="24"/>
              </a:cxn>
              <a:cxn ang="0">
                <a:pos x="502" y="36"/>
              </a:cxn>
              <a:cxn ang="0">
                <a:pos x="396" y="0"/>
              </a:cxn>
              <a:cxn ang="0">
                <a:pos x="400" y="12"/>
              </a:cxn>
              <a:cxn ang="0">
                <a:pos x="360" y="52"/>
              </a:cxn>
              <a:cxn ang="0">
                <a:pos x="310" y="162"/>
              </a:cxn>
              <a:cxn ang="0">
                <a:pos x="280" y="148"/>
              </a:cxn>
              <a:cxn ang="0">
                <a:pos x="200" y="204"/>
              </a:cxn>
              <a:cxn ang="0">
                <a:pos x="176" y="188"/>
              </a:cxn>
              <a:cxn ang="0">
                <a:pos x="122" y="232"/>
              </a:cxn>
              <a:cxn ang="0">
                <a:pos x="122" y="228"/>
              </a:cxn>
              <a:cxn ang="0">
                <a:pos x="176" y="184"/>
              </a:cxn>
              <a:cxn ang="0">
                <a:pos x="122" y="224"/>
              </a:cxn>
              <a:cxn ang="0">
                <a:pos x="118" y="256"/>
              </a:cxn>
              <a:cxn ang="0">
                <a:pos x="76" y="312"/>
              </a:cxn>
              <a:cxn ang="0">
                <a:pos x="26" y="286"/>
              </a:cxn>
              <a:cxn ang="0">
                <a:pos x="4" y="330"/>
              </a:cxn>
              <a:cxn ang="0">
                <a:pos x="0" y="322"/>
              </a:cxn>
              <a:cxn ang="0">
                <a:pos x="6" y="378"/>
              </a:cxn>
              <a:cxn ang="0">
                <a:pos x="26" y="376"/>
              </a:cxn>
              <a:cxn ang="0">
                <a:pos x="306" y="330"/>
              </a:cxn>
              <a:cxn ang="0">
                <a:pos x="568" y="276"/>
              </a:cxn>
              <a:cxn ang="0">
                <a:pos x="632" y="202"/>
              </a:cxn>
              <a:cxn ang="0">
                <a:pos x="682" y="104"/>
              </a:cxn>
              <a:cxn ang="0">
                <a:pos x="630" y="82"/>
              </a:cxn>
            </a:cxnLst>
            <a:rect l="0" t="0" r="r" b="b"/>
            <a:pathLst>
              <a:path w="682" h="378">
                <a:moveTo>
                  <a:pt x="630" y="82"/>
                </a:moveTo>
                <a:lnTo>
                  <a:pt x="616" y="40"/>
                </a:lnTo>
                <a:lnTo>
                  <a:pt x="592" y="24"/>
                </a:lnTo>
                <a:lnTo>
                  <a:pt x="502" y="36"/>
                </a:lnTo>
                <a:lnTo>
                  <a:pt x="396" y="0"/>
                </a:lnTo>
                <a:lnTo>
                  <a:pt x="400" y="12"/>
                </a:lnTo>
                <a:lnTo>
                  <a:pt x="360" y="52"/>
                </a:lnTo>
                <a:lnTo>
                  <a:pt x="310" y="162"/>
                </a:lnTo>
                <a:lnTo>
                  <a:pt x="280" y="148"/>
                </a:lnTo>
                <a:lnTo>
                  <a:pt x="200" y="204"/>
                </a:lnTo>
                <a:lnTo>
                  <a:pt x="176" y="188"/>
                </a:lnTo>
                <a:lnTo>
                  <a:pt x="122" y="232"/>
                </a:lnTo>
                <a:lnTo>
                  <a:pt x="122" y="228"/>
                </a:lnTo>
                <a:lnTo>
                  <a:pt x="176" y="184"/>
                </a:lnTo>
                <a:lnTo>
                  <a:pt x="122" y="224"/>
                </a:lnTo>
                <a:lnTo>
                  <a:pt x="118" y="256"/>
                </a:lnTo>
                <a:lnTo>
                  <a:pt x="76" y="312"/>
                </a:lnTo>
                <a:lnTo>
                  <a:pt x="26" y="286"/>
                </a:lnTo>
                <a:lnTo>
                  <a:pt x="4" y="330"/>
                </a:lnTo>
                <a:lnTo>
                  <a:pt x="0" y="322"/>
                </a:lnTo>
                <a:lnTo>
                  <a:pt x="6" y="378"/>
                </a:lnTo>
                <a:lnTo>
                  <a:pt x="26" y="376"/>
                </a:lnTo>
                <a:lnTo>
                  <a:pt x="306" y="330"/>
                </a:lnTo>
                <a:lnTo>
                  <a:pt x="568" y="276"/>
                </a:lnTo>
                <a:lnTo>
                  <a:pt x="632" y="202"/>
                </a:lnTo>
                <a:lnTo>
                  <a:pt x="682" y="104"/>
                </a:lnTo>
                <a:lnTo>
                  <a:pt x="630" y="8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276" name="Freeform 7"/>
          <p:cNvSpPr>
            <a:spLocks/>
          </p:cNvSpPr>
          <p:nvPr/>
        </p:nvSpPr>
        <p:spPr bwMode="auto">
          <a:xfrm>
            <a:off x="6116108" y="3044184"/>
            <a:ext cx="755833" cy="655569"/>
          </a:xfrm>
          <a:custGeom>
            <a:avLst/>
            <a:gdLst/>
            <a:ahLst/>
            <a:cxnLst>
              <a:cxn ang="0">
                <a:pos x="556" y="278"/>
              </a:cxn>
              <a:cxn ang="0">
                <a:pos x="476" y="220"/>
              </a:cxn>
              <a:cxn ang="0">
                <a:pos x="476" y="140"/>
              </a:cxn>
              <a:cxn ang="0">
                <a:pos x="444" y="140"/>
              </a:cxn>
              <a:cxn ang="0">
                <a:pos x="346" y="14"/>
              </a:cxn>
              <a:cxn ang="0">
                <a:pos x="346" y="0"/>
              </a:cxn>
              <a:cxn ang="0">
                <a:pos x="0" y="8"/>
              </a:cxn>
              <a:cxn ang="0">
                <a:pos x="22" y="70"/>
              </a:cxn>
              <a:cxn ang="0">
                <a:pos x="68" y="70"/>
              </a:cxn>
              <a:cxn ang="0">
                <a:pos x="50" y="136"/>
              </a:cxn>
              <a:cxn ang="0">
                <a:pos x="104" y="160"/>
              </a:cxn>
              <a:cxn ang="0">
                <a:pos x="132" y="470"/>
              </a:cxn>
              <a:cxn ang="0">
                <a:pos x="522" y="462"/>
              </a:cxn>
              <a:cxn ang="0">
                <a:pos x="506" y="510"/>
              </a:cxn>
              <a:cxn ang="0">
                <a:pos x="586" y="504"/>
              </a:cxn>
              <a:cxn ang="0">
                <a:pos x="586" y="410"/>
              </a:cxn>
              <a:cxn ang="0">
                <a:pos x="588" y="408"/>
              </a:cxn>
              <a:cxn ang="0">
                <a:pos x="582" y="352"/>
              </a:cxn>
              <a:cxn ang="0">
                <a:pos x="556" y="278"/>
              </a:cxn>
            </a:cxnLst>
            <a:rect l="0" t="0" r="r" b="b"/>
            <a:pathLst>
              <a:path w="588" h="510">
                <a:moveTo>
                  <a:pt x="556" y="278"/>
                </a:moveTo>
                <a:lnTo>
                  <a:pt x="476" y="220"/>
                </a:lnTo>
                <a:lnTo>
                  <a:pt x="476" y="140"/>
                </a:lnTo>
                <a:lnTo>
                  <a:pt x="444" y="140"/>
                </a:lnTo>
                <a:lnTo>
                  <a:pt x="346" y="14"/>
                </a:lnTo>
                <a:lnTo>
                  <a:pt x="346" y="0"/>
                </a:lnTo>
                <a:lnTo>
                  <a:pt x="0" y="8"/>
                </a:lnTo>
                <a:lnTo>
                  <a:pt x="22" y="70"/>
                </a:lnTo>
                <a:lnTo>
                  <a:pt x="68" y="70"/>
                </a:lnTo>
                <a:lnTo>
                  <a:pt x="50" y="136"/>
                </a:lnTo>
                <a:lnTo>
                  <a:pt x="104" y="160"/>
                </a:lnTo>
                <a:lnTo>
                  <a:pt x="132" y="470"/>
                </a:lnTo>
                <a:lnTo>
                  <a:pt x="522" y="462"/>
                </a:lnTo>
                <a:lnTo>
                  <a:pt x="506" y="510"/>
                </a:lnTo>
                <a:lnTo>
                  <a:pt x="586" y="504"/>
                </a:lnTo>
                <a:lnTo>
                  <a:pt x="586" y="410"/>
                </a:lnTo>
                <a:lnTo>
                  <a:pt x="588" y="408"/>
                </a:lnTo>
                <a:lnTo>
                  <a:pt x="582" y="352"/>
                </a:lnTo>
                <a:lnTo>
                  <a:pt x="556" y="278"/>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277" name="Freeform 276"/>
          <p:cNvSpPr>
            <a:spLocks/>
          </p:cNvSpPr>
          <p:nvPr/>
        </p:nvSpPr>
        <p:spPr bwMode="auto">
          <a:xfrm>
            <a:off x="6304840" y="1953247"/>
            <a:ext cx="646996" cy="751772"/>
          </a:xfrm>
          <a:custGeom>
            <a:avLst/>
            <a:gdLst/>
            <a:ahLst/>
            <a:cxnLst>
              <a:cxn ang="0">
                <a:pos x="404" y="538"/>
              </a:cxn>
              <a:cxn ang="0">
                <a:pos x="490" y="542"/>
              </a:cxn>
              <a:cxn ang="0">
                <a:pos x="464" y="400"/>
              </a:cxn>
              <a:cxn ang="0">
                <a:pos x="494" y="172"/>
              </a:cxn>
              <a:cxn ang="0">
                <a:pos x="446" y="160"/>
              </a:cxn>
              <a:cxn ang="0">
                <a:pos x="414" y="160"/>
              </a:cxn>
              <a:cxn ang="0">
                <a:pos x="404" y="122"/>
              </a:cxn>
              <a:cxn ang="0">
                <a:pos x="196" y="96"/>
              </a:cxn>
              <a:cxn ang="0">
                <a:pos x="174" y="38"/>
              </a:cxn>
              <a:cxn ang="0">
                <a:pos x="146" y="38"/>
              </a:cxn>
              <a:cxn ang="0">
                <a:pos x="146" y="0"/>
              </a:cxn>
              <a:cxn ang="0">
                <a:pos x="78" y="24"/>
              </a:cxn>
              <a:cxn ang="0">
                <a:pos x="36" y="116"/>
              </a:cxn>
              <a:cxn ang="0">
                <a:pos x="0" y="158"/>
              </a:cxn>
              <a:cxn ang="0">
                <a:pos x="28" y="292"/>
              </a:cxn>
              <a:cxn ang="0">
                <a:pos x="166" y="374"/>
              </a:cxn>
              <a:cxn ang="0">
                <a:pos x="194" y="508"/>
              </a:cxn>
              <a:cxn ang="0">
                <a:pos x="264" y="574"/>
              </a:cxn>
              <a:cxn ang="0">
                <a:pos x="352" y="568"/>
              </a:cxn>
              <a:cxn ang="0">
                <a:pos x="404" y="538"/>
              </a:cxn>
            </a:cxnLst>
            <a:rect l="0" t="0" r="r" b="b"/>
            <a:pathLst>
              <a:path w="494" h="574">
                <a:moveTo>
                  <a:pt x="404" y="538"/>
                </a:moveTo>
                <a:lnTo>
                  <a:pt x="490" y="542"/>
                </a:lnTo>
                <a:lnTo>
                  <a:pt x="464" y="400"/>
                </a:lnTo>
                <a:lnTo>
                  <a:pt x="494" y="172"/>
                </a:lnTo>
                <a:lnTo>
                  <a:pt x="446" y="160"/>
                </a:lnTo>
                <a:lnTo>
                  <a:pt x="414" y="160"/>
                </a:lnTo>
                <a:lnTo>
                  <a:pt x="404" y="122"/>
                </a:lnTo>
                <a:lnTo>
                  <a:pt x="196" y="96"/>
                </a:lnTo>
                <a:lnTo>
                  <a:pt x="174" y="38"/>
                </a:lnTo>
                <a:lnTo>
                  <a:pt x="146" y="38"/>
                </a:lnTo>
                <a:lnTo>
                  <a:pt x="146" y="0"/>
                </a:lnTo>
                <a:lnTo>
                  <a:pt x="78" y="24"/>
                </a:lnTo>
                <a:lnTo>
                  <a:pt x="36" y="116"/>
                </a:lnTo>
                <a:lnTo>
                  <a:pt x="0" y="158"/>
                </a:lnTo>
                <a:lnTo>
                  <a:pt x="28" y="292"/>
                </a:lnTo>
                <a:lnTo>
                  <a:pt x="166" y="374"/>
                </a:lnTo>
                <a:lnTo>
                  <a:pt x="194" y="508"/>
                </a:lnTo>
                <a:lnTo>
                  <a:pt x="264" y="574"/>
                </a:lnTo>
                <a:lnTo>
                  <a:pt x="352" y="568"/>
                </a:lnTo>
                <a:lnTo>
                  <a:pt x="404" y="538"/>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278" name="Freeform 277"/>
          <p:cNvSpPr>
            <a:spLocks/>
          </p:cNvSpPr>
          <p:nvPr/>
        </p:nvSpPr>
        <p:spPr bwMode="auto">
          <a:xfrm>
            <a:off x="6558923" y="2657869"/>
            <a:ext cx="492450" cy="861788"/>
          </a:xfrm>
          <a:custGeom>
            <a:avLst/>
            <a:gdLst/>
            <a:ahLst/>
            <a:cxnLst>
              <a:cxn ang="0">
                <a:pos x="336" y="64"/>
              </a:cxn>
              <a:cxn ang="0">
                <a:pos x="300" y="26"/>
              </a:cxn>
              <a:cxn ang="0">
                <a:pos x="296" y="4"/>
              </a:cxn>
              <a:cxn ang="0">
                <a:pos x="210" y="0"/>
              </a:cxn>
              <a:cxn ang="0">
                <a:pos x="158" y="30"/>
              </a:cxn>
              <a:cxn ang="0">
                <a:pos x="70" y="36"/>
              </a:cxn>
              <a:cxn ang="0">
                <a:pos x="78" y="96"/>
              </a:cxn>
              <a:cxn ang="0">
                <a:pos x="22" y="162"/>
              </a:cxn>
              <a:cxn ang="0">
                <a:pos x="42" y="202"/>
              </a:cxn>
              <a:cxn ang="0">
                <a:pos x="0" y="272"/>
              </a:cxn>
              <a:cxn ang="0">
                <a:pos x="0" y="320"/>
              </a:cxn>
              <a:cxn ang="0">
                <a:pos x="96" y="442"/>
              </a:cxn>
              <a:cxn ang="0">
                <a:pos x="130" y="442"/>
              </a:cxn>
              <a:cxn ang="0">
                <a:pos x="130" y="526"/>
              </a:cxn>
              <a:cxn ang="0">
                <a:pos x="208" y="580"/>
              </a:cxn>
              <a:cxn ang="0">
                <a:pos x="236" y="658"/>
              </a:cxn>
              <a:cxn ang="0">
                <a:pos x="258" y="616"/>
              </a:cxn>
              <a:cxn ang="0">
                <a:pos x="308" y="644"/>
              </a:cxn>
              <a:cxn ang="0">
                <a:pos x="348" y="592"/>
              </a:cxn>
              <a:cxn ang="0">
                <a:pos x="356" y="510"/>
              </a:cxn>
              <a:cxn ang="0">
                <a:pos x="376" y="428"/>
              </a:cxn>
              <a:cxn ang="0">
                <a:pos x="336" y="64"/>
              </a:cxn>
            </a:cxnLst>
            <a:rect l="0" t="0" r="r" b="b"/>
            <a:pathLst>
              <a:path w="376" h="658">
                <a:moveTo>
                  <a:pt x="336" y="64"/>
                </a:moveTo>
                <a:lnTo>
                  <a:pt x="300" y="26"/>
                </a:lnTo>
                <a:lnTo>
                  <a:pt x="296" y="4"/>
                </a:lnTo>
                <a:lnTo>
                  <a:pt x="210" y="0"/>
                </a:lnTo>
                <a:lnTo>
                  <a:pt x="158" y="30"/>
                </a:lnTo>
                <a:lnTo>
                  <a:pt x="70" y="36"/>
                </a:lnTo>
                <a:lnTo>
                  <a:pt x="78" y="96"/>
                </a:lnTo>
                <a:lnTo>
                  <a:pt x="22" y="162"/>
                </a:lnTo>
                <a:lnTo>
                  <a:pt x="42" y="202"/>
                </a:lnTo>
                <a:lnTo>
                  <a:pt x="0" y="272"/>
                </a:lnTo>
                <a:lnTo>
                  <a:pt x="0" y="320"/>
                </a:lnTo>
                <a:lnTo>
                  <a:pt x="96" y="442"/>
                </a:lnTo>
                <a:lnTo>
                  <a:pt x="130" y="442"/>
                </a:lnTo>
                <a:lnTo>
                  <a:pt x="130" y="526"/>
                </a:lnTo>
                <a:lnTo>
                  <a:pt x="208" y="580"/>
                </a:lnTo>
                <a:lnTo>
                  <a:pt x="236" y="658"/>
                </a:lnTo>
                <a:lnTo>
                  <a:pt x="258" y="616"/>
                </a:lnTo>
                <a:lnTo>
                  <a:pt x="308" y="644"/>
                </a:lnTo>
                <a:lnTo>
                  <a:pt x="348" y="592"/>
                </a:lnTo>
                <a:lnTo>
                  <a:pt x="356" y="510"/>
                </a:lnTo>
                <a:lnTo>
                  <a:pt x="376" y="428"/>
                </a:lnTo>
                <a:lnTo>
                  <a:pt x="336" y="6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279" name="Freeform 3053"/>
          <p:cNvSpPr>
            <a:spLocks/>
          </p:cNvSpPr>
          <p:nvPr/>
        </p:nvSpPr>
        <p:spPr bwMode="auto">
          <a:xfrm>
            <a:off x="8361133" y="1838050"/>
            <a:ext cx="128559" cy="491097"/>
          </a:xfrm>
          <a:custGeom>
            <a:avLst/>
            <a:gdLst/>
            <a:ahLst/>
            <a:cxnLst>
              <a:cxn ang="0">
                <a:pos x="0" y="0"/>
              </a:cxn>
              <a:cxn ang="0">
                <a:pos x="86" y="312"/>
              </a:cxn>
              <a:cxn ang="0">
                <a:pos x="100" y="382"/>
              </a:cxn>
              <a:cxn ang="0">
                <a:pos x="94" y="324"/>
              </a:cxn>
              <a:cxn ang="0">
                <a:pos x="30" y="98"/>
              </a:cxn>
              <a:cxn ang="0">
                <a:pos x="0" y="0"/>
              </a:cxn>
            </a:cxnLst>
            <a:rect l="0" t="0" r="r" b="b"/>
            <a:pathLst>
              <a:path w="100" h="382">
                <a:moveTo>
                  <a:pt x="0" y="0"/>
                </a:moveTo>
                <a:lnTo>
                  <a:pt x="86" y="312"/>
                </a:lnTo>
                <a:lnTo>
                  <a:pt x="100" y="382"/>
                </a:lnTo>
                <a:lnTo>
                  <a:pt x="94" y="324"/>
                </a:lnTo>
                <a:lnTo>
                  <a:pt x="30" y="98"/>
                </a:lnTo>
                <a:lnTo>
                  <a:pt x="0"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280" name="Freeform 3054"/>
          <p:cNvSpPr>
            <a:spLocks/>
          </p:cNvSpPr>
          <p:nvPr/>
        </p:nvSpPr>
        <p:spPr bwMode="auto">
          <a:xfrm>
            <a:off x="7792900" y="1794340"/>
            <a:ext cx="771357" cy="701935"/>
          </a:xfrm>
          <a:custGeom>
            <a:avLst/>
            <a:gdLst/>
            <a:ahLst/>
            <a:cxnLst>
              <a:cxn ang="0">
                <a:pos x="546" y="442"/>
              </a:cxn>
              <a:cxn ang="0">
                <a:pos x="542" y="416"/>
              </a:cxn>
              <a:cxn ang="0">
                <a:pos x="528" y="346"/>
              </a:cxn>
              <a:cxn ang="0">
                <a:pos x="442" y="34"/>
              </a:cxn>
              <a:cxn ang="0">
                <a:pos x="434" y="0"/>
              </a:cxn>
              <a:cxn ang="0">
                <a:pos x="434" y="0"/>
              </a:cxn>
              <a:cxn ang="0">
                <a:pos x="434" y="0"/>
              </a:cxn>
              <a:cxn ang="0">
                <a:pos x="308" y="48"/>
              </a:cxn>
              <a:cxn ang="0">
                <a:pos x="238" y="208"/>
              </a:cxn>
              <a:cxn ang="0">
                <a:pos x="246" y="234"/>
              </a:cxn>
              <a:cxn ang="0">
                <a:pos x="216" y="290"/>
              </a:cxn>
              <a:cxn ang="0">
                <a:pos x="84" y="318"/>
              </a:cxn>
              <a:cxn ang="0">
                <a:pos x="46" y="398"/>
              </a:cxn>
              <a:cxn ang="0">
                <a:pos x="58" y="426"/>
              </a:cxn>
              <a:cxn ang="0">
                <a:pos x="0" y="494"/>
              </a:cxn>
              <a:cxn ang="0">
                <a:pos x="16" y="546"/>
              </a:cxn>
              <a:cxn ang="0">
                <a:pos x="380" y="426"/>
              </a:cxn>
              <a:cxn ang="0">
                <a:pos x="456" y="492"/>
              </a:cxn>
              <a:cxn ang="0">
                <a:pos x="478" y="498"/>
              </a:cxn>
              <a:cxn ang="0">
                <a:pos x="588" y="522"/>
              </a:cxn>
              <a:cxn ang="0">
                <a:pos x="600" y="496"/>
              </a:cxn>
              <a:cxn ang="0">
                <a:pos x="594" y="490"/>
              </a:cxn>
              <a:cxn ang="0">
                <a:pos x="546" y="442"/>
              </a:cxn>
            </a:cxnLst>
            <a:rect l="0" t="0" r="r" b="b"/>
            <a:pathLst>
              <a:path w="600" h="546">
                <a:moveTo>
                  <a:pt x="546" y="442"/>
                </a:moveTo>
                <a:lnTo>
                  <a:pt x="542" y="416"/>
                </a:lnTo>
                <a:lnTo>
                  <a:pt x="528" y="346"/>
                </a:lnTo>
                <a:lnTo>
                  <a:pt x="442" y="34"/>
                </a:lnTo>
                <a:lnTo>
                  <a:pt x="434" y="0"/>
                </a:lnTo>
                <a:lnTo>
                  <a:pt x="434" y="0"/>
                </a:lnTo>
                <a:lnTo>
                  <a:pt x="434" y="0"/>
                </a:lnTo>
                <a:lnTo>
                  <a:pt x="308" y="48"/>
                </a:lnTo>
                <a:lnTo>
                  <a:pt x="238" y="208"/>
                </a:lnTo>
                <a:lnTo>
                  <a:pt x="246" y="234"/>
                </a:lnTo>
                <a:lnTo>
                  <a:pt x="216" y="290"/>
                </a:lnTo>
                <a:lnTo>
                  <a:pt x="84" y="318"/>
                </a:lnTo>
                <a:lnTo>
                  <a:pt x="46" y="398"/>
                </a:lnTo>
                <a:lnTo>
                  <a:pt x="58" y="426"/>
                </a:lnTo>
                <a:lnTo>
                  <a:pt x="0" y="494"/>
                </a:lnTo>
                <a:lnTo>
                  <a:pt x="16" y="546"/>
                </a:lnTo>
                <a:lnTo>
                  <a:pt x="380" y="426"/>
                </a:lnTo>
                <a:lnTo>
                  <a:pt x="456" y="492"/>
                </a:lnTo>
                <a:lnTo>
                  <a:pt x="478" y="498"/>
                </a:lnTo>
                <a:lnTo>
                  <a:pt x="588" y="522"/>
                </a:lnTo>
                <a:lnTo>
                  <a:pt x="600" y="496"/>
                </a:lnTo>
                <a:lnTo>
                  <a:pt x="594" y="490"/>
                </a:lnTo>
                <a:lnTo>
                  <a:pt x="546" y="44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281" name="Freeform 3055"/>
          <p:cNvSpPr>
            <a:spLocks/>
          </p:cNvSpPr>
          <p:nvPr/>
        </p:nvSpPr>
        <p:spPr bwMode="auto">
          <a:xfrm>
            <a:off x="8685102" y="1971751"/>
            <a:ext cx="51424" cy="35996"/>
          </a:xfrm>
          <a:custGeom>
            <a:avLst/>
            <a:gdLst/>
            <a:ahLst/>
            <a:cxnLst>
              <a:cxn ang="0">
                <a:pos x="40" y="28"/>
              </a:cxn>
              <a:cxn ang="0">
                <a:pos x="40" y="24"/>
              </a:cxn>
              <a:cxn ang="0">
                <a:pos x="0" y="0"/>
              </a:cxn>
              <a:cxn ang="0">
                <a:pos x="40" y="28"/>
              </a:cxn>
            </a:cxnLst>
            <a:rect l="0" t="0" r="r" b="b"/>
            <a:pathLst>
              <a:path w="40" h="28">
                <a:moveTo>
                  <a:pt x="40" y="28"/>
                </a:moveTo>
                <a:lnTo>
                  <a:pt x="40" y="24"/>
                </a:lnTo>
                <a:lnTo>
                  <a:pt x="0" y="0"/>
                </a:lnTo>
                <a:lnTo>
                  <a:pt x="40" y="28"/>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282" name="Freeform 3056"/>
          <p:cNvSpPr>
            <a:spLocks/>
          </p:cNvSpPr>
          <p:nvPr/>
        </p:nvSpPr>
        <p:spPr bwMode="auto">
          <a:xfrm>
            <a:off x="8523117" y="1231250"/>
            <a:ext cx="480812" cy="771357"/>
          </a:xfrm>
          <a:custGeom>
            <a:avLst/>
            <a:gdLst/>
            <a:ahLst/>
            <a:cxnLst>
              <a:cxn ang="0">
                <a:pos x="284" y="228"/>
              </a:cxn>
              <a:cxn ang="0">
                <a:pos x="244" y="202"/>
              </a:cxn>
              <a:cxn ang="0">
                <a:pos x="136" y="0"/>
              </a:cxn>
              <a:cxn ang="0">
                <a:pos x="84" y="68"/>
              </a:cxn>
              <a:cxn ang="0">
                <a:pos x="46" y="54"/>
              </a:cxn>
              <a:cxn ang="0">
                <a:pos x="46" y="228"/>
              </a:cxn>
              <a:cxn ang="0">
                <a:pos x="0" y="356"/>
              </a:cxn>
              <a:cxn ang="0">
                <a:pos x="126" y="576"/>
              </a:cxn>
              <a:cxn ang="0">
                <a:pos x="166" y="600"/>
              </a:cxn>
              <a:cxn ang="0">
                <a:pos x="166" y="540"/>
              </a:cxn>
              <a:cxn ang="0">
                <a:pos x="244" y="404"/>
              </a:cxn>
              <a:cxn ang="0">
                <a:pos x="294" y="378"/>
              </a:cxn>
              <a:cxn ang="0">
                <a:pos x="294" y="336"/>
              </a:cxn>
              <a:cxn ang="0">
                <a:pos x="374" y="202"/>
              </a:cxn>
              <a:cxn ang="0">
                <a:pos x="284" y="228"/>
              </a:cxn>
            </a:cxnLst>
            <a:rect l="0" t="0" r="r" b="b"/>
            <a:pathLst>
              <a:path w="374" h="600">
                <a:moveTo>
                  <a:pt x="284" y="228"/>
                </a:moveTo>
                <a:lnTo>
                  <a:pt x="244" y="202"/>
                </a:lnTo>
                <a:lnTo>
                  <a:pt x="136" y="0"/>
                </a:lnTo>
                <a:lnTo>
                  <a:pt x="84" y="68"/>
                </a:lnTo>
                <a:lnTo>
                  <a:pt x="46" y="54"/>
                </a:lnTo>
                <a:lnTo>
                  <a:pt x="46" y="228"/>
                </a:lnTo>
                <a:lnTo>
                  <a:pt x="0" y="356"/>
                </a:lnTo>
                <a:lnTo>
                  <a:pt x="126" y="576"/>
                </a:lnTo>
                <a:lnTo>
                  <a:pt x="166" y="600"/>
                </a:lnTo>
                <a:lnTo>
                  <a:pt x="166" y="540"/>
                </a:lnTo>
                <a:lnTo>
                  <a:pt x="244" y="404"/>
                </a:lnTo>
                <a:lnTo>
                  <a:pt x="294" y="378"/>
                </a:lnTo>
                <a:lnTo>
                  <a:pt x="294" y="336"/>
                </a:lnTo>
                <a:lnTo>
                  <a:pt x="374" y="202"/>
                </a:lnTo>
                <a:lnTo>
                  <a:pt x="284" y="228"/>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283" name="Freeform 3057"/>
          <p:cNvSpPr>
            <a:spLocks/>
          </p:cNvSpPr>
          <p:nvPr/>
        </p:nvSpPr>
        <p:spPr bwMode="auto">
          <a:xfrm>
            <a:off x="8353419" y="1740345"/>
            <a:ext cx="151701" cy="434531"/>
          </a:xfrm>
          <a:custGeom>
            <a:avLst/>
            <a:gdLst/>
            <a:ahLst/>
            <a:cxnLst>
              <a:cxn ang="0">
                <a:pos x="110" y="84"/>
              </a:cxn>
              <a:cxn ang="0">
                <a:pos x="110" y="84"/>
              </a:cxn>
              <a:cxn ang="0">
                <a:pos x="112" y="64"/>
              </a:cxn>
              <a:cxn ang="0">
                <a:pos x="112" y="42"/>
              </a:cxn>
              <a:cxn ang="0">
                <a:pos x="110" y="20"/>
              </a:cxn>
              <a:cxn ang="0">
                <a:pos x="106" y="0"/>
              </a:cxn>
              <a:cxn ang="0">
                <a:pos x="0" y="40"/>
              </a:cxn>
              <a:cxn ang="0">
                <a:pos x="0" y="42"/>
              </a:cxn>
              <a:cxn ang="0">
                <a:pos x="2" y="42"/>
              </a:cxn>
              <a:cxn ang="0">
                <a:pos x="40" y="174"/>
              </a:cxn>
              <a:cxn ang="0">
                <a:pos x="80" y="318"/>
              </a:cxn>
              <a:cxn ang="0">
                <a:pos x="86" y="338"/>
              </a:cxn>
              <a:cxn ang="0">
                <a:pos x="86" y="338"/>
              </a:cxn>
              <a:cxn ang="0">
                <a:pos x="118" y="330"/>
              </a:cxn>
              <a:cxn ang="0">
                <a:pos x="118" y="330"/>
              </a:cxn>
              <a:cxn ang="0">
                <a:pos x="110" y="302"/>
              </a:cxn>
              <a:cxn ang="0">
                <a:pos x="106" y="270"/>
              </a:cxn>
              <a:cxn ang="0">
                <a:pos x="104" y="234"/>
              </a:cxn>
              <a:cxn ang="0">
                <a:pos x="104" y="198"/>
              </a:cxn>
              <a:cxn ang="0">
                <a:pos x="106" y="132"/>
              </a:cxn>
              <a:cxn ang="0">
                <a:pos x="108" y="104"/>
              </a:cxn>
              <a:cxn ang="0">
                <a:pos x="110" y="84"/>
              </a:cxn>
              <a:cxn ang="0">
                <a:pos x="110" y="84"/>
              </a:cxn>
            </a:cxnLst>
            <a:rect l="0" t="0" r="r" b="b"/>
            <a:pathLst>
              <a:path w="118" h="338">
                <a:moveTo>
                  <a:pt x="110" y="84"/>
                </a:moveTo>
                <a:lnTo>
                  <a:pt x="110" y="84"/>
                </a:lnTo>
                <a:lnTo>
                  <a:pt x="112" y="64"/>
                </a:lnTo>
                <a:lnTo>
                  <a:pt x="112" y="42"/>
                </a:lnTo>
                <a:lnTo>
                  <a:pt x="110" y="20"/>
                </a:lnTo>
                <a:lnTo>
                  <a:pt x="106" y="0"/>
                </a:lnTo>
                <a:lnTo>
                  <a:pt x="0" y="40"/>
                </a:lnTo>
                <a:lnTo>
                  <a:pt x="0" y="42"/>
                </a:lnTo>
                <a:lnTo>
                  <a:pt x="2" y="42"/>
                </a:lnTo>
                <a:lnTo>
                  <a:pt x="40" y="174"/>
                </a:lnTo>
                <a:lnTo>
                  <a:pt x="80" y="318"/>
                </a:lnTo>
                <a:lnTo>
                  <a:pt x="86" y="338"/>
                </a:lnTo>
                <a:lnTo>
                  <a:pt x="86" y="338"/>
                </a:lnTo>
                <a:lnTo>
                  <a:pt x="118" y="330"/>
                </a:lnTo>
                <a:lnTo>
                  <a:pt x="118" y="330"/>
                </a:lnTo>
                <a:lnTo>
                  <a:pt x="110" y="302"/>
                </a:lnTo>
                <a:lnTo>
                  <a:pt x="106" y="270"/>
                </a:lnTo>
                <a:lnTo>
                  <a:pt x="104" y="234"/>
                </a:lnTo>
                <a:lnTo>
                  <a:pt x="104" y="198"/>
                </a:lnTo>
                <a:lnTo>
                  <a:pt x="106" y="132"/>
                </a:lnTo>
                <a:lnTo>
                  <a:pt x="108" y="104"/>
                </a:lnTo>
                <a:lnTo>
                  <a:pt x="110" y="84"/>
                </a:lnTo>
                <a:lnTo>
                  <a:pt x="110" y="8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284" name="Freeform 3058"/>
          <p:cNvSpPr>
            <a:spLocks/>
          </p:cNvSpPr>
          <p:nvPr/>
        </p:nvSpPr>
        <p:spPr bwMode="auto">
          <a:xfrm>
            <a:off x="8487120" y="1686351"/>
            <a:ext cx="251976" cy="478241"/>
          </a:xfrm>
          <a:custGeom>
            <a:avLst/>
            <a:gdLst/>
            <a:ahLst/>
            <a:cxnLst>
              <a:cxn ang="0">
                <a:pos x="156" y="224"/>
              </a:cxn>
              <a:cxn ang="0">
                <a:pos x="30" y="6"/>
              </a:cxn>
              <a:cxn ang="0">
                <a:pos x="30" y="4"/>
              </a:cxn>
              <a:cxn ang="0">
                <a:pos x="156" y="222"/>
              </a:cxn>
              <a:cxn ang="0">
                <a:pos x="30" y="0"/>
              </a:cxn>
              <a:cxn ang="0">
                <a:pos x="16" y="36"/>
              </a:cxn>
              <a:cxn ang="0">
                <a:pos x="2" y="42"/>
              </a:cxn>
              <a:cxn ang="0">
                <a:pos x="2" y="42"/>
              </a:cxn>
              <a:cxn ang="0">
                <a:pos x="6" y="62"/>
              </a:cxn>
              <a:cxn ang="0">
                <a:pos x="8" y="84"/>
              </a:cxn>
              <a:cxn ang="0">
                <a:pos x="8" y="106"/>
              </a:cxn>
              <a:cxn ang="0">
                <a:pos x="6" y="126"/>
              </a:cxn>
              <a:cxn ang="0">
                <a:pos x="6" y="126"/>
              </a:cxn>
              <a:cxn ang="0">
                <a:pos x="4" y="146"/>
              </a:cxn>
              <a:cxn ang="0">
                <a:pos x="2" y="174"/>
              </a:cxn>
              <a:cxn ang="0">
                <a:pos x="0" y="240"/>
              </a:cxn>
              <a:cxn ang="0">
                <a:pos x="0" y="276"/>
              </a:cxn>
              <a:cxn ang="0">
                <a:pos x="2" y="312"/>
              </a:cxn>
              <a:cxn ang="0">
                <a:pos x="6" y="344"/>
              </a:cxn>
              <a:cxn ang="0">
                <a:pos x="14" y="372"/>
              </a:cxn>
              <a:cxn ang="0">
                <a:pos x="14" y="372"/>
              </a:cxn>
              <a:cxn ang="0">
                <a:pos x="44" y="362"/>
              </a:cxn>
              <a:cxn ang="0">
                <a:pos x="74" y="350"/>
              </a:cxn>
              <a:cxn ang="0">
                <a:pos x="100" y="334"/>
              </a:cxn>
              <a:cxn ang="0">
                <a:pos x="114" y="326"/>
              </a:cxn>
              <a:cxn ang="0">
                <a:pos x="124" y="316"/>
              </a:cxn>
              <a:cxn ang="0">
                <a:pos x="124" y="316"/>
              </a:cxn>
              <a:cxn ang="0">
                <a:pos x="134" y="308"/>
              </a:cxn>
              <a:cxn ang="0">
                <a:pos x="144" y="300"/>
              </a:cxn>
              <a:cxn ang="0">
                <a:pos x="154" y="296"/>
              </a:cxn>
              <a:cxn ang="0">
                <a:pos x="164" y="292"/>
              </a:cxn>
              <a:cxn ang="0">
                <a:pos x="182" y="288"/>
              </a:cxn>
              <a:cxn ang="0">
                <a:pos x="196" y="288"/>
              </a:cxn>
              <a:cxn ang="0">
                <a:pos x="196" y="250"/>
              </a:cxn>
              <a:cxn ang="0">
                <a:pos x="156" y="224"/>
              </a:cxn>
            </a:cxnLst>
            <a:rect l="0" t="0" r="r" b="b"/>
            <a:pathLst>
              <a:path w="196" h="372">
                <a:moveTo>
                  <a:pt x="156" y="224"/>
                </a:moveTo>
                <a:lnTo>
                  <a:pt x="30" y="6"/>
                </a:lnTo>
                <a:lnTo>
                  <a:pt x="30" y="4"/>
                </a:lnTo>
                <a:lnTo>
                  <a:pt x="156" y="222"/>
                </a:lnTo>
                <a:lnTo>
                  <a:pt x="30" y="0"/>
                </a:lnTo>
                <a:lnTo>
                  <a:pt x="16" y="36"/>
                </a:lnTo>
                <a:lnTo>
                  <a:pt x="2" y="42"/>
                </a:lnTo>
                <a:lnTo>
                  <a:pt x="2" y="42"/>
                </a:lnTo>
                <a:lnTo>
                  <a:pt x="6" y="62"/>
                </a:lnTo>
                <a:lnTo>
                  <a:pt x="8" y="84"/>
                </a:lnTo>
                <a:lnTo>
                  <a:pt x="8" y="106"/>
                </a:lnTo>
                <a:lnTo>
                  <a:pt x="6" y="126"/>
                </a:lnTo>
                <a:lnTo>
                  <a:pt x="6" y="126"/>
                </a:lnTo>
                <a:lnTo>
                  <a:pt x="4" y="146"/>
                </a:lnTo>
                <a:lnTo>
                  <a:pt x="2" y="174"/>
                </a:lnTo>
                <a:lnTo>
                  <a:pt x="0" y="240"/>
                </a:lnTo>
                <a:lnTo>
                  <a:pt x="0" y="276"/>
                </a:lnTo>
                <a:lnTo>
                  <a:pt x="2" y="312"/>
                </a:lnTo>
                <a:lnTo>
                  <a:pt x="6" y="344"/>
                </a:lnTo>
                <a:lnTo>
                  <a:pt x="14" y="372"/>
                </a:lnTo>
                <a:lnTo>
                  <a:pt x="14" y="372"/>
                </a:lnTo>
                <a:lnTo>
                  <a:pt x="44" y="362"/>
                </a:lnTo>
                <a:lnTo>
                  <a:pt x="74" y="350"/>
                </a:lnTo>
                <a:lnTo>
                  <a:pt x="100" y="334"/>
                </a:lnTo>
                <a:lnTo>
                  <a:pt x="114" y="326"/>
                </a:lnTo>
                <a:lnTo>
                  <a:pt x="124" y="316"/>
                </a:lnTo>
                <a:lnTo>
                  <a:pt x="124" y="316"/>
                </a:lnTo>
                <a:lnTo>
                  <a:pt x="134" y="308"/>
                </a:lnTo>
                <a:lnTo>
                  <a:pt x="144" y="300"/>
                </a:lnTo>
                <a:lnTo>
                  <a:pt x="154" y="296"/>
                </a:lnTo>
                <a:lnTo>
                  <a:pt x="164" y="292"/>
                </a:lnTo>
                <a:lnTo>
                  <a:pt x="182" y="288"/>
                </a:lnTo>
                <a:lnTo>
                  <a:pt x="196" y="288"/>
                </a:lnTo>
                <a:lnTo>
                  <a:pt x="196" y="250"/>
                </a:lnTo>
                <a:lnTo>
                  <a:pt x="156" y="22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285" name="Freeform 3059"/>
          <p:cNvSpPr>
            <a:spLocks/>
          </p:cNvSpPr>
          <p:nvPr/>
        </p:nvSpPr>
        <p:spPr bwMode="auto">
          <a:xfrm>
            <a:off x="8481978" y="2195445"/>
            <a:ext cx="213409" cy="233978"/>
          </a:xfrm>
          <a:custGeom>
            <a:avLst/>
            <a:gdLst/>
            <a:ahLst/>
            <a:cxnLst>
              <a:cxn ang="0">
                <a:pos x="2" y="46"/>
              </a:cxn>
              <a:cxn ang="0">
                <a:pos x="12" y="128"/>
              </a:cxn>
              <a:cxn ang="0">
                <a:pos x="64" y="182"/>
              </a:cxn>
              <a:cxn ang="0">
                <a:pos x="60" y="178"/>
              </a:cxn>
              <a:cxn ang="0">
                <a:pos x="64" y="182"/>
              </a:cxn>
              <a:cxn ang="0">
                <a:pos x="66" y="178"/>
              </a:cxn>
              <a:cxn ang="0">
                <a:pos x="150" y="138"/>
              </a:cxn>
              <a:cxn ang="0">
                <a:pos x="164" y="138"/>
              </a:cxn>
              <a:cxn ang="0">
                <a:pos x="166" y="138"/>
              </a:cxn>
              <a:cxn ang="0">
                <a:pos x="138" y="0"/>
              </a:cxn>
              <a:cxn ang="0">
                <a:pos x="0" y="44"/>
              </a:cxn>
              <a:cxn ang="0">
                <a:pos x="2" y="46"/>
              </a:cxn>
            </a:cxnLst>
            <a:rect l="0" t="0" r="r" b="b"/>
            <a:pathLst>
              <a:path w="166" h="182">
                <a:moveTo>
                  <a:pt x="2" y="46"/>
                </a:moveTo>
                <a:lnTo>
                  <a:pt x="12" y="128"/>
                </a:lnTo>
                <a:lnTo>
                  <a:pt x="64" y="182"/>
                </a:lnTo>
                <a:lnTo>
                  <a:pt x="60" y="178"/>
                </a:lnTo>
                <a:lnTo>
                  <a:pt x="64" y="182"/>
                </a:lnTo>
                <a:lnTo>
                  <a:pt x="66" y="178"/>
                </a:lnTo>
                <a:lnTo>
                  <a:pt x="150" y="138"/>
                </a:lnTo>
                <a:lnTo>
                  <a:pt x="164" y="138"/>
                </a:lnTo>
                <a:lnTo>
                  <a:pt x="166" y="138"/>
                </a:lnTo>
                <a:lnTo>
                  <a:pt x="138" y="0"/>
                </a:lnTo>
                <a:lnTo>
                  <a:pt x="0" y="44"/>
                </a:lnTo>
                <a:lnTo>
                  <a:pt x="2" y="46"/>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286" name="Freeform 3060"/>
          <p:cNvSpPr>
            <a:spLocks/>
          </p:cNvSpPr>
          <p:nvPr/>
        </p:nvSpPr>
        <p:spPr bwMode="auto">
          <a:xfrm>
            <a:off x="8461409" y="2059172"/>
            <a:ext cx="429388" cy="195410"/>
          </a:xfrm>
          <a:custGeom>
            <a:avLst/>
            <a:gdLst/>
            <a:ahLst/>
            <a:cxnLst>
              <a:cxn ang="0">
                <a:pos x="292" y="16"/>
              </a:cxn>
              <a:cxn ang="0">
                <a:pos x="264" y="68"/>
              </a:cxn>
              <a:cxn ang="0">
                <a:pos x="214" y="2"/>
              </a:cxn>
              <a:cxn ang="0">
                <a:pos x="214" y="0"/>
              </a:cxn>
              <a:cxn ang="0">
                <a:pos x="214" y="0"/>
              </a:cxn>
              <a:cxn ang="0">
                <a:pos x="202" y="0"/>
              </a:cxn>
              <a:cxn ang="0">
                <a:pos x="184" y="2"/>
              </a:cxn>
              <a:cxn ang="0">
                <a:pos x="174" y="6"/>
              </a:cxn>
              <a:cxn ang="0">
                <a:pos x="162" y="12"/>
              </a:cxn>
              <a:cxn ang="0">
                <a:pos x="152" y="18"/>
              </a:cxn>
              <a:cxn ang="0">
                <a:pos x="142" y="26"/>
              </a:cxn>
              <a:cxn ang="0">
                <a:pos x="142" y="26"/>
              </a:cxn>
              <a:cxn ang="0">
                <a:pos x="128" y="38"/>
              </a:cxn>
              <a:cxn ang="0">
                <a:pos x="112" y="50"/>
              </a:cxn>
              <a:cxn ang="0">
                <a:pos x="96" y="60"/>
              </a:cxn>
              <a:cxn ang="0">
                <a:pos x="76" y="68"/>
              </a:cxn>
              <a:cxn ang="0">
                <a:pos x="38" y="82"/>
              </a:cxn>
              <a:cxn ang="0">
                <a:pos x="0" y="90"/>
              </a:cxn>
              <a:cxn ang="0">
                <a:pos x="16" y="150"/>
              </a:cxn>
              <a:cxn ang="0">
                <a:pos x="154" y="106"/>
              </a:cxn>
              <a:cxn ang="0">
                <a:pos x="154" y="102"/>
              </a:cxn>
              <a:cxn ang="0">
                <a:pos x="170" y="96"/>
              </a:cxn>
              <a:cxn ang="0">
                <a:pos x="206" y="82"/>
              </a:cxn>
              <a:cxn ang="0">
                <a:pos x="242" y="122"/>
              </a:cxn>
              <a:cxn ang="0">
                <a:pos x="244" y="122"/>
              </a:cxn>
              <a:cxn ang="0">
                <a:pos x="254" y="152"/>
              </a:cxn>
              <a:cxn ang="0">
                <a:pos x="334" y="152"/>
              </a:cxn>
              <a:cxn ang="0">
                <a:pos x="334" y="84"/>
              </a:cxn>
              <a:cxn ang="0">
                <a:pos x="292" y="16"/>
              </a:cxn>
            </a:cxnLst>
            <a:rect l="0" t="0" r="r" b="b"/>
            <a:pathLst>
              <a:path w="334" h="152">
                <a:moveTo>
                  <a:pt x="292" y="16"/>
                </a:moveTo>
                <a:lnTo>
                  <a:pt x="264" y="68"/>
                </a:lnTo>
                <a:lnTo>
                  <a:pt x="214" y="2"/>
                </a:lnTo>
                <a:lnTo>
                  <a:pt x="214" y="0"/>
                </a:lnTo>
                <a:lnTo>
                  <a:pt x="214" y="0"/>
                </a:lnTo>
                <a:lnTo>
                  <a:pt x="202" y="0"/>
                </a:lnTo>
                <a:lnTo>
                  <a:pt x="184" y="2"/>
                </a:lnTo>
                <a:lnTo>
                  <a:pt x="174" y="6"/>
                </a:lnTo>
                <a:lnTo>
                  <a:pt x="162" y="12"/>
                </a:lnTo>
                <a:lnTo>
                  <a:pt x="152" y="18"/>
                </a:lnTo>
                <a:lnTo>
                  <a:pt x="142" y="26"/>
                </a:lnTo>
                <a:lnTo>
                  <a:pt x="142" y="26"/>
                </a:lnTo>
                <a:lnTo>
                  <a:pt x="128" y="38"/>
                </a:lnTo>
                <a:lnTo>
                  <a:pt x="112" y="50"/>
                </a:lnTo>
                <a:lnTo>
                  <a:pt x="96" y="60"/>
                </a:lnTo>
                <a:lnTo>
                  <a:pt x="76" y="68"/>
                </a:lnTo>
                <a:lnTo>
                  <a:pt x="38" y="82"/>
                </a:lnTo>
                <a:lnTo>
                  <a:pt x="0" y="90"/>
                </a:lnTo>
                <a:lnTo>
                  <a:pt x="16" y="150"/>
                </a:lnTo>
                <a:lnTo>
                  <a:pt x="154" y="106"/>
                </a:lnTo>
                <a:lnTo>
                  <a:pt x="154" y="102"/>
                </a:lnTo>
                <a:lnTo>
                  <a:pt x="170" y="96"/>
                </a:lnTo>
                <a:lnTo>
                  <a:pt x="206" y="82"/>
                </a:lnTo>
                <a:lnTo>
                  <a:pt x="242" y="122"/>
                </a:lnTo>
                <a:lnTo>
                  <a:pt x="244" y="122"/>
                </a:lnTo>
                <a:lnTo>
                  <a:pt x="254" y="152"/>
                </a:lnTo>
                <a:lnTo>
                  <a:pt x="334" y="152"/>
                </a:lnTo>
                <a:lnTo>
                  <a:pt x="334" y="84"/>
                </a:lnTo>
                <a:lnTo>
                  <a:pt x="292" y="16"/>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287" name="Freeform 2853"/>
          <p:cNvSpPr>
            <a:spLocks/>
          </p:cNvSpPr>
          <p:nvPr/>
        </p:nvSpPr>
        <p:spPr bwMode="auto">
          <a:xfrm>
            <a:off x="8695826" y="2377316"/>
            <a:ext cx="2571" cy="2571"/>
          </a:xfrm>
          <a:custGeom>
            <a:avLst/>
            <a:gdLst/>
            <a:ahLst/>
            <a:cxnLst>
              <a:cxn ang="0">
                <a:pos x="0" y="0"/>
              </a:cxn>
              <a:cxn ang="0">
                <a:pos x="0" y="2"/>
              </a:cxn>
              <a:cxn ang="0">
                <a:pos x="2" y="2"/>
              </a:cxn>
              <a:cxn ang="0">
                <a:pos x="0" y="0"/>
              </a:cxn>
            </a:cxnLst>
            <a:rect l="0" t="0" r="r" b="b"/>
            <a:pathLst>
              <a:path w="2" h="2">
                <a:moveTo>
                  <a:pt x="0" y="0"/>
                </a:moveTo>
                <a:lnTo>
                  <a:pt x="0" y="2"/>
                </a:lnTo>
                <a:lnTo>
                  <a:pt x="2" y="2"/>
                </a:lnTo>
                <a:lnTo>
                  <a:pt x="0"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288" name="Freeform 2854"/>
          <p:cNvSpPr>
            <a:spLocks/>
          </p:cNvSpPr>
          <p:nvPr/>
        </p:nvSpPr>
        <p:spPr bwMode="auto">
          <a:xfrm>
            <a:off x="3751810" y="3505980"/>
            <a:ext cx="745587" cy="1007828"/>
          </a:xfrm>
          <a:custGeom>
            <a:avLst/>
            <a:gdLst/>
            <a:ahLst/>
            <a:cxnLst>
              <a:cxn ang="0">
                <a:pos x="128" y="0"/>
              </a:cxn>
              <a:cxn ang="0">
                <a:pos x="112" y="120"/>
              </a:cxn>
              <a:cxn ang="0">
                <a:pos x="72" y="106"/>
              </a:cxn>
              <a:cxn ang="0">
                <a:pos x="42" y="254"/>
              </a:cxn>
              <a:cxn ang="0">
                <a:pos x="74" y="350"/>
              </a:cxn>
              <a:cxn ang="0">
                <a:pos x="62" y="364"/>
              </a:cxn>
              <a:cxn ang="0">
                <a:pos x="12" y="472"/>
              </a:cxn>
              <a:cxn ang="0">
                <a:pos x="24" y="526"/>
              </a:cxn>
              <a:cxn ang="0">
                <a:pos x="0" y="568"/>
              </a:cxn>
              <a:cxn ang="0">
                <a:pos x="362" y="768"/>
              </a:cxn>
              <a:cxn ang="0">
                <a:pos x="538" y="784"/>
              </a:cxn>
              <a:cxn ang="0">
                <a:pos x="580" y="80"/>
              </a:cxn>
              <a:cxn ang="0">
                <a:pos x="128" y="0"/>
              </a:cxn>
            </a:cxnLst>
            <a:rect l="0" t="0" r="r" b="b"/>
            <a:pathLst>
              <a:path w="580" h="784">
                <a:moveTo>
                  <a:pt x="128" y="0"/>
                </a:moveTo>
                <a:lnTo>
                  <a:pt x="112" y="120"/>
                </a:lnTo>
                <a:lnTo>
                  <a:pt x="72" y="106"/>
                </a:lnTo>
                <a:lnTo>
                  <a:pt x="42" y="254"/>
                </a:lnTo>
                <a:lnTo>
                  <a:pt x="74" y="350"/>
                </a:lnTo>
                <a:lnTo>
                  <a:pt x="62" y="364"/>
                </a:lnTo>
                <a:lnTo>
                  <a:pt x="12" y="472"/>
                </a:lnTo>
                <a:lnTo>
                  <a:pt x="24" y="526"/>
                </a:lnTo>
                <a:lnTo>
                  <a:pt x="0" y="568"/>
                </a:lnTo>
                <a:lnTo>
                  <a:pt x="362" y="768"/>
                </a:lnTo>
                <a:lnTo>
                  <a:pt x="538" y="784"/>
                </a:lnTo>
                <a:lnTo>
                  <a:pt x="580" y="80"/>
                </a:lnTo>
                <a:lnTo>
                  <a:pt x="128"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289" name="Freeform 2855"/>
          <p:cNvSpPr>
            <a:spLocks/>
          </p:cNvSpPr>
          <p:nvPr/>
        </p:nvSpPr>
        <p:spPr bwMode="auto">
          <a:xfrm>
            <a:off x="6381933" y="4169296"/>
            <a:ext cx="719878" cy="601612"/>
          </a:xfrm>
          <a:custGeom>
            <a:avLst/>
            <a:gdLst/>
            <a:ahLst/>
            <a:cxnLst>
              <a:cxn ang="0">
                <a:pos x="276" y="240"/>
              </a:cxn>
              <a:cxn ang="0">
                <a:pos x="310" y="90"/>
              </a:cxn>
              <a:cxn ang="0">
                <a:pos x="280" y="0"/>
              </a:cxn>
              <a:cxn ang="0">
                <a:pos x="0" y="20"/>
              </a:cxn>
              <a:cxn ang="0">
                <a:pos x="16" y="154"/>
              </a:cxn>
              <a:cxn ang="0">
                <a:pos x="84" y="274"/>
              </a:cxn>
              <a:cxn ang="0">
                <a:pos x="76" y="372"/>
              </a:cxn>
              <a:cxn ang="0">
                <a:pos x="62" y="416"/>
              </a:cxn>
              <a:cxn ang="0">
                <a:pos x="174" y="440"/>
              </a:cxn>
              <a:cxn ang="0">
                <a:pos x="282" y="426"/>
              </a:cxn>
              <a:cxn ang="0">
                <a:pos x="264" y="468"/>
              </a:cxn>
              <a:cxn ang="0">
                <a:pos x="354" y="468"/>
              </a:cxn>
              <a:cxn ang="0">
                <a:pos x="390" y="426"/>
              </a:cxn>
              <a:cxn ang="0">
                <a:pos x="412" y="454"/>
              </a:cxn>
              <a:cxn ang="0">
                <a:pos x="480" y="400"/>
              </a:cxn>
              <a:cxn ang="0">
                <a:pos x="502" y="454"/>
              </a:cxn>
              <a:cxn ang="0">
                <a:pos x="540" y="454"/>
              </a:cxn>
              <a:cxn ang="0">
                <a:pos x="560" y="412"/>
              </a:cxn>
              <a:cxn ang="0">
                <a:pos x="512" y="344"/>
              </a:cxn>
              <a:cxn ang="0">
                <a:pos x="480" y="304"/>
              </a:cxn>
              <a:cxn ang="0">
                <a:pos x="486" y="302"/>
              </a:cxn>
              <a:cxn ang="0">
                <a:pos x="448" y="230"/>
              </a:cxn>
              <a:cxn ang="0">
                <a:pos x="276" y="240"/>
              </a:cxn>
            </a:cxnLst>
            <a:rect l="0" t="0" r="r" b="b"/>
            <a:pathLst>
              <a:path w="560" h="468">
                <a:moveTo>
                  <a:pt x="276" y="240"/>
                </a:moveTo>
                <a:lnTo>
                  <a:pt x="310" y="90"/>
                </a:lnTo>
                <a:lnTo>
                  <a:pt x="280" y="0"/>
                </a:lnTo>
                <a:lnTo>
                  <a:pt x="0" y="20"/>
                </a:lnTo>
                <a:lnTo>
                  <a:pt x="16" y="154"/>
                </a:lnTo>
                <a:lnTo>
                  <a:pt x="84" y="274"/>
                </a:lnTo>
                <a:lnTo>
                  <a:pt x="76" y="372"/>
                </a:lnTo>
                <a:lnTo>
                  <a:pt x="62" y="416"/>
                </a:lnTo>
                <a:lnTo>
                  <a:pt x="174" y="440"/>
                </a:lnTo>
                <a:lnTo>
                  <a:pt x="282" y="426"/>
                </a:lnTo>
                <a:lnTo>
                  <a:pt x="264" y="468"/>
                </a:lnTo>
                <a:lnTo>
                  <a:pt x="354" y="468"/>
                </a:lnTo>
                <a:lnTo>
                  <a:pt x="390" y="426"/>
                </a:lnTo>
                <a:lnTo>
                  <a:pt x="412" y="454"/>
                </a:lnTo>
                <a:lnTo>
                  <a:pt x="480" y="400"/>
                </a:lnTo>
                <a:lnTo>
                  <a:pt x="502" y="454"/>
                </a:lnTo>
                <a:lnTo>
                  <a:pt x="540" y="454"/>
                </a:lnTo>
                <a:lnTo>
                  <a:pt x="560" y="412"/>
                </a:lnTo>
                <a:lnTo>
                  <a:pt x="512" y="344"/>
                </a:lnTo>
                <a:lnTo>
                  <a:pt x="480" y="304"/>
                </a:lnTo>
                <a:lnTo>
                  <a:pt x="486" y="302"/>
                </a:lnTo>
                <a:lnTo>
                  <a:pt x="448" y="230"/>
                </a:lnTo>
                <a:lnTo>
                  <a:pt x="276" y="24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290" name="Freeform 2856"/>
          <p:cNvSpPr>
            <a:spLocks/>
          </p:cNvSpPr>
          <p:nvPr/>
        </p:nvSpPr>
        <p:spPr bwMode="auto">
          <a:xfrm>
            <a:off x="4382149" y="3855635"/>
            <a:ext cx="812433" cy="915273"/>
          </a:xfrm>
          <a:custGeom>
            <a:avLst/>
            <a:gdLst/>
            <a:ahLst/>
            <a:cxnLst>
              <a:cxn ang="0">
                <a:pos x="254" y="634"/>
              </a:cxn>
              <a:cxn ang="0">
                <a:pos x="620" y="642"/>
              </a:cxn>
              <a:cxn ang="0">
                <a:pos x="612" y="82"/>
              </a:cxn>
              <a:cxn ang="0">
                <a:pos x="632" y="82"/>
              </a:cxn>
              <a:cxn ang="0">
                <a:pos x="632" y="14"/>
              </a:cxn>
              <a:cxn ang="0">
                <a:pos x="40" y="0"/>
              </a:cxn>
              <a:cxn ang="0">
                <a:pos x="0" y="704"/>
              </a:cxn>
              <a:cxn ang="0">
                <a:pos x="104" y="712"/>
              </a:cxn>
              <a:cxn ang="0">
                <a:pos x="104" y="660"/>
              </a:cxn>
              <a:cxn ang="0">
                <a:pos x="252" y="676"/>
              </a:cxn>
              <a:cxn ang="0">
                <a:pos x="256" y="678"/>
              </a:cxn>
              <a:cxn ang="0">
                <a:pos x="252" y="674"/>
              </a:cxn>
              <a:cxn ang="0">
                <a:pos x="254" y="634"/>
              </a:cxn>
            </a:cxnLst>
            <a:rect l="0" t="0" r="r" b="b"/>
            <a:pathLst>
              <a:path w="632" h="712">
                <a:moveTo>
                  <a:pt x="254" y="634"/>
                </a:moveTo>
                <a:lnTo>
                  <a:pt x="620" y="642"/>
                </a:lnTo>
                <a:lnTo>
                  <a:pt x="612" y="82"/>
                </a:lnTo>
                <a:lnTo>
                  <a:pt x="632" y="82"/>
                </a:lnTo>
                <a:lnTo>
                  <a:pt x="632" y="14"/>
                </a:lnTo>
                <a:lnTo>
                  <a:pt x="40" y="0"/>
                </a:lnTo>
                <a:lnTo>
                  <a:pt x="0" y="704"/>
                </a:lnTo>
                <a:lnTo>
                  <a:pt x="104" y="712"/>
                </a:lnTo>
                <a:lnTo>
                  <a:pt x="104" y="660"/>
                </a:lnTo>
                <a:lnTo>
                  <a:pt x="252" y="676"/>
                </a:lnTo>
                <a:lnTo>
                  <a:pt x="256" y="678"/>
                </a:lnTo>
                <a:lnTo>
                  <a:pt x="252" y="674"/>
                </a:lnTo>
                <a:lnTo>
                  <a:pt x="254" y="63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291" name="Freeform 2857"/>
          <p:cNvSpPr>
            <a:spLocks/>
          </p:cNvSpPr>
          <p:nvPr/>
        </p:nvSpPr>
        <p:spPr bwMode="auto">
          <a:xfrm>
            <a:off x="4785349" y="3711660"/>
            <a:ext cx="1699425" cy="1699425"/>
          </a:xfrm>
          <a:custGeom>
            <a:avLst/>
            <a:gdLst/>
            <a:ahLst/>
            <a:cxnLst>
              <a:cxn ang="0">
                <a:pos x="1312" y="726"/>
              </a:cxn>
              <a:cxn ang="0">
                <a:pos x="1322" y="630"/>
              </a:cxn>
              <a:cxn ang="0">
                <a:pos x="1252" y="512"/>
              </a:cxn>
              <a:cxn ang="0">
                <a:pos x="1234" y="376"/>
              </a:cxn>
              <a:cxn ang="0">
                <a:pos x="1234" y="376"/>
              </a:cxn>
              <a:cxn ang="0">
                <a:pos x="1234" y="376"/>
              </a:cxn>
              <a:cxn ang="0">
                <a:pos x="1230" y="338"/>
              </a:cxn>
              <a:cxn ang="0">
                <a:pos x="1120" y="292"/>
              </a:cxn>
              <a:cxn ang="0">
                <a:pos x="852" y="304"/>
              </a:cxn>
              <a:cxn ang="0">
                <a:pos x="644" y="236"/>
              </a:cxn>
              <a:cxn ang="0">
                <a:pos x="632" y="0"/>
              </a:cxn>
              <a:cxn ang="0">
                <a:pos x="362" y="10"/>
              </a:cxn>
              <a:cxn ang="0">
                <a:pos x="370" y="572"/>
              </a:cxn>
              <a:cxn ang="0">
                <a:pos x="0" y="562"/>
              </a:cxn>
              <a:cxn ang="0">
                <a:pos x="0" y="600"/>
              </a:cxn>
              <a:cxn ang="0">
                <a:pos x="174" y="756"/>
              </a:cxn>
              <a:cxn ang="0">
                <a:pos x="212" y="878"/>
              </a:cxn>
              <a:cxn ang="0">
                <a:pos x="372" y="958"/>
              </a:cxn>
              <a:cxn ang="0">
                <a:pos x="442" y="850"/>
              </a:cxn>
              <a:cxn ang="0">
                <a:pos x="562" y="864"/>
              </a:cxn>
              <a:cxn ang="0">
                <a:pos x="770" y="1254"/>
              </a:cxn>
              <a:cxn ang="0">
                <a:pos x="978" y="1322"/>
              </a:cxn>
              <a:cxn ang="0">
                <a:pos x="1008" y="1268"/>
              </a:cxn>
              <a:cxn ang="0">
                <a:pos x="968" y="1146"/>
              </a:cxn>
              <a:cxn ang="0">
                <a:pos x="968" y="1014"/>
              </a:cxn>
              <a:cxn ang="0">
                <a:pos x="1286" y="768"/>
              </a:cxn>
              <a:cxn ang="0">
                <a:pos x="1300" y="772"/>
              </a:cxn>
              <a:cxn ang="0">
                <a:pos x="1298" y="770"/>
              </a:cxn>
              <a:cxn ang="0">
                <a:pos x="1312" y="726"/>
              </a:cxn>
            </a:cxnLst>
            <a:rect l="0" t="0" r="r" b="b"/>
            <a:pathLst>
              <a:path w="1322" h="1322">
                <a:moveTo>
                  <a:pt x="1312" y="726"/>
                </a:moveTo>
                <a:lnTo>
                  <a:pt x="1322" y="630"/>
                </a:lnTo>
                <a:lnTo>
                  <a:pt x="1252" y="512"/>
                </a:lnTo>
                <a:lnTo>
                  <a:pt x="1234" y="376"/>
                </a:lnTo>
                <a:lnTo>
                  <a:pt x="1234" y="376"/>
                </a:lnTo>
                <a:lnTo>
                  <a:pt x="1234" y="376"/>
                </a:lnTo>
                <a:lnTo>
                  <a:pt x="1230" y="338"/>
                </a:lnTo>
                <a:lnTo>
                  <a:pt x="1120" y="292"/>
                </a:lnTo>
                <a:lnTo>
                  <a:pt x="852" y="304"/>
                </a:lnTo>
                <a:lnTo>
                  <a:pt x="644" y="236"/>
                </a:lnTo>
                <a:lnTo>
                  <a:pt x="632" y="0"/>
                </a:lnTo>
                <a:lnTo>
                  <a:pt x="362" y="10"/>
                </a:lnTo>
                <a:lnTo>
                  <a:pt x="370" y="572"/>
                </a:lnTo>
                <a:lnTo>
                  <a:pt x="0" y="562"/>
                </a:lnTo>
                <a:lnTo>
                  <a:pt x="0" y="600"/>
                </a:lnTo>
                <a:lnTo>
                  <a:pt x="174" y="756"/>
                </a:lnTo>
                <a:lnTo>
                  <a:pt x="212" y="878"/>
                </a:lnTo>
                <a:lnTo>
                  <a:pt x="372" y="958"/>
                </a:lnTo>
                <a:lnTo>
                  <a:pt x="442" y="850"/>
                </a:lnTo>
                <a:lnTo>
                  <a:pt x="562" y="864"/>
                </a:lnTo>
                <a:lnTo>
                  <a:pt x="770" y="1254"/>
                </a:lnTo>
                <a:lnTo>
                  <a:pt x="978" y="1322"/>
                </a:lnTo>
                <a:lnTo>
                  <a:pt x="1008" y="1268"/>
                </a:lnTo>
                <a:lnTo>
                  <a:pt x="968" y="1146"/>
                </a:lnTo>
                <a:lnTo>
                  <a:pt x="968" y="1014"/>
                </a:lnTo>
                <a:lnTo>
                  <a:pt x="1286" y="768"/>
                </a:lnTo>
                <a:lnTo>
                  <a:pt x="1300" y="772"/>
                </a:lnTo>
                <a:lnTo>
                  <a:pt x="1298" y="770"/>
                </a:lnTo>
                <a:lnTo>
                  <a:pt x="1312" y="726"/>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292" name="Freeform 2858"/>
          <p:cNvSpPr>
            <a:spLocks/>
          </p:cNvSpPr>
          <p:nvPr/>
        </p:nvSpPr>
        <p:spPr bwMode="auto">
          <a:xfrm>
            <a:off x="6284236" y="3649956"/>
            <a:ext cx="578473" cy="539908"/>
          </a:xfrm>
          <a:custGeom>
            <a:avLst/>
            <a:gdLst/>
            <a:ahLst/>
            <a:cxnLst>
              <a:cxn ang="0">
                <a:pos x="72" y="382"/>
              </a:cxn>
              <a:cxn ang="0">
                <a:pos x="76" y="420"/>
              </a:cxn>
              <a:cxn ang="0">
                <a:pos x="356" y="400"/>
              </a:cxn>
              <a:cxn ang="0">
                <a:pos x="346" y="360"/>
              </a:cxn>
              <a:cxn ang="0">
                <a:pos x="450" y="42"/>
              </a:cxn>
              <a:cxn ang="0">
                <a:pos x="366" y="48"/>
              </a:cxn>
              <a:cxn ang="0">
                <a:pos x="384" y="0"/>
              </a:cxn>
              <a:cxn ang="0">
                <a:pos x="0" y="8"/>
              </a:cxn>
              <a:cxn ang="0">
                <a:pos x="32" y="366"/>
              </a:cxn>
              <a:cxn ang="0">
                <a:pos x="72" y="382"/>
              </a:cxn>
            </a:cxnLst>
            <a:rect l="0" t="0" r="r" b="b"/>
            <a:pathLst>
              <a:path w="450" h="420">
                <a:moveTo>
                  <a:pt x="72" y="382"/>
                </a:moveTo>
                <a:lnTo>
                  <a:pt x="76" y="420"/>
                </a:lnTo>
                <a:lnTo>
                  <a:pt x="356" y="400"/>
                </a:lnTo>
                <a:lnTo>
                  <a:pt x="346" y="360"/>
                </a:lnTo>
                <a:lnTo>
                  <a:pt x="450" y="42"/>
                </a:lnTo>
                <a:lnTo>
                  <a:pt x="366" y="48"/>
                </a:lnTo>
                <a:lnTo>
                  <a:pt x="384" y="0"/>
                </a:lnTo>
                <a:lnTo>
                  <a:pt x="0" y="8"/>
                </a:lnTo>
                <a:lnTo>
                  <a:pt x="32" y="366"/>
                </a:lnTo>
                <a:lnTo>
                  <a:pt x="72" y="38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293" name="Freeform 2859"/>
          <p:cNvSpPr>
            <a:spLocks/>
          </p:cNvSpPr>
          <p:nvPr/>
        </p:nvSpPr>
        <p:spPr bwMode="auto">
          <a:xfrm>
            <a:off x="5273836" y="3590823"/>
            <a:ext cx="1038680" cy="524482"/>
          </a:xfrm>
          <a:custGeom>
            <a:avLst/>
            <a:gdLst/>
            <a:ahLst/>
            <a:cxnLst>
              <a:cxn ang="0">
                <a:pos x="0" y="28"/>
              </a:cxn>
              <a:cxn ang="0">
                <a:pos x="2" y="96"/>
              </a:cxn>
              <a:cxn ang="0">
                <a:pos x="256" y="88"/>
              </a:cxn>
              <a:cxn ang="0">
                <a:pos x="270" y="326"/>
              </a:cxn>
              <a:cxn ang="0">
                <a:pos x="472" y="394"/>
              </a:cxn>
              <a:cxn ang="0">
                <a:pos x="742" y="380"/>
              </a:cxn>
              <a:cxn ang="0">
                <a:pos x="808" y="408"/>
              </a:cxn>
              <a:cxn ang="0">
                <a:pos x="774" y="0"/>
              </a:cxn>
              <a:cxn ang="0">
                <a:pos x="0" y="28"/>
              </a:cxn>
            </a:cxnLst>
            <a:rect l="0" t="0" r="r" b="b"/>
            <a:pathLst>
              <a:path w="808" h="408">
                <a:moveTo>
                  <a:pt x="0" y="28"/>
                </a:moveTo>
                <a:lnTo>
                  <a:pt x="2" y="96"/>
                </a:lnTo>
                <a:lnTo>
                  <a:pt x="256" y="88"/>
                </a:lnTo>
                <a:lnTo>
                  <a:pt x="270" y="326"/>
                </a:lnTo>
                <a:lnTo>
                  <a:pt x="472" y="394"/>
                </a:lnTo>
                <a:lnTo>
                  <a:pt x="742" y="380"/>
                </a:lnTo>
                <a:lnTo>
                  <a:pt x="808" y="408"/>
                </a:lnTo>
                <a:lnTo>
                  <a:pt x="774" y="0"/>
                </a:lnTo>
                <a:lnTo>
                  <a:pt x="0" y="28"/>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294" name="Freeform 2860"/>
          <p:cNvSpPr>
            <a:spLocks/>
          </p:cNvSpPr>
          <p:nvPr/>
        </p:nvSpPr>
        <p:spPr bwMode="auto">
          <a:xfrm>
            <a:off x="3916353" y="2744968"/>
            <a:ext cx="642748" cy="858711"/>
          </a:xfrm>
          <a:custGeom>
            <a:avLst/>
            <a:gdLst/>
            <a:ahLst/>
            <a:cxnLst>
              <a:cxn ang="0">
                <a:pos x="0" y="588"/>
              </a:cxn>
              <a:cxn ang="0">
                <a:pos x="452" y="668"/>
              </a:cxn>
              <a:cxn ang="0">
                <a:pos x="500" y="202"/>
              </a:cxn>
              <a:cxn ang="0">
                <a:pos x="312" y="176"/>
              </a:cxn>
              <a:cxn ang="0">
                <a:pos x="336" y="54"/>
              </a:cxn>
              <a:cxn ang="0">
                <a:pos x="76" y="0"/>
              </a:cxn>
              <a:cxn ang="0">
                <a:pos x="0" y="588"/>
              </a:cxn>
            </a:cxnLst>
            <a:rect l="0" t="0" r="r" b="b"/>
            <a:pathLst>
              <a:path w="500" h="668">
                <a:moveTo>
                  <a:pt x="0" y="588"/>
                </a:moveTo>
                <a:lnTo>
                  <a:pt x="452" y="668"/>
                </a:lnTo>
                <a:lnTo>
                  <a:pt x="500" y="202"/>
                </a:lnTo>
                <a:lnTo>
                  <a:pt x="312" y="176"/>
                </a:lnTo>
                <a:lnTo>
                  <a:pt x="336" y="54"/>
                </a:lnTo>
                <a:lnTo>
                  <a:pt x="76" y="0"/>
                </a:lnTo>
                <a:lnTo>
                  <a:pt x="0" y="588"/>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295" name="Freeform 2861"/>
          <p:cNvSpPr>
            <a:spLocks/>
          </p:cNvSpPr>
          <p:nvPr/>
        </p:nvSpPr>
        <p:spPr bwMode="auto">
          <a:xfrm>
            <a:off x="6546477" y="1842550"/>
            <a:ext cx="683884" cy="323945"/>
          </a:xfrm>
          <a:custGeom>
            <a:avLst/>
            <a:gdLst/>
            <a:ahLst/>
            <a:cxnLst>
              <a:cxn ang="0">
                <a:pos x="230" y="214"/>
              </a:cxn>
              <a:cxn ang="0">
                <a:pos x="236" y="252"/>
              </a:cxn>
              <a:cxn ang="0">
                <a:pos x="262" y="252"/>
              </a:cxn>
              <a:cxn ang="0">
                <a:pos x="284" y="200"/>
              </a:cxn>
              <a:cxn ang="0">
                <a:pos x="362" y="160"/>
              </a:cxn>
              <a:cxn ang="0">
                <a:pos x="444" y="122"/>
              </a:cxn>
              <a:cxn ang="0">
                <a:pos x="532" y="122"/>
              </a:cxn>
              <a:cxn ang="0">
                <a:pos x="444" y="14"/>
              </a:cxn>
              <a:cxn ang="0">
                <a:pos x="306" y="96"/>
              </a:cxn>
              <a:cxn ang="0">
                <a:pos x="244" y="106"/>
              </a:cxn>
              <a:cxn ang="0">
                <a:pos x="206" y="70"/>
              </a:cxn>
              <a:cxn ang="0">
                <a:pos x="154" y="80"/>
              </a:cxn>
              <a:cxn ang="0">
                <a:pos x="174" y="0"/>
              </a:cxn>
              <a:cxn ang="0">
                <a:pos x="4" y="134"/>
              </a:cxn>
              <a:cxn ang="0">
                <a:pos x="0" y="134"/>
              </a:cxn>
              <a:cxn ang="0">
                <a:pos x="18" y="186"/>
              </a:cxn>
              <a:cxn ang="0">
                <a:pos x="230" y="214"/>
              </a:cxn>
            </a:cxnLst>
            <a:rect l="0" t="0" r="r" b="b"/>
            <a:pathLst>
              <a:path w="532" h="252">
                <a:moveTo>
                  <a:pt x="230" y="214"/>
                </a:moveTo>
                <a:lnTo>
                  <a:pt x="236" y="252"/>
                </a:lnTo>
                <a:lnTo>
                  <a:pt x="262" y="252"/>
                </a:lnTo>
                <a:lnTo>
                  <a:pt x="284" y="200"/>
                </a:lnTo>
                <a:lnTo>
                  <a:pt x="362" y="160"/>
                </a:lnTo>
                <a:lnTo>
                  <a:pt x="444" y="122"/>
                </a:lnTo>
                <a:lnTo>
                  <a:pt x="532" y="122"/>
                </a:lnTo>
                <a:lnTo>
                  <a:pt x="444" y="14"/>
                </a:lnTo>
                <a:lnTo>
                  <a:pt x="306" y="96"/>
                </a:lnTo>
                <a:lnTo>
                  <a:pt x="244" y="106"/>
                </a:lnTo>
                <a:lnTo>
                  <a:pt x="206" y="70"/>
                </a:lnTo>
                <a:lnTo>
                  <a:pt x="154" y="80"/>
                </a:lnTo>
                <a:lnTo>
                  <a:pt x="174" y="0"/>
                </a:lnTo>
                <a:lnTo>
                  <a:pt x="4" y="134"/>
                </a:lnTo>
                <a:lnTo>
                  <a:pt x="0" y="134"/>
                </a:lnTo>
                <a:lnTo>
                  <a:pt x="18" y="186"/>
                </a:lnTo>
                <a:lnTo>
                  <a:pt x="230" y="21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296" name="Freeform 2862"/>
          <p:cNvSpPr>
            <a:spLocks/>
          </p:cNvSpPr>
          <p:nvPr/>
        </p:nvSpPr>
        <p:spPr bwMode="auto">
          <a:xfrm>
            <a:off x="4505111" y="3004637"/>
            <a:ext cx="868995" cy="611896"/>
          </a:xfrm>
          <a:custGeom>
            <a:avLst/>
            <a:gdLst/>
            <a:ahLst/>
            <a:cxnLst>
              <a:cxn ang="0">
                <a:pos x="670" y="118"/>
              </a:cxn>
              <a:cxn ang="0">
                <a:pos x="662" y="26"/>
              </a:cxn>
              <a:cxn ang="0">
                <a:pos x="50" y="0"/>
              </a:cxn>
              <a:cxn ang="0">
                <a:pos x="0" y="466"/>
              </a:cxn>
              <a:cxn ang="0">
                <a:pos x="594" y="476"/>
              </a:cxn>
              <a:cxn ang="0">
                <a:pos x="676" y="474"/>
              </a:cxn>
              <a:cxn ang="0">
                <a:pos x="668" y="118"/>
              </a:cxn>
              <a:cxn ang="0">
                <a:pos x="670" y="118"/>
              </a:cxn>
            </a:cxnLst>
            <a:rect l="0" t="0" r="r" b="b"/>
            <a:pathLst>
              <a:path w="676" h="476">
                <a:moveTo>
                  <a:pt x="670" y="118"/>
                </a:moveTo>
                <a:lnTo>
                  <a:pt x="662" y="26"/>
                </a:lnTo>
                <a:lnTo>
                  <a:pt x="50" y="0"/>
                </a:lnTo>
                <a:lnTo>
                  <a:pt x="0" y="466"/>
                </a:lnTo>
                <a:lnTo>
                  <a:pt x="594" y="476"/>
                </a:lnTo>
                <a:lnTo>
                  <a:pt x="676" y="474"/>
                </a:lnTo>
                <a:lnTo>
                  <a:pt x="668" y="118"/>
                </a:lnTo>
                <a:lnTo>
                  <a:pt x="670" y="118"/>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297" name="Freeform 2863"/>
          <p:cNvSpPr>
            <a:spLocks/>
          </p:cNvSpPr>
          <p:nvPr/>
        </p:nvSpPr>
        <p:spPr bwMode="auto">
          <a:xfrm>
            <a:off x="2885385" y="2490440"/>
            <a:ext cx="953838" cy="1745703"/>
          </a:xfrm>
          <a:custGeom>
            <a:avLst/>
            <a:gdLst/>
            <a:ahLst/>
            <a:cxnLst>
              <a:cxn ang="0">
                <a:pos x="694" y="1314"/>
              </a:cxn>
              <a:cxn ang="0">
                <a:pos x="682" y="1260"/>
              </a:cxn>
              <a:cxn ang="0">
                <a:pos x="732" y="1150"/>
              </a:cxn>
              <a:cxn ang="0">
                <a:pos x="742" y="1140"/>
              </a:cxn>
              <a:cxn ang="0">
                <a:pos x="712" y="1044"/>
              </a:cxn>
              <a:cxn ang="0">
                <a:pos x="324" y="482"/>
              </a:cxn>
              <a:cxn ang="0">
                <a:pos x="334" y="454"/>
              </a:cxn>
              <a:cxn ang="0">
                <a:pos x="324" y="426"/>
              </a:cxn>
              <a:cxn ang="0">
                <a:pos x="402" y="98"/>
              </a:cxn>
              <a:cxn ang="0">
                <a:pos x="70" y="8"/>
              </a:cxn>
              <a:cxn ang="0">
                <a:pos x="68" y="0"/>
              </a:cxn>
              <a:cxn ang="0">
                <a:pos x="70" y="34"/>
              </a:cxn>
              <a:cxn ang="0">
                <a:pos x="0" y="156"/>
              </a:cxn>
              <a:cxn ang="0">
                <a:pos x="42" y="278"/>
              </a:cxn>
              <a:cxn ang="0">
                <a:pos x="32" y="384"/>
              </a:cxn>
              <a:cxn ang="0">
                <a:pos x="102" y="534"/>
              </a:cxn>
              <a:cxn ang="0">
                <a:pos x="102" y="614"/>
              </a:cxn>
              <a:cxn ang="0">
                <a:pos x="122" y="682"/>
              </a:cxn>
              <a:cxn ang="0">
                <a:pos x="90" y="734"/>
              </a:cxn>
              <a:cxn ang="0">
                <a:pos x="190" y="870"/>
              </a:cxn>
              <a:cxn ang="0">
                <a:pos x="190" y="1006"/>
              </a:cxn>
              <a:cxn ang="0">
                <a:pos x="360" y="1114"/>
              </a:cxn>
              <a:cxn ang="0">
                <a:pos x="360" y="1178"/>
              </a:cxn>
              <a:cxn ang="0">
                <a:pos x="450" y="1236"/>
              </a:cxn>
              <a:cxn ang="0">
                <a:pos x="450" y="1342"/>
              </a:cxn>
              <a:cxn ang="0">
                <a:pos x="668" y="1354"/>
              </a:cxn>
              <a:cxn ang="0">
                <a:pos x="672" y="1358"/>
              </a:cxn>
              <a:cxn ang="0">
                <a:pos x="668" y="1354"/>
              </a:cxn>
              <a:cxn ang="0">
                <a:pos x="694" y="1314"/>
              </a:cxn>
            </a:cxnLst>
            <a:rect l="0" t="0" r="r" b="b"/>
            <a:pathLst>
              <a:path w="742" h="1358">
                <a:moveTo>
                  <a:pt x="694" y="1314"/>
                </a:moveTo>
                <a:lnTo>
                  <a:pt x="682" y="1260"/>
                </a:lnTo>
                <a:lnTo>
                  <a:pt x="732" y="1150"/>
                </a:lnTo>
                <a:lnTo>
                  <a:pt x="742" y="1140"/>
                </a:lnTo>
                <a:lnTo>
                  <a:pt x="712" y="1044"/>
                </a:lnTo>
                <a:lnTo>
                  <a:pt x="324" y="482"/>
                </a:lnTo>
                <a:lnTo>
                  <a:pt x="334" y="454"/>
                </a:lnTo>
                <a:lnTo>
                  <a:pt x="324" y="426"/>
                </a:lnTo>
                <a:lnTo>
                  <a:pt x="402" y="98"/>
                </a:lnTo>
                <a:lnTo>
                  <a:pt x="70" y="8"/>
                </a:lnTo>
                <a:lnTo>
                  <a:pt x="68" y="0"/>
                </a:lnTo>
                <a:lnTo>
                  <a:pt x="70" y="34"/>
                </a:lnTo>
                <a:lnTo>
                  <a:pt x="0" y="156"/>
                </a:lnTo>
                <a:lnTo>
                  <a:pt x="42" y="278"/>
                </a:lnTo>
                <a:lnTo>
                  <a:pt x="32" y="384"/>
                </a:lnTo>
                <a:lnTo>
                  <a:pt x="102" y="534"/>
                </a:lnTo>
                <a:lnTo>
                  <a:pt x="102" y="614"/>
                </a:lnTo>
                <a:lnTo>
                  <a:pt x="122" y="682"/>
                </a:lnTo>
                <a:lnTo>
                  <a:pt x="90" y="734"/>
                </a:lnTo>
                <a:lnTo>
                  <a:pt x="190" y="870"/>
                </a:lnTo>
                <a:lnTo>
                  <a:pt x="190" y="1006"/>
                </a:lnTo>
                <a:lnTo>
                  <a:pt x="360" y="1114"/>
                </a:lnTo>
                <a:lnTo>
                  <a:pt x="360" y="1178"/>
                </a:lnTo>
                <a:lnTo>
                  <a:pt x="450" y="1236"/>
                </a:lnTo>
                <a:lnTo>
                  <a:pt x="450" y="1342"/>
                </a:lnTo>
                <a:lnTo>
                  <a:pt x="668" y="1354"/>
                </a:lnTo>
                <a:lnTo>
                  <a:pt x="672" y="1358"/>
                </a:lnTo>
                <a:lnTo>
                  <a:pt x="668" y="1354"/>
                </a:lnTo>
                <a:lnTo>
                  <a:pt x="694" y="131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298" name="Freeform 2864"/>
          <p:cNvSpPr>
            <a:spLocks/>
          </p:cNvSpPr>
          <p:nvPr/>
        </p:nvSpPr>
        <p:spPr bwMode="auto">
          <a:xfrm>
            <a:off x="4322570" y="2313041"/>
            <a:ext cx="843285" cy="707023"/>
          </a:xfrm>
          <a:custGeom>
            <a:avLst/>
            <a:gdLst/>
            <a:ahLst/>
            <a:cxnLst>
              <a:cxn ang="0">
                <a:pos x="26" y="388"/>
              </a:cxn>
              <a:cxn ang="0">
                <a:pos x="28" y="388"/>
              </a:cxn>
              <a:cxn ang="0">
                <a:pos x="0" y="508"/>
              </a:cxn>
              <a:cxn ang="0">
                <a:pos x="192" y="536"/>
              </a:cxn>
              <a:cxn ang="0">
                <a:pos x="650" y="550"/>
              </a:cxn>
              <a:cxn ang="0">
                <a:pos x="656" y="40"/>
              </a:cxn>
              <a:cxn ang="0">
                <a:pos x="64" y="0"/>
              </a:cxn>
              <a:cxn ang="0">
                <a:pos x="26" y="388"/>
              </a:cxn>
            </a:cxnLst>
            <a:rect l="0" t="0" r="r" b="b"/>
            <a:pathLst>
              <a:path w="656" h="550">
                <a:moveTo>
                  <a:pt x="26" y="388"/>
                </a:moveTo>
                <a:lnTo>
                  <a:pt x="28" y="388"/>
                </a:lnTo>
                <a:lnTo>
                  <a:pt x="0" y="508"/>
                </a:lnTo>
                <a:lnTo>
                  <a:pt x="192" y="536"/>
                </a:lnTo>
                <a:lnTo>
                  <a:pt x="650" y="550"/>
                </a:lnTo>
                <a:lnTo>
                  <a:pt x="656" y="40"/>
                </a:lnTo>
                <a:lnTo>
                  <a:pt x="64" y="0"/>
                </a:lnTo>
                <a:lnTo>
                  <a:pt x="26" y="388"/>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299" name="Freeform 2865"/>
          <p:cNvSpPr>
            <a:spLocks/>
          </p:cNvSpPr>
          <p:nvPr/>
        </p:nvSpPr>
        <p:spPr bwMode="auto">
          <a:xfrm>
            <a:off x="6829286" y="3408283"/>
            <a:ext cx="979548" cy="416501"/>
          </a:xfrm>
          <a:custGeom>
            <a:avLst/>
            <a:gdLst/>
            <a:ahLst/>
            <a:cxnLst>
              <a:cxn ang="0">
                <a:pos x="206" y="304"/>
              </a:cxn>
              <a:cxn ang="0">
                <a:pos x="554" y="246"/>
              </a:cxn>
              <a:cxn ang="0">
                <a:pos x="580" y="154"/>
              </a:cxn>
              <a:cxn ang="0">
                <a:pos x="752" y="30"/>
              </a:cxn>
              <a:cxn ang="0">
                <a:pos x="762" y="0"/>
              </a:cxn>
              <a:cxn ang="0">
                <a:pos x="762" y="0"/>
              </a:cxn>
              <a:cxn ang="0">
                <a:pos x="332" y="88"/>
              </a:cxn>
              <a:cxn ang="0">
                <a:pos x="54" y="134"/>
              </a:cxn>
              <a:cxn ang="0">
                <a:pos x="32" y="134"/>
              </a:cxn>
              <a:cxn ang="0">
                <a:pos x="32" y="230"/>
              </a:cxn>
              <a:cxn ang="0">
                <a:pos x="30" y="230"/>
              </a:cxn>
              <a:cxn ang="0">
                <a:pos x="0" y="324"/>
              </a:cxn>
              <a:cxn ang="0">
                <a:pos x="206" y="304"/>
              </a:cxn>
            </a:cxnLst>
            <a:rect l="0" t="0" r="r" b="b"/>
            <a:pathLst>
              <a:path w="762" h="324">
                <a:moveTo>
                  <a:pt x="206" y="304"/>
                </a:moveTo>
                <a:lnTo>
                  <a:pt x="554" y="246"/>
                </a:lnTo>
                <a:lnTo>
                  <a:pt x="580" y="154"/>
                </a:lnTo>
                <a:lnTo>
                  <a:pt x="752" y="30"/>
                </a:lnTo>
                <a:lnTo>
                  <a:pt x="762" y="0"/>
                </a:lnTo>
                <a:lnTo>
                  <a:pt x="762" y="0"/>
                </a:lnTo>
                <a:lnTo>
                  <a:pt x="332" y="88"/>
                </a:lnTo>
                <a:lnTo>
                  <a:pt x="54" y="134"/>
                </a:lnTo>
                <a:lnTo>
                  <a:pt x="32" y="134"/>
                </a:lnTo>
                <a:lnTo>
                  <a:pt x="32" y="230"/>
                </a:lnTo>
                <a:lnTo>
                  <a:pt x="30" y="230"/>
                </a:lnTo>
                <a:lnTo>
                  <a:pt x="0" y="324"/>
                </a:lnTo>
                <a:lnTo>
                  <a:pt x="206" y="30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00" name="Freeform 2866"/>
          <p:cNvSpPr>
            <a:spLocks/>
          </p:cNvSpPr>
          <p:nvPr/>
        </p:nvSpPr>
        <p:spPr bwMode="auto">
          <a:xfrm>
            <a:off x="7546593" y="3187178"/>
            <a:ext cx="1012971" cy="537337"/>
          </a:xfrm>
          <a:custGeom>
            <a:avLst/>
            <a:gdLst/>
            <a:ahLst/>
            <a:cxnLst>
              <a:cxn ang="0">
                <a:pos x="196" y="202"/>
              </a:cxn>
              <a:cxn ang="0">
                <a:pos x="26" y="326"/>
              </a:cxn>
              <a:cxn ang="0">
                <a:pos x="0" y="418"/>
              </a:cxn>
              <a:cxn ang="0">
                <a:pos x="62" y="408"/>
              </a:cxn>
              <a:cxn ang="0">
                <a:pos x="312" y="310"/>
              </a:cxn>
              <a:cxn ang="0">
                <a:pos x="344" y="344"/>
              </a:cxn>
              <a:cxn ang="0">
                <a:pos x="424" y="326"/>
              </a:cxn>
              <a:cxn ang="0">
                <a:pos x="558" y="414"/>
              </a:cxn>
              <a:cxn ang="0">
                <a:pos x="560" y="408"/>
              </a:cxn>
              <a:cxn ang="0">
                <a:pos x="628" y="368"/>
              </a:cxn>
              <a:cxn ang="0">
                <a:pos x="628" y="328"/>
              </a:cxn>
              <a:cxn ang="0">
                <a:pos x="678" y="248"/>
              </a:cxn>
              <a:cxn ang="0">
                <a:pos x="738" y="248"/>
              </a:cxn>
              <a:cxn ang="0">
                <a:pos x="788" y="128"/>
              </a:cxn>
              <a:cxn ang="0">
                <a:pos x="788" y="46"/>
              </a:cxn>
              <a:cxn ang="0">
                <a:pos x="754" y="0"/>
              </a:cxn>
              <a:cxn ang="0">
                <a:pos x="208" y="170"/>
              </a:cxn>
              <a:cxn ang="0">
                <a:pos x="196" y="202"/>
              </a:cxn>
            </a:cxnLst>
            <a:rect l="0" t="0" r="r" b="b"/>
            <a:pathLst>
              <a:path w="788" h="418">
                <a:moveTo>
                  <a:pt x="196" y="202"/>
                </a:moveTo>
                <a:lnTo>
                  <a:pt x="26" y="326"/>
                </a:lnTo>
                <a:lnTo>
                  <a:pt x="0" y="418"/>
                </a:lnTo>
                <a:lnTo>
                  <a:pt x="62" y="408"/>
                </a:lnTo>
                <a:lnTo>
                  <a:pt x="312" y="310"/>
                </a:lnTo>
                <a:lnTo>
                  <a:pt x="344" y="344"/>
                </a:lnTo>
                <a:lnTo>
                  <a:pt x="424" y="326"/>
                </a:lnTo>
                <a:lnTo>
                  <a:pt x="558" y="414"/>
                </a:lnTo>
                <a:lnTo>
                  <a:pt x="560" y="408"/>
                </a:lnTo>
                <a:lnTo>
                  <a:pt x="628" y="368"/>
                </a:lnTo>
                <a:lnTo>
                  <a:pt x="628" y="328"/>
                </a:lnTo>
                <a:lnTo>
                  <a:pt x="678" y="248"/>
                </a:lnTo>
                <a:lnTo>
                  <a:pt x="738" y="248"/>
                </a:lnTo>
                <a:lnTo>
                  <a:pt x="788" y="128"/>
                </a:lnTo>
                <a:lnTo>
                  <a:pt x="788" y="46"/>
                </a:lnTo>
                <a:lnTo>
                  <a:pt x="754" y="0"/>
                </a:lnTo>
                <a:lnTo>
                  <a:pt x="208" y="170"/>
                </a:lnTo>
                <a:lnTo>
                  <a:pt x="196" y="20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01" name="Freeform 2867"/>
          <p:cNvSpPr>
            <a:spLocks/>
          </p:cNvSpPr>
          <p:nvPr/>
        </p:nvSpPr>
        <p:spPr bwMode="auto">
          <a:xfrm>
            <a:off x="8551851" y="2382457"/>
            <a:ext cx="141405" cy="97698"/>
          </a:xfrm>
          <a:custGeom>
            <a:avLst/>
            <a:gdLst/>
            <a:ahLst/>
            <a:cxnLst>
              <a:cxn ang="0">
                <a:pos x="14" y="38"/>
              </a:cxn>
              <a:cxn ang="0">
                <a:pos x="0" y="76"/>
              </a:cxn>
              <a:cxn ang="0">
                <a:pos x="46" y="52"/>
              </a:cxn>
              <a:cxn ang="0">
                <a:pos x="106" y="12"/>
              </a:cxn>
              <a:cxn ang="0">
                <a:pos x="110" y="0"/>
              </a:cxn>
              <a:cxn ang="0">
                <a:pos x="98" y="0"/>
              </a:cxn>
              <a:cxn ang="0">
                <a:pos x="14" y="38"/>
              </a:cxn>
            </a:cxnLst>
            <a:rect l="0" t="0" r="r" b="b"/>
            <a:pathLst>
              <a:path w="110" h="76">
                <a:moveTo>
                  <a:pt x="14" y="38"/>
                </a:moveTo>
                <a:lnTo>
                  <a:pt x="0" y="76"/>
                </a:lnTo>
                <a:lnTo>
                  <a:pt x="46" y="52"/>
                </a:lnTo>
                <a:lnTo>
                  <a:pt x="106" y="12"/>
                </a:lnTo>
                <a:lnTo>
                  <a:pt x="110" y="0"/>
                </a:lnTo>
                <a:lnTo>
                  <a:pt x="98" y="0"/>
                </a:lnTo>
                <a:lnTo>
                  <a:pt x="14" y="38"/>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02" name="Freeform 2868"/>
          <p:cNvSpPr>
            <a:spLocks/>
          </p:cNvSpPr>
          <p:nvPr/>
        </p:nvSpPr>
        <p:spPr bwMode="auto">
          <a:xfrm>
            <a:off x="5366393" y="3148613"/>
            <a:ext cx="899847" cy="465349"/>
          </a:xfrm>
          <a:custGeom>
            <a:avLst/>
            <a:gdLst/>
            <a:ahLst/>
            <a:cxnLst>
              <a:cxn ang="0">
                <a:pos x="626" y="62"/>
              </a:cxn>
              <a:cxn ang="0">
                <a:pos x="642" y="0"/>
              </a:cxn>
              <a:cxn ang="0">
                <a:pos x="606" y="0"/>
              </a:cxn>
              <a:cxn ang="0">
                <a:pos x="608" y="0"/>
              </a:cxn>
              <a:cxn ang="0">
                <a:pos x="0" y="8"/>
              </a:cxn>
              <a:cxn ang="0">
                <a:pos x="10" y="362"/>
              </a:cxn>
              <a:cxn ang="0">
                <a:pos x="700" y="338"/>
              </a:cxn>
              <a:cxn ang="0">
                <a:pos x="680" y="90"/>
              </a:cxn>
              <a:cxn ang="0">
                <a:pos x="626" y="62"/>
              </a:cxn>
            </a:cxnLst>
            <a:rect l="0" t="0" r="r" b="b"/>
            <a:pathLst>
              <a:path w="700" h="362">
                <a:moveTo>
                  <a:pt x="626" y="62"/>
                </a:moveTo>
                <a:lnTo>
                  <a:pt x="642" y="0"/>
                </a:lnTo>
                <a:lnTo>
                  <a:pt x="606" y="0"/>
                </a:lnTo>
                <a:lnTo>
                  <a:pt x="608" y="0"/>
                </a:lnTo>
                <a:lnTo>
                  <a:pt x="0" y="8"/>
                </a:lnTo>
                <a:lnTo>
                  <a:pt x="10" y="362"/>
                </a:lnTo>
                <a:lnTo>
                  <a:pt x="700" y="338"/>
                </a:lnTo>
                <a:lnTo>
                  <a:pt x="680" y="90"/>
                </a:lnTo>
                <a:lnTo>
                  <a:pt x="626" y="6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03" name="Freeform 2869"/>
          <p:cNvSpPr>
            <a:spLocks/>
          </p:cNvSpPr>
          <p:nvPr/>
        </p:nvSpPr>
        <p:spPr bwMode="auto">
          <a:xfrm>
            <a:off x="7011827" y="2048229"/>
            <a:ext cx="501343" cy="655603"/>
          </a:xfrm>
          <a:custGeom>
            <a:avLst/>
            <a:gdLst/>
            <a:ahLst/>
            <a:cxnLst>
              <a:cxn ang="0">
                <a:pos x="350" y="464"/>
              </a:cxn>
              <a:cxn ang="0">
                <a:pos x="338" y="460"/>
              </a:cxn>
              <a:cxn ang="0">
                <a:pos x="390" y="284"/>
              </a:cxn>
              <a:cxn ang="0">
                <a:pos x="320" y="164"/>
              </a:cxn>
              <a:cxn ang="0">
                <a:pos x="280" y="190"/>
              </a:cxn>
              <a:cxn ang="0">
                <a:pos x="250" y="14"/>
              </a:cxn>
              <a:cxn ang="0">
                <a:pos x="100" y="0"/>
              </a:cxn>
              <a:cxn ang="0">
                <a:pos x="100" y="28"/>
              </a:cxn>
              <a:cxn ang="0">
                <a:pos x="22" y="124"/>
              </a:cxn>
              <a:cxn ang="0">
                <a:pos x="0" y="232"/>
              </a:cxn>
              <a:cxn ang="0">
                <a:pos x="12" y="272"/>
              </a:cxn>
              <a:cxn ang="0">
                <a:pos x="50" y="378"/>
              </a:cxn>
              <a:cxn ang="0">
                <a:pos x="50" y="486"/>
              </a:cxn>
              <a:cxn ang="0">
                <a:pos x="24" y="510"/>
              </a:cxn>
              <a:cxn ang="0">
                <a:pos x="212" y="506"/>
              </a:cxn>
              <a:cxn ang="0">
                <a:pos x="350" y="464"/>
              </a:cxn>
            </a:cxnLst>
            <a:rect l="0" t="0" r="r" b="b"/>
            <a:pathLst>
              <a:path w="390" h="510">
                <a:moveTo>
                  <a:pt x="350" y="464"/>
                </a:moveTo>
                <a:lnTo>
                  <a:pt x="338" y="460"/>
                </a:lnTo>
                <a:lnTo>
                  <a:pt x="390" y="284"/>
                </a:lnTo>
                <a:lnTo>
                  <a:pt x="320" y="164"/>
                </a:lnTo>
                <a:lnTo>
                  <a:pt x="280" y="190"/>
                </a:lnTo>
                <a:lnTo>
                  <a:pt x="250" y="14"/>
                </a:lnTo>
                <a:lnTo>
                  <a:pt x="100" y="0"/>
                </a:lnTo>
                <a:lnTo>
                  <a:pt x="100" y="28"/>
                </a:lnTo>
                <a:lnTo>
                  <a:pt x="22" y="124"/>
                </a:lnTo>
                <a:lnTo>
                  <a:pt x="0" y="232"/>
                </a:lnTo>
                <a:lnTo>
                  <a:pt x="12" y="272"/>
                </a:lnTo>
                <a:lnTo>
                  <a:pt x="50" y="378"/>
                </a:lnTo>
                <a:lnTo>
                  <a:pt x="50" y="486"/>
                </a:lnTo>
                <a:lnTo>
                  <a:pt x="24" y="510"/>
                </a:lnTo>
                <a:lnTo>
                  <a:pt x="212" y="506"/>
                </a:lnTo>
                <a:lnTo>
                  <a:pt x="350" y="46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04" name="Freeform 2870"/>
          <p:cNvSpPr>
            <a:spLocks/>
          </p:cNvSpPr>
          <p:nvPr/>
        </p:nvSpPr>
        <p:spPr bwMode="auto">
          <a:xfrm>
            <a:off x="3309599" y="2616418"/>
            <a:ext cx="694168" cy="1210937"/>
          </a:xfrm>
          <a:custGeom>
            <a:avLst/>
            <a:gdLst/>
            <a:ahLst/>
            <a:cxnLst>
              <a:cxn ang="0">
                <a:pos x="468" y="688"/>
              </a:cxn>
              <a:cxn ang="0">
                <a:pos x="540" y="98"/>
              </a:cxn>
              <a:cxn ang="0">
                <a:pos x="302" y="50"/>
              </a:cxn>
              <a:cxn ang="0">
                <a:pos x="302" y="46"/>
              </a:cxn>
              <a:cxn ang="0">
                <a:pos x="76" y="0"/>
              </a:cxn>
              <a:cxn ang="0">
                <a:pos x="0" y="328"/>
              </a:cxn>
              <a:cxn ang="0">
                <a:pos x="10" y="356"/>
              </a:cxn>
              <a:cxn ang="0">
                <a:pos x="0" y="384"/>
              </a:cxn>
              <a:cxn ang="0">
                <a:pos x="384" y="942"/>
              </a:cxn>
              <a:cxn ang="0">
                <a:pos x="414" y="794"/>
              </a:cxn>
              <a:cxn ang="0">
                <a:pos x="454" y="806"/>
              </a:cxn>
              <a:cxn ang="0">
                <a:pos x="468" y="688"/>
              </a:cxn>
              <a:cxn ang="0">
                <a:pos x="468" y="688"/>
              </a:cxn>
              <a:cxn ang="0">
                <a:pos x="468" y="688"/>
              </a:cxn>
            </a:cxnLst>
            <a:rect l="0" t="0" r="r" b="b"/>
            <a:pathLst>
              <a:path w="540" h="942">
                <a:moveTo>
                  <a:pt x="468" y="688"/>
                </a:moveTo>
                <a:lnTo>
                  <a:pt x="540" y="98"/>
                </a:lnTo>
                <a:lnTo>
                  <a:pt x="302" y="50"/>
                </a:lnTo>
                <a:lnTo>
                  <a:pt x="302" y="46"/>
                </a:lnTo>
                <a:lnTo>
                  <a:pt x="76" y="0"/>
                </a:lnTo>
                <a:lnTo>
                  <a:pt x="0" y="328"/>
                </a:lnTo>
                <a:lnTo>
                  <a:pt x="10" y="356"/>
                </a:lnTo>
                <a:lnTo>
                  <a:pt x="0" y="384"/>
                </a:lnTo>
                <a:lnTo>
                  <a:pt x="384" y="942"/>
                </a:lnTo>
                <a:lnTo>
                  <a:pt x="414" y="794"/>
                </a:lnTo>
                <a:lnTo>
                  <a:pt x="454" y="806"/>
                </a:lnTo>
                <a:lnTo>
                  <a:pt x="468" y="688"/>
                </a:lnTo>
                <a:lnTo>
                  <a:pt x="468" y="688"/>
                </a:lnTo>
                <a:lnTo>
                  <a:pt x="468" y="688"/>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05" name="Freeform 2871"/>
          <p:cNvSpPr>
            <a:spLocks/>
          </p:cNvSpPr>
          <p:nvPr/>
        </p:nvSpPr>
        <p:spPr bwMode="auto">
          <a:xfrm>
            <a:off x="8664974" y="2171637"/>
            <a:ext cx="110553" cy="200537"/>
          </a:xfrm>
          <a:custGeom>
            <a:avLst/>
            <a:gdLst/>
            <a:ahLst/>
            <a:cxnLst>
              <a:cxn ang="0">
                <a:pos x="0" y="18"/>
              </a:cxn>
              <a:cxn ang="0">
                <a:pos x="26" y="156"/>
              </a:cxn>
              <a:cxn ang="0">
                <a:pos x="48" y="108"/>
              </a:cxn>
              <a:cxn ang="0">
                <a:pos x="86" y="40"/>
              </a:cxn>
              <a:cxn ang="0">
                <a:pos x="50" y="0"/>
              </a:cxn>
              <a:cxn ang="0">
                <a:pos x="0" y="18"/>
              </a:cxn>
            </a:cxnLst>
            <a:rect l="0" t="0" r="r" b="b"/>
            <a:pathLst>
              <a:path w="86" h="156">
                <a:moveTo>
                  <a:pt x="0" y="18"/>
                </a:moveTo>
                <a:lnTo>
                  <a:pt x="26" y="156"/>
                </a:lnTo>
                <a:lnTo>
                  <a:pt x="48" y="108"/>
                </a:lnTo>
                <a:lnTo>
                  <a:pt x="86" y="40"/>
                </a:lnTo>
                <a:lnTo>
                  <a:pt x="50" y="0"/>
                </a:lnTo>
                <a:lnTo>
                  <a:pt x="0" y="18"/>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06" name="Freeform 2872"/>
          <p:cNvSpPr>
            <a:spLocks/>
          </p:cNvSpPr>
          <p:nvPr/>
        </p:nvSpPr>
        <p:spPr bwMode="auto">
          <a:xfrm>
            <a:off x="7600583" y="2832381"/>
            <a:ext cx="912702" cy="609325"/>
          </a:xfrm>
          <a:custGeom>
            <a:avLst/>
            <a:gdLst/>
            <a:ahLst/>
            <a:cxnLst>
              <a:cxn ang="0">
                <a:pos x="492" y="106"/>
              </a:cxn>
              <a:cxn ang="0">
                <a:pos x="502" y="26"/>
              </a:cxn>
              <a:cxn ang="0">
                <a:pos x="442" y="0"/>
              </a:cxn>
              <a:cxn ang="0">
                <a:pos x="424" y="26"/>
              </a:cxn>
              <a:cxn ang="0">
                <a:pos x="386" y="26"/>
              </a:cxn>
              <a:cxn ang="0">
                <a:pos x="344" y="84"/>
              </a:cxn>
              <a:cxn ang="0">
                <a:pos x="314" y="158"/>
              </a:cxn>
              <a:cxn ang="0">
                <a:pos x="286" y="132"/>
              </a:cxn>
              <a:cxn ang="0">
                <a:pos x="256" y="296"/>
              </a:cxn>
              <a:cxn ang="0">
                <a:pos x="184" y="340"/>
              </a:cxn>
              <a:cxn ang="0">
                <a:pos x="112" y="306"/>
              </a:cxn>
              <a:cxn ang="0">
                <a:pos x="60" y="402"/>
              </a:cxn>
              <a:cxn ang="0">
                <a:pos x="0" y="474"/>
              </a:cxn>
              <a:cxn ang="0">
                <a:pos x="164" y="444"/>
              </a:cxn>
              <a:cxn ang="0">
                <a:pos x="710" y="272"/>
              </a:cxn>
              <a:cxn ang="0">
                <a:pos x="666" y="214"/>
              </a:cxn>
              <a:cxn ang="0">
                <a:pos x="698" y="96"/>
              </a:cxn>
              <a:cxn ang="0">
                <a:pos x="614" y="116"/>
              </a:cxn>
              <a:cxn ang="0">
                <a:pos x="492" y="106"/>
              </a:cxn>
            </a:cxnLst>
            <a:rect l="0" t="0" r="r" b="b"/>
            <a:pathLst>
              <a:path w="710" h="474">
                <a:moveTo>
                  <a:pt x="492" y="106"/>
                </a:moveTo>
                <a:lnTo>
                  <a:pt x="502" y="26"/>
                </a:lnTo>
                <a:lnTo>
                  <a:pt x="442" y="0"/>
                </a:lnTo>
                <a:lnTo>
                  <a:pt x="424" y="26"/>
                </a:lnTo>
                <a:lnTo>
                  <a:pt x="386" y="26"/>
                </a:lnTo>
                <a:lnTo>
                  <a:pt x="344" y="84"/>
                </a:lnTo>
                <a:lnTo>
                  <a:pt x="314" y="158"/>
                </a:lnTo>
                <a:lnTo>
                  <a:pt x="286" y="132"/>
                </a:lnTo>
                <a:lnTo>
                  <a:pt x="256" y="296"/>
                </a:lnTo>
                <a:lnTo>
                  <a:pt x="184" y="340"/>
                </a:lnTo>
                <a:lnTo>
                  <a:pt x="112" y="306"/>
                </a:lnTo>
                <a:lnTo>
                  <a:pt x="60" y="402"/>
                </a:lnTo>
                <a:lnTo>
                  <a:pt x="0" y="474"/>
                </a:lnTo>
                <a:lnTo>
                  <a:pt x="164" y="444"/>
                </a:lnTo>
                <a:lnTo>
                  <a:pt x="710" y="272"/>
                </a:lnTo>
                <a:lnTo>
                  <a:pt x="666" y="214"/>
                </a:lnTo>
                <a:lnTo>
                  <a:pt x="698" y="96"/>
                </a:lnTo>
                <a:lnTo>
                  <a:pt x="614" y="116"/>
                </a:lnTo>
                <a:lnTo>
                  <a:pt x="492" y="106"/>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07" name="Freeform 2873"/>
          <p:cNvSpPr>
            <a:spLocks/>
          </p:cNvSpPr>
          <p:nvPr/>
        </p:nvSpPr>
        <p:spPr bwMode="auto">
          <a:xfrm>
            <a:off x="7939955" y="2693547"/>
            <a:ext cx="568189" cy="285380"/>
          </a:xfrm>
          <a:custGeom>
            <a:avLst/>
            <a:gdLst/>
            <a:ahLst/>
            <a:cxnLst>
              <a:cxn ang="0">
                <a:pos x="316" y="0"/>
              </a:cxn>
              <a:cxn ang="0">
                <a:pos x="0" y="108"/>
              </a:cxn>
              <a:cxn ang="0">
                <a:pos x="24" y="150"/>
              </a:cxn>
              <a:cxn ang="0">
                <a:pos x="126" y="94"/>
              </a:cxn>
              <a:cxn ang="0">
                <a:pos x="178" y="106"/>
              </a:cxn>
              <a:cxn ang="0">
                <a:pos x="178" y="104"/>
              </a:cxn>
              <a:cxn ang="0">
                <a:pos x="180" y="106"/>
              </a:cxn>
              <a:cxn ang="0">
                <a:pos x="180" y="106"/>
              </a:cxn>
              <a:cxn ang="0">
                <a:pos x="242" y="132"/>
              </a:cxn>
              <a:cxn ang="0">
                <a:pos x="232" y="212"/>
              </a:cxn>
              <a:cxn ang="0">
                <a:pos x="354" y="222"/>
              </a:cxn>
              <a:cxn ang="0">
                <a:pos x="436" y="200"/>
              </a:cxn>
              <a:cxn ang="0">
                <a:pos x="442" y="174"/>
              </a:cxn>
              <a:cxn ang="0">
                <a:pos x="442" y="134"/>
              </a:cxn>
              <a:cxn ang="0">
                <a:pos x="374" y="162"/>
              </a:cxn>
              <a:cxn ang="0">
                <a:pos x="316" y="0"/>
              </a:cxn>
            </a:cxnLst>
            <a:rect l="0" t="0" r="r" b="b"/>
            <a:pathLst>
              <a:path w="442" h="222">
                <a:moveTo>
                  <a:pt x="316" y="0"/>
                </a:moveTo>
                <a:lnTo>
                  <a:pt x="0" y="108"/>
                </a:lnTo>
                <a:lnTo>
                  <a:pt x="24" y="150"/>
                </a:lnTo>
                <a:lnTo>
                  <a:pt x="126" y="94"/>
                </a:lnTo>
                <a:lnTo>
                  <a:pt x="178" y="106"/>
                </a:lnTo>
                <a:lnTo>
                  <a:pt x="178" y="104"/>
                </a:lnTo>
                <a:lnTo>
                  <a:pt x="180" y="106"/>
                </a:lnTo>
                <a:lnTo>
                  <a:pt x="180" y="106"/>
                </a:lnTo>
                <a:lnTo>
                  <a:pt x="242" y="132"/>
                </a:lnTo>
                <a:lnTo>
                  <a:pt x="232" y="212"/>
                </a:lnTo>
                <a:lnTo>
                  <a:pt x="354" y="222"/>
                </a:lnTo>
                <a:lnTo>
                  <a:pt x="436" y="200"/>
                </a:lnTo>
                <a:lnTo>
                  <a:pt x="442" y="174"/>
                </a:lnTo>
                <a:lnTo>
                  <a:pt x="442" y="134"/>
                </a:lnTo>
                <a:lnTo>
                  <a:pt x="374" y="162"/>
                </a:lnTo>
                <a:lnTo>
                  <a:pt x="316"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08" name="Freeform 2874"/>
          <p:cNvSpPr>
            <a:spLocks/>
          </p:cNvSpPr>
          <p:nvPr/>
        </p:nvSpPr>
        <p:spPr bwMode="auto">
          <a:xfrm>
            <a:off x="5363821" y="3156325"/>
            <a:ext cx="15426" cy="457636"/>
          </a:xfrm>
          <a:custGeom>
            <a:avLst/>
            <a:gdLst/>
            <a:ahLst/>
            <a:cxnLst>
              <a:cxn ang="0">
                <a:pos x="2" y="2"/>
              </a:cxn>
              <a:cxn ang="0">
                <a:pos x="2" y="0"/>
              </a:cxn>
              <a:cxn ang="0">
                <a:pos x="0" y="0"/>
              </a:cxn>
              <a:cxn ang="0">
                <a:pos x="8" y="356"/>
              </a:cxn>
              <a:cxn ang="0">
                <a:pos x="12" y="356"/>
              </a:cxn>
              <a:cxn ang="0">
                <a:pos x="2" y="2"/>
              </a:cxn>
              <a:cxn ang="0">
                <a:pos x="2" y="2"/>
              </a:cxn>
            </a:cxnLst>
            <a:rect l="0" t="0" r="r" b="b"/>
            <a:pathLst>
              <a:path w="12" h="356">
                <a:moveTo>
                  <a:pt x="2" y="2"/>
                </a:moveTo>
                <a:lnTo>
                  <a:pt x="2" y="0"/>
                </a:lnTo>
                <a:lnTo>
                  <a:pt x="0" y="0"/>
                </a:lnTo>
                <a:lnTo>
                  <a:pt x="8" y="356"/>
                </a:lnTo>
                <a:lnTo>
                  <a:pt x="12" y="356"/>
                </a:lnTo>
                <a:lnTo>
                  <a:pt x="2" y="2"/>
                </a:lnTo>
                <a:lnTo>
                  <a:pt x="2" y="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09" name="Freeform 2875"/>
          <p:cNvSpPr>
            <a:spLocks/>
          </p:cNvSpPr>
          <p:nvPr/>
        </p:nvSpPr>
        <p:spPr bwMode="auto">
          <a:xfrm>
            <a:off x="6104267" y="3058629"/>
            <a:ext cx="2571" cy="2571"/>
          </a:xfrm>
          <a:custGeom>
            <a:avLst/>
            <a:gdLst/>
            <a:ahLst/>
            <a:cxnLst>
              <a:cxn ang="0">
                <a:pos x="0" y="0"/>
              </a:cxn>
              <a:cxn ang="0">
                <a:pos x="0" y="2"/>
              </a:cxn>
              <a:cxn ang="0">
                <a:pos x="2" y="2"/>
              </a:cxn>
              <a:cxn ang="0">
                <a:pos x="0" y="0"/>
              </a:cxn>
              <a:cxn ang="0">
                <a:pos x="0" y="0"/>
              </a:cxn>
            </a:cxnLst>
            <a:rect l="0" t="0" r="r" b="b"/>
            <a:pathLst>
              <a:path w="2" h="2">
                <a:moveTo>
                  <a:pt x="0" y="0"/>
                </a:moveTo>
                <a:lnTo>
                  <a:pt x="0" y="2"/>
                </a:lnTo>
                <a:lnTo>
                  <a:pt x="2" y="2"/>
                </a:lnTo>
                <a:lnTo>
                  <a:pt x="0" y="0"/>
                </a:lnTo>
                <a:lnTo>
                  <a:pt x="0"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10" name="Freeform 2876"/>
          <p:cNvSpPr>
            <a:spLocks/>
          </p:cNvSpPr>
          <p:nvPr/>
        </p:nvSpPr>
        <p:spPr bwMode="auto">
          <a:xfrm>
            <a:off x="6114551" y="3045773"/>
            <a:ext cx="444781" cy="15426"/>
          </a:xfrm>
          <a:custGeom>
            <a:avLst/>
            <a:gdLst/>
            <a:ahLst/>
            <a:cxnLst>
              <a:cxn ang="0">
                <a:pos x="346" y="0"/>
              </a:cxn>
              <a:cxn ang="0">
                <a:pos x="0" y="10"/>
              </a:cxn>
              <a:cxn ang="0">
                <a:pos x="0" y="12"/>
              </a:cxn>
              <a:cxn ang="0">
                <a:pos x="346" y="4"/>
              </a:cxn>
              <a:cxn ang="0">
                <a:pos x="346" y="0"/>
              </a:cxn>
            </a:cxnLst>
            <a:rect l="0" t="0" r="r" b="b"/>
            <a:pathLst>
              <a:path w="346" h="12">
                <a:moveTo>
                  <a:pt x="346" y="0"/>
                </a:moveTo>
                <a:lnTo>
                  <a:pt x="0" y="10"/>
                </a:lnTo>
                <a:lnTo>
                  <a:pt x="0" y="12"/>
                </a:lnTo>
                <a:lnTo>
                  <a:pt x="346" y="4"/>
                </a:lnTo>
                <a:lnTo>
                  <a:pt x="346"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11" name="Rectangle 2877"/>
          <p:cNvSpPr>
            <a:spLocks noChangeArrowheads="1"/>
          </p:cNvSpPr>
          <p:nvPr/>
        </p:nvSpPr>
        <p:spPr bwMode="auto">
          <a:xfrm>
            <a:off x="7158373" y="4524092"/>
            <a:ext cx="2571" cy="5142"/>
          </a:xfrm>
          <a:prstGeom prst="rect">
            <a:avLst/>
          </a:prstGeom>
          <a:solidFill>
            <a:schemeClr val="tx1"/>
          </a:solidFill>
          <a:ln w="12700" cmpd="sng">
            <a:solidFill>
              <a:schemeClr val="bg1"/>
            </a:solidFill>
            <a:prstDash val="solid"/>
            <a:miter lim="800000"/>
            <a:headEnd/>
            <a:tailEnd/>
          </a:ln>
        </p:spPr>
        <p:txBody>
          <a:bodyPr/>
          <a:lstStyle/>
          <a:p>
            <a:pPr>
              <a:defRPr/>
            </a:pPr>
            <a:endParaRPr lang="da-DK" kern="0">
              <a:solidFill>
                <a:schemeClr val="bg1"/>
              </a:solidFill>
              <a:ea typeface="ＭＳ Ｐゴシック" pitchFamily="-97" charset="-128"/>
            </a:endParaRPr>
          </a:p>
        </p:txBody>
      </p:sp>
      <p:sp>
        <p:nvSpPr>
          <p:cNvPr id="312" name="Freeform 2878"/>
          <p:cNvSpPr>
            <a:spLocks/>
          </p:cNvSpPr>
          <p:nvPr/>
        </p:nvSpPr>
        <p:spPr bwMode="auto">
          <a:xfrm>
            <a:off x="7091528" y="3806786"/>
            <a:ext cx="69417" cy="717306"/>
          </a:xfrm>
          <a:custGeom>
            <a:avLst/>
            <a:gdLst/>
            <a:ahLst/>
            <a:cxnLst>
              <a:cxn ang="0">
                <a:pos x="0" y="0"/>
              </a:cxn>
              <a:cxn ang="0">
                <a:pos x="52" y="558"/>
              </a:cxn>
              <a:cxn ang="0">
                <a:pos x="54" y="558"/>
              </a:cxn>
              <a:cxn ang="0">
                <a:pos x="2" y="0"/>
              </a:cxn>
              <a:cxn ang="0">
                <a:pos x="0" y="0"/>
              </a:cxn>
            </a:cxnLst>
            <a:rect l="0" t="0" r="r" b="b"/>
            <a:pathLst>
              <a:path w="54" h="558">
                <a:moveTo>
                  <a:pt x="0" y="0"/>
                </a:moveTo>
                <a:lnTo>
                  <a:pt x="52" y="558"/>
                </a:lnTo>
                <a:lnTo>
                  <a:pt x="54" y="558"/>
                </a:lnTo>
                <a:lnTo>
                  <a:pt x="2" y="0"/>
                </a:lnTo>
                <a:lnTo>
                  <a:pt x="0"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13" name="Freeform 2879"/>
          <p:cNvSpPr>
            <a:spLocks/>
          </p:cNvSpPr>
          <p:nvPr/>
        </p:nvSpPr>
        <p:spPr bwMode="auto">
          <a:xfrm>
            <a:off x="7541451" y="3405712"/>
            <a:ext cx="272525" cy="318803"/>
          </a:xfrm>
          <a:custGeom>
            <a:avLst/>
            <a:gdLst/>
            <a:ahLst/>
            <a:cxnLst>
              <a:cxn ang="0">
                <a:pos x="26" y="156"/>
              </a:cxn>
              <a:cxn ang="0">
                <a:pos x="0" y="248"/>
              </a:cxn>
              <a:cxn ang="0">
                <a:pos x="4" y="248"/>
              </a:cxn>
              <a:cxn ang="0">
                <a:pos x="30" y="156"/>
              </a:cxn>
              <a:cxn ang="0">
                <a:pos x="200" y="32"/>
              </a:cxn>
              <a:cxn ang="0">
                <a:pos x="212" y="0"/>
              </a:cxn>
              <a:cxn ang="0">
                <a:pos x="208" y="2"/>
              </a:cxn>
              <a:cxn ang="0">
                <a:pos x="198" y="32"/>
              </a:cxn>
              <a:cxn ang="0">
                <a:pos x="26" y="156"/>
              </a:cxn>
            </a:cxnLst>
            <a:rect l="0" t="0" r="r" b="b"/>
            <a:pathLst>
              <a:path w="212" h="248">
                <a:moveTo>
                  <a:pt x="26" y="156"/>
                </a:moveTo>
                <a:lnTo>
                  <a:pt x="0" y="248"/>
                </a:lnTo>
                <a:lnTo>
                  <a:pt x="4" y="248"/>
                </a:lnTo>
                <a:lnTo>
                  <a:pt x="30" y="156"/>
                </a:lnTo>
                <a:lnTo>
                  <a:pt x="200" y="32"/>
                </a:lnTo>
                <a:lnTo>
                  <a:pt x="212" y="0"/>
                </a:lnTo>
                <a:lnTo>
                  <a:pt x="208" y="2"/>
                </a:lnTo>
                <a:lnTo>
                  <a:pt x="198" y="32"/>
                </a:lnTo>
                <a:lnTo>
                  <a:pt x="26" y="156"/>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14" name="Freeform 2880"/>
          <p:cNvSpPr>
            <a:spLocks/>
          </p:cNvSpPr>
          <p:nvPr/>
        </p:nvSpPr>
        <p:spPr bwMode="auto">
          <a:xfrm>
            <a:off x="7741988" y="3220601"/>
            <a:ext cx="2571" cy="2571"/>
          </a:xfrm>
          <a:custGeom>
            <a:avLst/>
            <a:gdLst/>
            <a:ahLst/>
            <a:cxnLst>
              <a:cxn ang="0">
                <a:pos x="0" y="0"/>
              </a:cxn>
              <a:cxn ang="0">
                <a:pos x="0" y="0"/>
              </a:cxn>
              <a:cxn ang="0">
                <a:pos x="2" y="2"/>
              </a:cxn>
              <a:cxn ang="0">
                <a:pos x="0" y="0"/>
              </a:cxn>
            </a:cxnLst>
            <a:rect l="0" t="0" r="r" b="b"/>
            <a:pathLst>
              <a:path w="2" h="2">
                <a:moveTo>
                  <a:pt x="0" y="0"/>
                </a:moveTo>
                <a:lnTo>
                  <a:pt x="0" y="0"/>
                </a:lnTo>
                <a:lnTo>
                  <a:pt x="2" y="2"/>
                </a:lnTo>
                <a:lnTo>
                  <a:pt x="0"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15" name="Freeform 2881"/>
          <p:cNvSpPr>
            <a:spLocks/>
          </p:cNvSpPr>
          <p:nvPr/>
        </p:nvSpPr>
        <p:spPr bwMode="auto">
          <a:xfrm>
            <a:off x="7592870" y="3223172"/>
            <a:ext cx="151688" cy="221105"/>
          </a:xfrm>
          <a:custGeom>
            <a:avLst/>
            <a:gdLst/>
            <a:ahLst/>
            <a:cxnLst>
              <a:cxn ang="0">
                <a:pos x="64" y="98"/>
              </a:cxn>
              <a:cxn ang="0">
                <a:pos x="0" y="172"/>
              </a:cxn>
              <a:cxn ang="0">
                <a:pos x="6" y="170"/>
              </a:cxn>
              <a:cxn ang="0">
                <a:pos x="6" y="170"/>
              </a:cxn>
              <a:cxn ang="0">
                <a:pos x="66" y="98"/>
              </a:cxn>
              <a:cxn ang="0">
                <a:pos x="118" y="2"/>
              </a:cxn>
              <a:cxn ang="0">
                <a:pos x="114" y="0"/>
              </a:cxn>
              <a:cxn ang="0">
                <a:pos x="64" y="98"/>
              </a:cxn>
            </a:cxnLst>
            <a:rect l="0" t="0" r="r" b="b"/>
            <a:pathLst>
              <a:path w="118" h="172">
                <a:moveTo>
                  <a:pt x="64" y="98"/>
                </a:moveTo>
                <a:lnTo>
                  <a:pt x="0" y="172"/>
                </a:lnTo>
                <a:lnTo>
                  <a:pt x="6" y="170"/>
                </a:lnTo>
                <a:lnTo>
                  <a:pt x="6" y="170"/>
                </a:lnTo>
                <a:lnTo>
                  <a:pt x="66" y="98"/>
                </a:lnTo>
                <a:lnTo>
                  <a:pt x="118" y="2"/>
                </a:lnTo>
                <a:lnTo>
                  <a:pt x="114" y="0"/>
                </a:lnTo>
                <a:lnTo>
                  <a:pt x="64" y="98"/>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16" name="Freeform 2882"/>
          <p:cNvSpPr>
            <a:spLocks/>
          </p:cNvSpPr>
          <p:nvPr/>
        </p:nvSpPr>
        <p:spPr bwMode="auto">
          <a:xfrm>
            <a:off x="8508144" y="2775820"/>
            <a:ext cx="2571" cy="7713"/>
          </a:xfrm>
          <a:custGeom>
            <a:avLst/>
            <a:gdLst/>
            <a:ahLst/>
            <a:cxnLst>
              <a:cxn ang="0">
                <a:pos x="2" y="6"/>
              </a:cxn>
              <a:cxn ang="0">
                <a:pos x="2" y="2"/>
              </a:cxn>
              <a:cxn ang="0">
                <a:pos x="0" y="0"/>
              </a:cxn>
              <a:cxn ang="0">
                <a:pos x="0" y="6"/>
              </a:cxn>
              <a:cxn ang="0">
                <a:pos x="2" y="6"/>
              </a:cxn>
            </a:cxnLst>
            <a:rect l="0" t="0" r="r" b="b"/>
            <a:pathLst>
              <a:path w="2" h="6">
                <a:moveTo>
                  <a:pt x="2" y="6"/>
                </a:moveTo>
                <a:lnTo>
                  <a:pt x="2" y="2"/>
                </a:lnTo>
                <a:lnTo>
                  <a:pt x="0" y="0"/>
                </a:lnTo>
                <a:lnTo>
                  <a:pt x="0" y="6"/>
                </a:lnTo>
                <a:lnTo>
                  <a:pt x="2" y="6"/>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17" name="Freeform 2883"/>
          <p:cNvSpPr>
            <a:spLocks/>
          </p:cNvSpPr>
          <p:nvPr/>
        </p:nvSpPr>
        <p:spPr bwMode="auto">
          <a:xfrm>
            <a:off x="8384735" y="2680692"/>
            <a:ext cx="123408" cy="102840"/>
          </a:xfrm>
          <a:custGeom>
            <a:avLst/>
            <a:gdLst/>
            <a:ahLst/>
            <a:cxnLst>
              <a:cxn ang="0">
                <a:pos x="0" y="2"/>
              </a:cxn>
              <a:cxn ang="0">
                <a:pos x="96" y="80"/>
              </a:cxn>
              <a:cxn ang="0">
                <a:pos x="96" y="74"/>
              </a:cxn>
              <a:cxn ang="0">
                <a:pos x="2" y="0"/>
              </a:cxn>
              <a:cxn ang="0">
                <a:pos x="0" y="2"/>
              </a:cxn>
            </a:cxnLst>
            <a:rect l="0" t="0" r="r" b="b"/>
            <a:pathLst>
              <a:path w="96" h="80">
                <a:moveTo>
                  <a:pt x="0" y="2"/>
                </a:moveTo>
                <a:lnTo>
                  <a:pt x="96" y="80"/>
                </a:lnTo>
                <a:lnTo>
                  <a:pt x="96" y="74"/>
                </a:lnTo>
                <a:lnTo>
                  <a:pt x="2" y="0"/>
                </a:lnTo>
                <a:lnTo>
                  <a:pt x="0" y="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18" name="Freeform 2884"/>
          <p:cNvSpPr>
            <a:spLocks/>
          </p:cNvSpPr>
          <p:nvPr/>
        </p:nvSpPr>
        <p:spPr bwMode="auto">
          <a:xfrm>
            <a:off x="8549280" y="2480156"/>
            <a:ext cx="2571" cy="2571"/>
          </a:xfrm>
          <a:custGeom>
            <a:avLst/>
            <a:gdLst/>
            <a:ahLst/>
            <a:cxnLst>
              <a:cxn ang="0">
                <a:pos x="0" y="2"/>
              </a:cxn>
              <a:cxn ang="0">
                <a:pos x="2" y="2"/>
              </a:cxn>
              <a:cxn ang="0">
                <a:pos x="2" y="0"/>
              </a:cxn>
              <a:cxn ang="0">
                <a:pos x="0" y="2"/>
              </a:cxn>
              <a:cxn ang="0">
                <a:pos x="0" y="2"/>
              </a:cxn>
            </a:cxnLst>
            <a:rect l="0" t="0" r="r" b="b"/>
            <a:pathLst>
              <a:path w="2" h="2">
                <a:moveTo>
                  <a:pt x="0" y="2"/>
                </a:moveTo>
                <a:lnTo>
                  <a:pt x="2" y="2"/>
                </a:lnTo>
                <a:lnTo>
                  <a:pt x="2" y="0"/>
                </a:lnTo>
                <a:lnTo>
                  <a:pt x="0" y="2"/>
                </a:lnTo>
                <a:lnTo>
                  <a:pt x="0" y="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19" name="Freeform 2885"/>
          <p:cNvSpPr>
            <a:spLocks/>
          </p:cNvSpPr>
          <p:nvPr/>
        </p:nvSpPr>
        <p:spPr bwMode="auto">
          <a:xfrm>
            <a:off x="8693255" y="2379887"/>
            <a:ext cx="7713" cy="2571"/>
          </a:xfrm>
          <a:custGeom>
            <a:avLst/>
            <a:gdLst/>
            <a:ahLst/>
            <a:cxnLst>
              <a:cxn ang="0">
                <a:pos x="4" y="0"/>
              </a:cxn>
              <a:cxn ang="0">
                <a:pos x="2" y="0"/>
              </a:cxn>
              <a:cxn ang="0">
                <a:pos x="0" y="2"/>
              </a:cxn>
              <a:cxn ang="0">
                <a:pos x="6" y="2"/>
              </a:cxn>
              <a:cxn ang="0">
                <a:pos x="6" y="0"/>
              </a:cxn>
              <a:cxn ang="0">
                <a:pos x="4" y="0"/>
              </a:cxn>
              <a:cxn ang="0">
                <a:pos x="4" y="0"/>
              </a:cxn>
              <a:cxn ang="0">
                <a:pos x="4" y="0"/>
              </a:cxn>
            </a:cxnLst>
            <a:rect l="0" t="0" r="r" b="b"/>
            <a:pathLst>
              <a:path w="6" h="2">
                <a:moveTo>
                  <a:pt x="4" y="0"/>
                </a:moveTo>
                <a:lnTo>
                  <a:pt x="2" y="0"/>
                </a:lnTo>
                <a:lnTo>
                  <a:pt x="0" y="2"/>
                </a:lnTo>
                <a:lnTo>
                  <a:pt x="6" y="2"/>
                </a:lnTo>
                <a:lnTo>
                  <a:pt x="6" y="0"/>
                </a:lnTo>
                <a:lnTo>
                  <a:pt x="4" y="0"/>
                </a:lnTo>
                <a:lnTo>
                  <a:pt x="4" y="0"/>
                </a:lnTo>
                <a:lnTo>
                  <a:pt x="4"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20" name="Freeform 2886"/>
          <p:cNvSpPr>
            <a:spLocks/>
          </p:cNvSpPr>
          <p:nvPr/>
        </p:nvSpPr>
        <p:spPr bwMode="auto">
          <a:xfrm>
            <a:off x="8392449" y="2379886"/>
            <a:ext cx="303377" cy="102840"/>
          </a:xfrm>
          <a:custGeom>
            <a:avLst/>
            <a:gdLst/>
            <a:ahLst/>
            <a:cxnLst>
              <a:cxn ang="0">
                <a:pos x="222" y="0"/>
              </a:cxn>
              <a:cxn ang="0">
                <a:pos x="136" y="40"/>
              </a:cxn>
              <a:cxn ang="0">
                <a:pos x="124" y="70"/>
              </a:cxn>
              <a:cxn ang="0">
                <a:pos x="0" y="42"/>
              </a:cxn>
              <a:cxn ang="0">
                <a:pos x="0" y="44"/>
              </a:cxn>
              <a:cxn ang="0">
                <a:pos x="124" y="72"/>
              </a:cxn>
              <a:cxn ang="0">
                <a:pos x="122" y="80"/>
              </a:cxn>
              <a:cxn ang="0">
                <a:pos x="124" y="78"/>
              </a:cxn>
              <a:cxn ang="0">
                <a:pos x="138" y="40"/>
              </a:cxn>
              <a:cxn ang="0">
                <a:pos x="222" y="2"/>
              </a:cxn>
              <a:cxn ang="0">
                <a:pos x="234" y="2"/>
              </a:cxn>
              <a:cxn ang="0">
                <a:pos x="236" y="0"/>
              </a:cxn>
              <a:cxn ang="0">
                <a:pos x="222" y="0"/>
              </a:cxn>
            </a:cxnLst>
            <a:rect l="0" t="0" r="r" b="b"/>
            <a:pathLst>
              <a:path w="236" h="80">
                <a:moveTo>
                  <a:pt x="222" y="0"/>
                </a:moveTo>
                <a:lnTo>
                  <a:pt x="136" y="40"/>
                </a:lnTo>
                <a:lnTo>
                  <a:pt x="124" y="70"/>
                </a:lnTo>
                <a:lnTo>
                  <a:pt x="0" y="42"/>
                </a:lnTo>
                <a:lnTo>
                  <a:pt x="0" y="44"/>
                </a:lnTo>
                <a:lnTo>
                  <a:pt x="124" y="72"/>
                </a:lnTo>
                <a:lnTo>
                  <a:pt x="122" y="80"/>
                </a:lnTo>
                <a:lnTo>
                  <a:pt x="124" y="78"/>
                </a:lnTo>
                <a:lnTo>
                  <a:pt x="138" y="40"/>
                </a:lnTo>
                <a:lnTo>
                  <a:pt x="222" y="2"/>
                </a:lnTo>
                <a:lnTo>
                  <a:pt x="234" y="2"/>
                </a:lnTo>
                <a:lnTo>
                  <a:pt x="236" y="0"/>
                </a:lnTo>
                <a:lnTo>
                  <a:pt x="222"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21" name="Rectangle 2887"/>
          <p:cNvSpPr>
            <a:spLocks noChangeArrowheads="1"/>
          </p:cNvSpPr>
          <p:nvPr/>
        </p:nvSpPr>
        <p:spPr bwMode="auto">
          <a:xfrm>
            <a:off x="3121917" y="1827124"/>
            <a:ext cx="7713" cy="7713"/>
          </a:xfrm>
          <a:prstGeom prst="rect">
            <a:avLst/>
          </a:prstGeom>
          <a:solidFill>
            <a:schemeClr val="tx1"/>
          </a:solidFill>
          <a:ln w="12700" cmpd="sng">
            <a:solidFill>
              <a:schemeClr val="bg1"/>
            </a:solidFill>
            <a:prstDash val="solid"/>
            <a:miter lim="800000"/>
            <a:headEnd/>
            <a:tailEnd/>
          </a:ln>
        </p:spPr>
        <p:txBody>
          <a:bodyPr/>
          <a:lstStyle/>
          <a:p>
            <a:pPr>
              <a:defRPr/>
            </a:pPr>
            <a:endParaRPr lang="da-DK" kern="0">
              <a:solidFill>
                <a:schemeClr val="bg1"/>
              </a:solidFill>
              <a:ea typeface="ＭＳ Ｐゴシック" pitchFamily="-97" charset="-128"/>
            </a:endParaRPr>
          </a:p>
        </p:txBody>
      </p:sp>
      <p:sp>
        <p:nvSpPr>
          <p:cNvPr id="322" name="Freeform 2888"/>
          <p:cNvSpPr>
            <a:spLocks/>
          </p:cNvSpPr>
          <p:nvPr/>
        </p:nvSpPr>
        <p:spPr bwMode="auto">
          <a:xfrm>
            <a:off x="3129629" y="1562312"/>
            <a:ext cx="2043938" cy="1252073"/>
          </a:xfrm>
          <a:custGeom>
            <a:avLst/>
            <a:gdLst/>
            <a:ahLst/>
            <a:cxnLst>
              <a:cxn ang="0">
                <a:pos x="1590" y="166"/>
              </a:cxn>
              <a:cxn ang="0">
                <a:pos x="1580" y="616"/>
              </a:cxn>
              <a:cxn ang="0">
                <a:pos x="978" y="650"/>
              </a:cxn>
              <a:cxn ang="0">
                <a:pos x="908" y="626"/>
              </a:cxn>
              <a:cxn ang="0">
                <a:pos x="754" y="534"/>
              </a:cxn>
              <a:cxn ang="0">
                <a:pos x="714" y="476"/>
              </a:cxn>
              <a:cxn ang="0">
                <a:pos x="710" y="326"/>
              </a:cxn>
              <a:cxn ang="0">
                <a:pos x="668" y="24"/>
              </a:cxn>
              <a:cxn ang="0">
                <a:pos x="636" y="166"/>
              </a:cxn>
              <a:cxn ang="0">
                <a:pos x="736" y="346"/>
              </a:cxn>
              <a:cxn ang="0">
                <a:pos x="756" y="472"/>
              </a:cxn>
              <a:cxn ang="0">
                <a:pos x="818" y="642"/>
              </a:cxn>
              <a:cxn ang="0">
                <a:pos x="948" y="618"/>
              </a:cxn>
              <a:cxn ang="0">
                <a:pos x="948" y="964"/>
              </a:cxn>
              <a:cxn ang="0">
                <a:pos x="502" y="598"/>
              </a:cxn>
              <a:cxn ang="0">
                <a:pos x="560" y="436"/>
              </a:cxn>
              <a:cxn ang="0">
                <a:pos x="592" y="2"/>
              </a:cxn>
              <a:cxn ang="0">
                <a:pos x="524" y="342"/>
              </a:cxn>
              <a:cxn ang="0">
                <a:pos x="400" y="334"/>
              </a:cxn>
              <a:cxn ang="0">
                <a:pos x="110" y="318"/>
              </a:cxn>
              <a:cxn ang="0">
                <a:pos x="0" y="206"/>
              </a:cxn>
              <a:cxn ang="0">
                <a:pos x="96" y="238"/>
              </a:cxn>
              <a:cxn ang="0">
                <a:pos x="284" y="356"/>
              </a:cxn>
              <a:cxn ang="0">
                <a:pos x="534" y="378"/>
              </a:cxn>
              <a:cxn ang="0">
                <a:pos x="486" y="572"/>
              </a:cxn>
              <a:cxn ang="0">
                <a:pos x="444" y="862"/>
              </a:cxn>
              <a:cxn ang="0">
                <a:pos x="446" y="866"/>
              </a:cxn>
              <a:cxn ang="0">
                <a:pos x="442" y="870"/>
              </a:cxn>
              <a:cxn ang="0">
                <a:pos x="682" y="914"/>
              </a:cxn>
              <a:cxn ang="0">
                <a:pos x="688" y="920"/>
              </a:cxn>
              <a:cxn ang="0">
                <a:pos x="948" y="970"/>
              </a:cxn>
              <a:cxn ang="0">
                <a:pos x="992" y="584"/>
              </a:cxn>
              <a:cxn ang="0">
                <a:pos x="1584" y="624"/>
              </a:cxn>
              <a:cxn ang="0">
                <a:pos x="1586" y="524"/>
              </a:cxn>
              <a:cxn ang="0">
                <a:pos x="1584" y="520"/>
              </a:cxn>
            </a:cxnLst>
            <a:rect l="0" t="0" r="r" b="b"/>
            <a:pathLst>
              <a:path w="1590" h="974">
                <a:moveTo>
                  <a:pt x="1586" y="520"/>
                </a:moveTo>
                <a:lnTo>
                  <a:pt x="1590" y="166"/>
                </a:lnTo>
                <a:lnTo>
                  <a:pt x="1584" y="164"/>
                </a:lnTo>
                <a:lnTo>
                  <a:pt x="1580" y="616"/>
                </a:lnTo>
                <a:lnTo>
                  <a:pt x="986" y="578"/>
                </a:lnTo>
                <a:lnTo>
                  <a:pt x="978" y="650"/>
                </a:lnTo>
                <a:lnTo>
                  <a:pt x="952" y="614"/>
                </a:lnTo>
                <a:lnTo>
                  <a:pt x="908" y="626"/>
                </a:lnTo>
                <a:lnTo>
                  <a:pt x="824" y="638"/>
                </a:lnTo>
                <a:lnTo>
                  <a:pt x="754" y="534"/>
                </a:lnTo>
                <a:lnTo>
                  <a:pt x="762" y="464"/>
                </a:lnTo>
                <a:lnTo>
                  <a:pt x="714" y="476"/>
                </a:lnTo>
                <a:lnTo>
                  <a:pt x="744" y="346"/>
                </a:lnTo>
                <a:lnTo>
                  <a:pt x="710" y="326"/>
                </a:lnTo>
                <a:lnTo>
                  <a:pt x="644" y="168"/>
                </a:lnTo>
                <a:lnTo>
                  <a:pt x="668" y="24"/>
                </a:lnTo>
                <a:lnTo>
                  <a:pt x="662" y="22"/>
                </a:lnTo>
                <a:lnTo>
                  <a:pt x="636" y="166"/>
                </a:lnTo>
                <a:lnTo>
                  <a:pt x="708" y="332"/>
                </a:lnTo>
                <a:lnTo>
                  <a:pt x="736" y="346"/>
                </a:lnTo>
                <a:lnTo>
                  <a:pt x="706" y="484"/>
                </a:lnTo>
                <a:lnTo>
                  <a:pt x="756" y="472"/>
                </a:lnTo>
                <a:lnTo>
                  <a:pt x="746" y="534"/>
                </a:lnTo>
                <a:lnTo>
                  <a:pt x="818" y="642"/>
                </a:lnTo>
                <a:lnTo>
                  <a:pt x="910" y="632"/>
                </a:lnTo>
                <a:lnTo>
                  <a:pt x="948" y="618"/>
                </a:lnTo>
                <a:lnTo>
                  <a:pt x="976" y="656"/>
                </a:lnTo>
                <a:lnTo>
                  <a:pt x="948" y="964"/>
                </a:lnTo>
                <a:lnTo>
                  <a:pt x="452" y="864"/>
                </a:lnTo>
                <a:lnTo>
                  <a:pt x="502" y="598"/>
                </a:lnTo>
                <a:lnTo>
                  <a:pt x="492" y="572"/>
                </a:lnTo>
                <a:lnTo>
                  <a:pt x="560" y="436"/>
                </a:lnTo>
                <a:lnTo>
                  <a:pt x="530" y="342"/>
                </a:lnTo>
                <a:lnTo>
                  <a:pt x="592" y="2"/>
                </a:lnTo>
                <a:lnTo>
                  <a:pt x="584" y="0"/>
                </a:lnTo>
                <a:lnTo>
                  <a:pt x="524" y="342"/>
                </a:lnTo>
                <a:lnTo>
                  <a:pt x="532" y="368"/>
                </a:lnTo>
                <a:lnTo>
                  <a:pt x="400" y="334"/>
                </a:lnTo>
                <a:lnTo>
                  <a:pt x="284" y="350"/>
                </a:lnTo>
                <a:lnTo>
                  <a:pt x="110" y="318"/>
                </a:lnTo>
                <a:lnTo>
                  <a:pt x="100" y="234"/>
                </a:lnTo>
                <a:lnTo>
                  <a:pt x="0" y="206"/>
                </a:lnTo>
                <a:lnTo>
                  <a:pt x="0" y="212"/>
                </a:lnTo>
                <a:lnTo>
                  <a:pt x="96" y="238"/>
                </a:lnTo>
                <a:lnTo>
                  <a:pt x="104" y="324"/>
                </a:lnTo>
                <a:lnTo>
                  <a:pt x="284" y="356"/>
                </a:lnTo>
                <a:lnTo>
                  <a:pt x="400" y="340"/>
                </a:lnTo>
                <a:lnTo>
                  <a:pt x="534" y="378"/>
                </a:lnTo>
                <a:lnTo>
                  <a:pt x="554" y="436"/>
                </a:lnTo>
                <a:lnTo>
                  <a:pt x="486" y="572"/>
                </a:lnTo>
                <a:lnTo>
                  <a:pt x="494" y="598"/>
                </a:lnTo>
                <a:lnTo>
                  <a:pt x="444" y="862"/>
                </a:lnTo>
                <a:lnTo>
                  <a:pt x="446" y="862"/>
                </a:lnTo>
                <a:lnTo>
                  <a:pt x="446" y="866"/>
                </a:lnTo>
                <a:lnTo>
                  <a:pt x="442" y="866"/>
                </a:lnTo>
                <a:lnTo>
                  <a:pt x="442" y="870"/>
                </a:lnTo>
                <a:lnTo>
                  <a:pt x="680" y="918"/>
                </a:lnTo>
                <a:lnTo>
                  <a:pt x="682" y="914"/>
                </a:lnTo>
                <a:lnTo>
                  <a:pt x="688" y="914"/>
                </a:lnTo>
                <a:lnTo>
                  <a:pt x="688" y="920"/>
                </a:lnTo>
                <a:lnTo>
                  <a:pt x="948" y="974"/>
                </a:lnTo>
                <a:lnTo>
                  <a:pt x="948" y="970"/>
                </a:lnTo>
                <a:lnTo>
                  <a:pt x="954" y="972"/>
                </a:lnTo>
                <a:lnTo>
                  <a:pt x="992" y="584"/>
                </a:lnTo>
                <a:lnTo>
                  <a:pt x="1584" y="624"/>
                </a:lnTo>
                <a:lnTo>
                  <a:pt x="1584" y="624"/>
                </a:lnTo>
                <a:lnTo>
                  <a:pt x="1586" y="624"/>
                </a:lnTo>
                <a:lnTo>
                  <a:pt x="1586" y="524"/>
                </a:lnTo>
                <a:lnTo>
                  <a:pt x="1584" y="524"/>
                </a:lnTo>
                <a:lnTo>
                  <a:pt x="1584" y="520"/>
                </a:lnTo>
                <a:lnTo>
                  <a:pt x="1586" y="52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23" name="Rectangle 2889"/>
          <p:cNvSpPr>
            <a:spLocks noChangeArrowheads="1"/>
          </p:cNvSpPr>
          <p:nvPr/>
        </p:nvSpPr>
        <p:spPr bwMode="auto">
          <a:xfrm>
            <a:off x="2972799" y="2490439"/>
            <a:ext cx="1286" cy="1286"/>
          </a:xfrm>
          <a:prstGeom prst="rect">
            <a:avLst/>
          </a:prstGeom>
          <a:solidFill>
            <a:schemeClr val="tx1"/>
          </a:solidFill>
          <a:ln w="12700" cmpd="sng">
            <a:solidFill>
              <a:schemeClr val="bg1"/>
            </a:solidFill>
            <a:prstDash val="solid"/>
            <a:miter lim="800000"/>
            <a:headEnd/>
            <a:tailEnd/>
          </a:ln>
        </p:spPr>
        <p:txBody>
          <a:bodyPr/>
          <a:lstStyle/>
          <a:p>
            <a:pPr>
              <a:defRPr/>
            </a:pPr>
            <a:endParaRPr lang="da-DK" kern="0">
              <a:solidFill>
                <a:schemeClr val="bg1"/>
              </a:solidFill>
              <a:ea typeface="ＭＳ Ｐゴシック" pitchFamily="-97" charset="-128"/>
            </a:endParaRPr>
          </a:p>
        </p:txBody>
      </p:sp>
      <p:sp>
        <p:nvSpPr>
          <p:cNvPr id="324" name="Freeform 2890"/>
          <p:cNvSpPr>
            <a:spLocks/>
          </p:cNvSpPr>
          <p:nvPr/>
        </p:nvSpPr>
        <p:spPr bwMode="auto">
          <a:xfrm>
            <a:off x="3749239" y="4236141"/>
            <a:ext cx="2571" cy="1286"/>
          </a:xfrm>
          <a:custGeom>
            <a:avLst/>
            <a:gdLst/>
            <a:ahLst/>
            <a:cxnLst>
              <a:cxn ang="0">
                <a:pos x="2" y="0"/>
              </a:cxn>
              <a:cxn ang="0">
                <a:pos x="2" y="0"/>
              </a:cxn>
              <a:cxn ang="0">
                <a:pos x="0" y="0"/>
              </a:cxn>
              <a:cxn ang="0">
                <a:pos x="2" y="0"/>
              </a:cxn>
            </a:cxnLst>
            <a:rect l="0" t="0" r="r" b="b"/>
            <a:pathLst>
              <a:path w="2">
                <a:moveTo>
                  <a:pt x="2" y="0"/>
                </a:moveTo>
                <a:lnTo>
                  <a:pt x="2" y="0"/>
                </a:lnTo>
                <a:lnTo>
                  <a:pt x="0" y="0"/>
                </a:lnTo>
                <a:lnTo>
                  <a:pt x="2"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25" name="Freeform 2891"/>
          <p:cNvSpPr>
            <a:spLocks/>
          </p:cNvSpPr>
          <p:nvPr/>
        </p:nvSpPr>
        <p:spPr bwMode="auto">
          <a:xfrm>
            <a:off x="3911211" y="2742396"/>
            <a:ext cx="102840" cy="758442"/>
          </a:xfrm>
          <a:custGeom>
            <a:avLst/>
            <a:gdLst/>
            <a:ahLst/>
            <a:cxnLst>
              <a:cxn ang="0">
                <a:pos x="72" y="0"/>
              </a:cxn>
              <a:cxn ang="0">
                <a:pos x="0" y="590"/>
              </a:cxn>
              <a:cxn ang="0">
                <a:pos x="4" y="590"/>
              </a:cxn>
              <a:cxn ang="0">
                <a:pos x="80" y="2"/>
              </a:cxn>
              <a:cxn ang="0">
                <a:pos x="72" y="0"/>
              </a:cxn>
            </a:cxnLst>
            <a:rect l="0" t="0" r="r" b="b"/>
            <a:pathLst>
              <a:path w="80" h="590">
                <a:moveTo>
                  <a:pt x="72" y="0"/>
                </a:moveTo>
                <a:lnTo>
                  <a:pt x="0" y="590"/>
                </a:lnTo>
                <a:lnTo>
                  <a:pt x="4" y="590"/>
                </a:lnTo>
                <a:lnTo>
                  <a:pt x="80" y="2"/>
                </a:lnTo>
                <a:lnTo>
                  <a:pt x="72"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26" name="Freeform 2892"/>
          <p:cNvSpPr>
            <a:spLocks/>
          </p:cNvSpPr>
          <p:nvPr/>
        </p:nvSpPr>
        <p:spPr bwMode="auto">
          <a:xfrm>
            <a:off x="2972799" y="2490440"/>
            <a:ext cx="943554" cy="1745703"/>
          </a:xfrm>
          <a:custGeom>
            <a:avLst/>
            <a:gdLst/>
            <a:ahLst/>
            <a:cxnLst>
              <a:cxn ang="0">
                <a:pos x="618" y="1262"/>
              </a:cxn>
              <a:cxn ang="0">
                <a:pos x="668" y="1154"/>
              </a:cxn>
              <a:cxn ang="0">
                <a:pos x="680" y="1140"/>
              </a:cxn>
              <a:cxn ang="0">
                <a:pos x="648" y="1044"/>
              </a:cxn>
              <a:cxn ang="0">
                <a:pos x="678" y="896"/>
              </a:cxn>
              <a:cxn ang="0">
                <a:pos x="718" y="910"/>
              </a:cxn>
              <a:cxn ang="0">
                <a:pos x="734" y="790"/>
              </a:cxn>
              <a:cxn ang="0">
                <a:pos x="730" y="788"/>
              </a:cxn>
              <a:cxn ang="0">
                <a:pos x="730" y="786"/>
              </a:cxn>
              <a:cxn ang="0">
                <a:pos x="716" y="904"/>
              </a:cxn>
              <a:cxn ang="0">
                <a:pos x="676" y="892"/>
              </a:cxn>
              <a:cxn ang="0">
                <a:pos x="646" y="1040"/>
              </a:cxn>
              <a:cxn ang="0">
                <a:pos x="262" y="482"/>
              </a:cxn>
              <a:cxn ang="0">
                <a:pos x="272" y="454"/>
              </a:cxn>
              <a:cxn ang="0">
                <a:pos x="262" y="426"/>
              </a:cxn>
              <a:cxn ang="0">
                <a:pos x="338" y="98"/>
              </a:cxn>
              <a:cxn ang="0">
                <a:pos x="564" y="144"/>
              </a:cxn>
              <a:cxn ang="0">
                <a:pos x="566" y="140"/>
              </a:cxn>
              <a:cxn ang="0">
                <a:pos x="338" y="92"/>
              </a:cxn>
              <a:cxn ang="0">
                <a:pos x="0" y="0"/>
              </a:cxn>
              <a:cxn ang="0">
                <a:pos x="0" y="0"/>
              </a:cxn>
              <a:cxn ang="0">
                <a:pos x="2" y="8"/>
              </a:cxn>
              <a:cxn ang="0">
                <a:pos x="334" y="98"/>
              </a:cxn>
              <a:cxn ang="0">
                <a:pos x="256" y="426"/>
              </a:cxn>
              <a:cxn ang="0">
                <a:pos x="266" y="454"/>
              </a:cxn>
              <a:cxn ang="0">
                <a:pos x="256" y="482"/>
              </a:cxn>
              <a:cxn ang="0">
                <a:pos x="644" y="1044"/>
              </a:cxn>
              <a:cxn ang="0">
                <a:pos x="674" y="1140"/>
              </a:cxn>
              <a:cxn ang="0">
                <a:pos x="664" y="1150"/>
              </a:cxn>
              <a:cxn ang="0">
                <a:pos x="614" y="1260"/>
              </a:cxn>
              <a:cxn ang="0">
                <a:pos x="626" y="1314"/>
              </a:cxn>
              <a:cxn ang="0">
                <a:pos x="600" y="1354"/>
              </a:cxn>
              <a:cxn ang="0">
                <a:pos x="604" y="1358"/>
              </a:cxn>
              <a:cxn ang="0">
                <a:pos x="606" y="1358"/>
              </a:cxn>
              <a:cxn ang="0">
                <a:pos x="630" y="1316"/>
              </a:cxn>
              <a:cxn ang="0">
                <a:pos x="618" y="1262"/>
              </a:cxn>
            </a:cxnLst>
            <a:rect l="0" t="0" r="r" b="b"/>
            <a:pathLst>
              <a:path w="734" h="1358">
                <a:moveTo>
                  <a:pt x="618" y="1262"/>
                </a:moveTo>
                <a:lnTo>
                  <a:pt x="668" y="1154"/>
                </a:lnTo>
                <a:lnTo>
                  <a:pt x="680" y="1140"/>
                </a:lnTo>
                <a:lnTo>
                  <a:pt x="648" y="1044"/>
                </a:lnTo>
                <a:lnTo>
                  <a:pt x="678" y="896"/>
                </a:lnTo>
                <a:lnTo>
                  <a:pt x="718" y="910"/>
                </a:lnTo>
                <a:lnTo>
                  <a:pt x="734" y="790"/>
                </a:lnTo>
                <a:lnTo>
                  <a:pt x="730" y="788"/>
                </a:lnTo>
                <a:lnTo>
                  <a:pt x="730" y="786"/>
                </a:lnTo>
                <a:lnTo>
                  <a:pt x="716" y="904"/>
                </a:lnTo>
                <a:lnTo>
                  <a:pt x="676" y="892"/>
                </a:lnTo>
                <a:lnTo>
                  <a:pt x="646" y="1040"/>
                </a:lnTo>
                <a:lnTo>
                  <a:pt x="262" y="482"/>
                </a:lnTo>
                <a:lnTo>
                  <a:pt x="272" y="454"/>
                </a:lnTo>
                <a:lnTo>
                  <a:pt x="262" y="426"/>
                </a:lnTo>
                <a:lnTo>
                  <a:pt x="338" y="98"/>
                </a:lnTo>
                <a:lnTo>
                  <a:pt x="564" y="144"/>
                </a:lnTo>
                <a:lnTo>
                  <a:pt x="566" y="140"/>
                </a:lnTo>
                <a:lnTo>
                  <a:pt x="338" y="92"/>
                </a:lnTo>
                <a:lnTo>
                  <a:pt x="0" y="0"/>
                </a:lnTo>
                <a:lnTo>
                  <a:pt x="0" y="0"/>
                </a:lnTo>
                <a:lnTo>
                  <a:pt x="2" y="8"/>
                </a:lnTo>
                <a:lnTo>
                  <a:pt x="334" y="98"/>
                </a:lnTo>
                <a:lnTo>
                  <a:pt x="256" y="426"/>
                </a:lnTo>
                <a:lnTo>
                  <a:pt x="266" y="454"/>
                </a:lnTo>
                <a:lnTo>
                  <a:pt x="256" y="482"/>
                </a:lnTo>
                <a:lnTo>
                  <a:pt x="644" y="1044"/>
                </a:lnTo>
                <a:lnTo>
                  <a:pt x="674" y="1140"/>
                </a:lnTo>
                <a:lnTo>
                  <a:pt x="664" y="1150"/>
                </a:lnTo>
                <a:lnTo>
                  <a:pt x="614" y="1260"/>
                </a:lnTo>
                <a:lnTo>
                  <a:pt x="626" y="1314"/>
                </a:lnTo>
                <a:lnTo>
                  <a:pt x="600" y="1354"/>
                </a:lnTo>
                <a:lnTo>
                  <a:pt x="604" y="1358"/>
                </a:lnTo>
                <a:lnTo>
                  <a:pt x="606" y="1358"/>
                </a:lnTo>
                <a:lnTo>
                  <a:pt x="630" y="1316"/>
                </a:lnTo>
                <a:lnTo>
                  <a:pt x="618" y="126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27" name="Freeform 2893"/>
          <p:cNvSpPr>
            <a:spLocks/>
          </p:cNvSpPr>
          <p:nvPr/>
        </p:nvSpPr>
        <p:spPr bwMode="auto">
          <a:xfrm>
            <a:off x="3697818" y="2670408"/>
            <a:ext cx="5142" cy="5142"/>
          </a:xfrm>
          <a:custGeom>
            <a:avLst/>
            <a:gdLst/>
            <a:ahLst/>
            <a:cxnLst>
              <a:cxn ang="0">
                <a:pos x="4" y="0"/>
              </a:cxn>
              <a:cxn ang="0">
                <a:pos x="2" y="0"/>
              </a:cxn>
              <a:cxn ang="0">
                <a:pos x="0" y="4"/>
              </a:cxn>
              <a:cxn ang="0">
                <a:pos x="4" y="4"/>
              </a:cxn>
              <a:cxn ang="0">
                <a:pos x="4" y="0"/>
              </a:cxn>
            </a:cxnLst>
            <a:rect l="0" t="0" r="r" b="b"/>
            <a:pathLst>
              <a:path w="4" h="4">
                <a:moveTo>
                  <a:pt x="4" y="0"/>
                </a:moveTo>
                <a:lnTo>
                  <a:pt x="2" y="0"/>
                </a:lnTo>
                <a:lnTo>
                  <a:pt x="0" y="4"/>
                </a:lnTo>
                <a:lnTo>
                  <a:pt x="4" y="4"/>
                </a:lnTo>
                <a:lnTo>
                  <a:pt x="4"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28" name="Freeform 2894"/>
          <p:cNvSpPr>
            <a:spLocks/>
          </p:cNvSpPr>
          <p:nvPr/>
        </p:nvSpPr>
        <p:spPr bwMode="auto">
          <a:xfrm>
            <a:off x="4003766" y="2737255"/>
            <a:ext cx="10284" cy="7713"/>
          </a:xfrm>
          <a:custGeom>
            <a:avLst/>
            <a:gdLst/>
            <a:ahLst/>
            <a:cxnLst>
              <a:cxn ang="0">
                <a:pos x="8" y="0"/>
              </a:cxn>
              <a:cxn ang="0">
                <a:pos x="2" y="0"/>
              </a:cxn>
              <a:cxn ang="0">
                <a:pos x="0" y="4"/>
              </a:cxn>
              <a:cxn ang="0">
                <a:pos x="8" y="6"/>
              </a:cxn>
              <a:cxn ang="0">
                <a:pos x="8" y="0"/>
              </a:cxn>
            </a:cxnLst>
            <a:rect l="0" t="0" r="r" b="b"/>
            <a:pathLst>
              <a:path w="8" h="6">
                <a:moveTo>
                  <a:pt x="8" y="0"/>
                </a:moveTo>
                <a:lnTo>
                  <a:pt x="2" y="0"/>
                </a:lnTo>
                <a:lnTo>
                  <a:pt x="0" y="4"/>
                </a:lnTo>
                <a:lnTo>
                  <a:pt x="8" y="6"/>
                </a:lnTo>
                <a:lnTo>
                  <a:pt x="8"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29" name="Freeform 2895"/>
          <p:cNvSpPr>
            <a:spLocks/>
          </p:cNvSpPr>
          <p:nvPr/>
        </p:nvSpPr>
        <p:spPr bwMode="auto">
          <a:xfrm>
            <a:off x="6456492" y="4704062"/>
            <a:ext cx="5142" cy="1286"/>
          </a:xfrm>
          <a:custGeom>
            <a:avLst/>
            <a:gdLst/>
            <a:ahLst/>
            <a:cxnLst>
              <a:cxn ang="0">
                <a:pos x="4" y="0"/>
              </a:cxn>
              <a:cxn ang="0">
                <a:pos x="4" y="0"/>
              </a:cxn>
              <a:cxn ang="0">
                <a:pos x="0" y="0"/>
              </a:cxn>
              <a:cxn ang="0">
                <a:pos x="4" y="0"/>
              </a:cxn>
            </a:cxnLst>
            <a:rect l="0" t="0" r="r" b="b"/>
            <a:pathLst>
              <a:path w="4">
                <a:moveTo>
                  <a:pt x="4" y="0"/>
                </a:moveTo>
                <a:lnTo>
                  <a:pt x="4" y="0"/>
                </a:lnTo>
                <a:lnTo>
                  <a:pt x="0" y="0"/>
                </a:lnTo>
                <a:lnTo>
                  <a:pt x="4"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30" name="Freeform 2896"/>
          <p:cNvSpPr>
            <a:spLocks/>
          </p:cNvSpPr>
          <p:nvPr/>
        </p:nvSpPr>
        <p:spPr bwMode="auto">
          <a:xfrm>
            <a:off x="4782778" y="4480386"/>
            <a:ext cx="2571" cy="5142"/>
          </a:xfrm>
          <a:custGeom>
            <a:avLst/>
            <a:gdLst/>
            <a:ahLst/>
            <a:cxnLst>
              <a:cxn ang="0">
                <a:pos x="2" y="4"/>
              </a:cxn>
              <a:cxn ang="0">
                <a:pos x="2" y="2"/>
              </a:cxn>
              <a:cxn ang="0">
                <a:pos x="0" y="0"/>
              </a:cxn>
              <a:cxn ang="0">
                <a:pos x="2" y="4"/>
              </a:cxn>
            </a:cxnLst>
            <a:rect l="0" t="0" r="r" b="b"/>
            <a:pathLst>
              <a:path w="2" h="4">
                <a:moveTo>
                  <a:pt x="2" y="4"/>
                </a:moveTo>
                <a:lnTo>
                  <a:pt x="2" y="2"/>
                </a:lnTo>
                <a:lnTo>
                  <a:pt x="0" y="0"/>
                </a:lnTo>
                <a:lnTo>
                  <a:pt x="2" y="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31" name="Freeform 2897"/>
          <p:cNvSpPr>
            <a:spLocks/>
          </p:cNvSpPr>
          <p:nvPr/>
        </p:nvSpPr>
        <p:spPr bwMode="auto">
          <a:xfrm>
            <a:off x="4443406" y="4513810"/>
            <a:ext cx="10284" cy="2571"/>
          </a:xfrm>
          <a:custGeom>
            <a:avLst/>
            <a:gdLst/>
            <a:ahLst/>
            <a:cxnLst>
              <a:cxn ang="0">
                <a:pos x="0" y="0"/>
              </a:cxn>
              <a:cxn ang="0">
                <a:pos x="8" y="2"/>
              </a:cxn>
              <a:cxn ang="0">
                <a:pos x="8" y="0"/>
              </a:cxn>
              <a:cxn ang="0">
                <a:pos x="0" y="0"/>
              </a:cxn>
              <a:cxn ang="0">
                <a:pos x="0" y="0"/>
              </a:cxn>
            </a:cxnLst>
            <a:rect l="0" t="0" r="r" b="b"/>
            <a:pathLst>
              <a:path w="8" h="2">
                <a:moveTo>
                  <a:pt x="0" y="0"/>
                </a:moveTo>
                <a:lnTo>
                  <a:pt x="8" y="2"/>
                </a:lnTo>
                <a:lnTo>
                  <a:pt x="8" y="0"/>
                </a:lnTo>
                <a:lnTo>
                  <a:pt x="0" y="0"/>
                </a:lnTo>
                <a:lnTo>
                  <a:pt x="0"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32" name="Freeform 2898"/>
          <p:cNvSpPr>
            <a:spLocks/>
          </p:cNvSpPr>
          <p:nvPr/>
        </p:nvSpPr>
        <p:spPr bwMode="auto">
          <a:xfrm>
            <a:off x="6371649" y="4195006"/>
            <a:ext cx="118266" cy="509056"/>
          </a:xfrm>
          <a:custGeom>
            <a:avLst/>
            <a:gdLst/>
            <a:ahLst/>
            <a:cxnLst>
              <a:cxn ang="0">
                <a:pos x="92" y="254"/>
              </a:cxn>
              <a:cxn ang="0">
                <a:pos x="24" y="134"/>
              </a:cxn>
              <a:cxn ang="0">
                <a:pos x="8" y="0"/>
              </a:cxn>
              <a:cxn ang="0">
                <a:pos x="0" y="0"/>
              </a:cxn>
              <a:cxn ang="0">
                <a:pos x="18" y="136"/>
              </a:cxn>
              <a:cxn ang="0">
                <a:pos x="88" y="254"/>
              </a:cxn>
              <a:cxn ang="0">
                <a:pos x="78" y="350"/>
              </a:cxn>
              <a:cxn ang="0">
                <a:pos x="64" y="394"/>
              </a:cxn>
              <a:cxn ang="0">
                <a:pos x="66" y="396"/>
              </a:cxn>
              <a:cxn ang="0">
                <a:pos x="70" y="396"/>
              </a:cxn>
              <a:cxn ang="0">
                <a:pos x="84" y="352"/>
              </a:cxn>
              <a:cxn ang="0">
                <a:pos x="92" y="254"/>
              </a:cxn>
            </a:cxnLst>
            <a:rect l="0" t="0" r="r" b="b"/>
            <a:pathLst>
              <a:path w="92" h="396">
                <a:moveTo>
                  <a:pt x="92" y="254"/>
                </a:moveTo>
                <a:lnTo>
                  <a:pt x="24" y="134"/>
                </a:lnTo>
                <a:lnTo>
                  <a:pt x="8" y="0"/>
                </a:lnTo>
                <a:lnTo>
                  <a:pt x="0" y="0"/>
                </a:lnTo>
                <a:lnTo>
                  <a:pt x="18" y="136"/>
                </a:lnTo>
                <a:lnTo>
                  <a:pt x="88" y="254"/>
                </a:lnTo>
                <a:lnTo>
                  <a:pt x="78" y="350"/>
                </a:lnTo>
                <a:lnTo>
                  <a:pt x="64" y="394"/>
                </a:lnTo>
                <a:lnTo>
                  <a:pt x="66" y="396"/>
                </a:lnTo>
                <a:lnTo>
                  <a:pt x="70" y="396"/>
                </a:lnTo>
                <a:lnTo>
                  <a:pt x="84" y="352"/>
                </a:lnTo>
                <a:lnTo>
                  <a:pt x="92" y="25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33" name="Rectangle 2899"/>
          <p:cNvSpPr>
            <a:spLocks noChangeArrowheads="1"/>
          </p:cNvSpPr>
          <p:nvPr/>
        </p:nvSpPr>
        <p:spPr bwMode="auto">
          <a:xfrm>
            <a:off x="3911211" y="3500838"/>
            <a:ext cx="1286" cy="1286"/>
          </a:xfrm>
          <a:prstGeom prst="rect">
            <a:avLst/>
          </a:prstGeom>
          <a:solidFill>
            <a:schemeClr val="tx1"/>
          </a:solidFill>
          <a:ln w="12700" cmpd="sng">
            <a:solidFill>
              <a:schemeClr val="bg1"/>
            </a:solidFill>
            <a:prstDash val="solid"/>
            <a:miter lim="800000"/>
            <a:headEnd/>
            <a:tailEnd/>
          </a:ln>
        </p:spPr>
        <p:txBody>
          <a:bodyPr/>
          <a:lstStyle/>
          <a:p>
            <a:pPr>
              <a:defRPr/>
            </a:pPr>
            <a:endParaRPr lang="da-DK" kern="0">
              <a:solidFill>
                <a:schemeClr val="bg1"/>
              </a:solidFill>
              <a:ea typeface="ＭＳ Ｐゴシック" pitchFamily="-97" charset="-128"/>
            </a:endParaRPr>
          </a:p>
        </p:txBody>
      </p:sp>
      <p:sp>
        <p:nvSpPr>
          <p:cNvPr id="334" name="Freeform 2900"/>
          <p:cNvSpPr>
            <a:spLocks/>
          </p:cNvSpPr>
          <p:nvPr/>
        </p:nvSpPr>
        <p:spPr bwMode="auto">
          <a:xfrm>
            <a:off x="3916354" y="2364461"/>
            <a:ext cx="2465581" cy="2149349"/>
          </a:xfrm>
          <a:custGeom>
            <a:avLst/>
            <a:gdLst/>
            <a:ahLst/>
            <a:cxnLst>
              <a:cxn ang="0">
                <a:pos x="1038" y="1058"/>
              </a:cxn>
              <a:cxn ang="0">
                <a:pos x="1320" y="1284"/>
              </a:cxn>
              <a:cxn ang="0">
                <a:pos x="1796" y="1340"/>
              </a:cxn>
              <a:cxn ang="0">
                <a:pos x="1910" y="1424"/>
              </a:cxn>
              <a:cxn ang="0">
                <a:pos x="1918" y="1420"/>
              </a:cxn>
              <a:cxn ang="0">
                <a:pos x="1874" y="1366"/>
              </a:cxn>
              <a:cxn ang="0">
                <a:pos x="1864" y="1366"/>
              </a:cxn>
              <a:cxn ang="0">
                <a:pos x="1798" y="1334"/>
              </a:cxn>
              <a:cxn ang="0">
                <a:pos x="1326" y="1280"/>
              </a:cxn>
              <a:cxn ang="0">
                <a:pos x="1058" y="1050"/>
              </a:cxn>
              <a:cxn ang="0">
                <a:pos x="1830" y="954"/>
              </a:cxn>
              <a:cxn ang="0">
                <a:pos x="1138" y="972"/>
              </a:cxn>
              <a:cxn ang="0">
                <a:pos x="1134" y="974"/>
              </a:cxn>
              <a:cxn ang="0">
                <a:pos x="1052" y="974"/>
              </a:cxn>
              <a:cxn ang="0">
                <a:pos x="508" y="498"/>
              </a:cxn>
              <a:cxn ang="0">
                <a:pos x="1128" y="616"/>
              </a:cxn>
              <a:cxn ang="0">
                <a:pos x="1128" y="618"/>
              </a:cxn>
              <a:cxn ang="0">
                <a:pos x="1734" y="610"/>
              </a:cxn>
              <a:cxn ang="0">
                <a:pos x="1726" y="604"/>
              </a:cxn>
              <a:cxn ang="0">
                <a:pos x="1710" y="542"/>
              </a:cxn>
              <a:cxn ang="0">
                <a:pos x="1726" y="604"/>
              </a:cxn>
              <a:cxn ang="0">
                <a:pos x="1126" y="518"/>
              </a:cxn>
              <a:cxn ang="0">
                <a:pos x="972" y="252"/>
              </a:cxn>
              <a:cxn ang="0">
                <a:pos x="972" y="248"/>
              </a:cxn>
              <a:cxn ang="0">
                <a:pos x="976" y="0"/>
              </a:cxn>
              <a:cxn ang="0">
                <a:pos x="974" y="0"/>
              </a:cxn>
              <a:cxn ang="0">
                <a:pos x="966" y="510"/>
              </a:cxn>
              <a:cxn ang="0">
                <a:pos x="316" y="468"/>
              </a:cxn>
              <a:cxn ang="0">
                <a:pos x="342" y="348"/>
              </a:cxn>
              <a:cxn ang="0">
                <a:pos x="336" y="350"/>
              </a:cxn>
              <a:cxn ang="0">
                <a:pos x="500" y="498"/>
              </a:cxn>
              <a:cxn ang="0">
                <a:pos x="0" y="884"/>
              </a:cxn>
              <a:cxn ang="0">
                <a:pos x="452" y="968"/>
              </a:cxn>
              <a:cxn ang="0">
                <a:pos x="418" y="1672"/>
              </a:cxn>
              <a:cxn ang="0">
                <a:pos x="1050" y="982"/>
              </a:cxn>
              <a:cxn ang="0">
                <a:pos x="1030" y="1050"/>
              </a:cxn>
              <a:cxn ang="0">
                <a:pos x="672" y="1602"/>
              </a:cxn>
              <a:cxn ang="0">
                <a:pos x="674" y="1646"/>
              </a:cxn>
              <a:cxn ang="0">
                <a:pos x="676" y="1610"/>
              </a:cxn>
            </a:cxnLst>
            <a:rect l="0" t="0" r="r" b="b"/>
            <a:pathLst>
              <a:path w="1918" h="1672">
                <a:moveTo>
                  <a:pt x="1046" y="1620"/>
                </a:moveTo>
                <a:lnTo>
                  <a:pt x="1038" y="1058"/>
                </a:lnTo>
                <a:lnTo>
                  <a:pt x="1308" y="1048"/>
                </a:lnTo>
                <a:lnTo>
                  <a:pt x="1320" y="1284"/>
                </a:lnTo>
                <a:lnTo>
                  <a:pt x="1528" y="1352"/>
                </a:lnTo>
                <a:lnTo>
                  <a:pt x="1796" y="1340"/>
                </a:lnTo>
                <a:lnTo>
                  <a:pt x="1906" y="1386"/>
                </a:lnTo>
                <a:lnTo>
                  <a:pt x="1910" y="1424"/>
                </a:lnTo>
                <a:lnTo>
                  <a:pt x="1910" y="1420"/>
                </a:lnTo>
                <a:lnTo>
                  <a:pt x="1918" y="1420"/>
                </a:lnTo>
                <a:lnTo>
                  <a:pt x="1914" y="1382"/>
                </a:lnTo>
                <a:lnTo>
                  <a:pt x="1874" y="1366"/>
                </a:lnTo>
                <a:lnTo>
                  <a:pt x="1874" y="1370"/>
                </a:lnTo>
                <a:lnTo>
                  <a:pt x="1864" y="1366"/>
                </a:lnTo>
                <a:lnTo>
                  <a:pt x="1864" y="1362"/>
                </a:lnTo>
                <a:lnTo>
                  <a:pt x="1798" y="1334"/>
                </a:lnTo>
                <a:lnTo>
                  <a:pt x="1528" y="1348"/>
                </a:lnTo>
                <a:lnTo>
                  <a:pt x="1326" y="1280"/>
                </a:lnTo>
                <a:lnTo>
                  <a:pt x="1312" y="1042"/>
                </a:lnTo>
                <a:lnTo>
                  <a:pt x="1058" y="1050"/>
                </a:lnTo>
                <a:lnTo>
                  <a:pt x="1056" y="982"/>
                </a:lnTo>
                <a:lnTo>
                  <a:pt x="1830" y="954"/>
                </a:lnTo>
                <a:lnTo>
                  <a:pt x="1828" y="948"/>
                </a:lnTo>
                <a:lnTo>
                  <a:pt x="1138" y="972"/>
                </a:lnTo>
                <a:lnTo>
                  <a:pt x="1138" y="974"/>
                </a:lnTo>
                <a:lnTo>
                  <a:pt x="1134" y="974"/>
                </a:lnTo>
                <a:lnTo>
                  <a:pt x="1134" y="972"/>
                </a:lnTo>
                <a:lnTo>
                  <a:pt x="1052" y="974"/>
                </a:lnTo>
                <a:lnTo>
                  <a:pt x="458" y="964"/>
                </a:lnTo>
                <a:lnTo>
                  <a:pt x="508" y="498"/>
                </a:lnTo>
                <a:lnTo>
                  <a:pt x="1120" y="524"/>
                </a:lnTo>
                <a:lnTo>
                  <a:pt x="1128" y="616"/>
                </a:lnTo>
                <a:lnTo>
                  <a:pt x="1128" y="616"/>
                </a:lnTo>
                <a:lnTo>
                  <a:pt x="1128" y="618"/>
                </a:lnTo>
                <a:lnTo>
                  <a:pt x="1736" y="610"/>
                </a:lnTo>
                <a:lnTo>
                  <a:pt x="1734" y="610"/>
                </a:lnTo>
                <a:lnTo>
                  <a:pt x="1726" y="610"/>
                </a:lnTo>
                <a:lnTo>
                  <a:pt x="1726" y="604"/>
                </a:lnTo>
                <a:lnTo>
                  <a:pt x="1732" y="604"/>
                </a:lnTo>
                <a:lnTo>
                  <a:pt x="1710" y="542"/>
                </a:lnTo>
                <a:lnTo>
                  <a:pt x="1704" y="542"/>
                </a:lnTo>
                <a:lnTo>
                  <a:pt x="1726" y="604"/>
                </a:lnTo>
                <a:lnTo>
                  <a:pt x="1132" y="612"/>
                </a:lnTo>
                <a:lnTo>
                  <a:pt x="1126" y="518"/>
                </a:lnTo>
                <a:lnTo>
                  <a:pt x="968" y="514"/>
                </a:lnTo>
                <a:lnTo>
                  <a:pt x="972" y="252"/>
                </a:lnTo>
                <a:lnTo>
                  <a:pt x="972" y="252"/>
                </a:lnTo>
                <a:lnTo>
                  <a:pt x="972" y="248"/>
                </a:lnTo>
                <a:lnTo>
                  <a:pt x="972" y="248"/>
                </a:lnTo>
                <a:lnTo>
                  <a:pt x="976" y="0"/>
                </a:lnTo>
                <a:lnTo>
                  <a:pt x="974" y="0"/>
                </a:lnTo>
                <a:lnTo>
                  <a:pt x="974" y="0"/>
                </a:lnTo>
                <a:lnTo>
                  <a:pt x="972" y="0"/>
                </a:lnTo>
                <a:lnTo>
                  <a:pt x="966" y="510"/>
                </a:lnTo>
                <a:lnTo>
                  <a:pt x="508" y="496"/>
                </a:lnTo>
                <a:lnTo>
                  <a:pt x="316" y="468"/>
                </a:lnTo>
                <a:lnTo>
                  <a:pt x="344" y="348"/>
                </a:lnTo>
                <a:lnTo>
                  <a:pt x="342" y="348"/>
                </a:lnTo>
                <a:lnTo>
                  <a:pt x="342" y="352"/>
                </a:lnTo>
                <a:lnTo>
                  <a:pt x="336" y="350"/>
                </a:lnTo>
                <a:lnTo>
                  <a:pt x="312" y="472"/>
                </a:lnTo>
                <a:lnTo>
                  <a:pt x="500" y="498"/>
                </a:lnTo>
                <a:lnTo>
                  <a:pt x="452" y="964"/>
                </a:lnTo>
                <a:lnTo>
                  <a:pt x="0" y="884"/>
                </a:lnTo>
                <a:lnTo>
                  <a:pt x="0" y="888"/>
                </a:lnTo>
                <a:lnTo>
                  <a:pt x="452" y="968"/>
                </a:lnTo>
                <a:lnTo>
                  <a:pt x="410" y="1672"/>
                </a:lnTo>
                <a:lnTo>
                  <a:pt x="418" y="1672"/>
                </a:lnTo>
                <a:lnTo>
                  <a:pt x="458" y="968"/>
                </a:lnTo>
                <a:lnTo>
                  <a:pt x="1050" y="982"/>
                </a:lnTo>
                <a:lnTo>
                  <a:pt x="1050" y="1050"/>
                </a:lnTo>
                <a:lnTo>
                  <a:pt x="1030" y="1050"/>
                </a:lnTo>
                <a:lnTo>
                  <a:pt x="1038" y="1610"/>
                </a:lnTo>
                <a:lnTo>
                  <a:pt x="672" y="1602"/>
                </a:lnTo>
                <a:lnTo>
                  <a:pt x="670" y="1642"/>
                </a:lnTo>
                <a:lnTo>
                  <a:pt x="674" y="1646"/>
                </a:lnTo>
                <a:lnTo>
                  <a:pt x="676" y="1648"/>
                </a:lnTo>
                <a:lnTo>
                  <a:pt x="676" y="1610"/>
                </a:lnTo>
                <a:lnTo>
                  <a:pt x="1046" y="162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35" name="Freeform 2901"/>
          <p:cNvSpPr>
            <a:spLocks/>
          </p:cNvSpPr>
          <p:nvPr/>
        </p:nvSpPr>
        <p:spPr bwMode="auto">
          <a:xfrm>
            <a:off x="5978289" y="2552143"/>
            <a:ext cx="136263" cy="506485"/>
          </a:xfrm>
          <a:custGeom>
            <a:avLst/>
            <a:gdLst/>
            <a:ahLst/>
            <a:cxnLst>
              <a:cxn ang="0">
                <a:pos x="12" y="136"/>
              </a:cxn>
              <a:cxn ang="0">
                <a:pos x="8" y="0"/>
              </a:cxn>
              <a:cxn ang="0">
                <a:pos x="0" y="2"/>
              </a:cxn>
              <a:cxn ang="0">
                <a:pos x="4" y="140"/>
              </a:cxn>
              <a:cxn ang="0">
                <a:pos x="98" y="394"/>
              </a:cxn>
              <a:cxn ang="0">
                <a:pos x="106" y="394"/>
              </a:cxn>
              <a:cxn ang="0">
                <a:pos x="12" y="136"/>
              </a:cxn>
            </a:cxnLst>
            <a:rect l="0" t="0" r="r" b="b"/>
            <a:pathLst>
              <a:path w="106" h="394">
                <a:moveTo>
                  <a:pt x="12" y="136"/>
                </a:moveTo>
                <a:lnTo>
                  <a:pt x="8" y="0"/>
                </a:lnTo>
                <a:lnTo>
                  <a:pt x="0" y="2"/>
                </a:lnTo>
                <a:lnTo>
                  <a:pt x="4" y="140"/>
                </a:lnTo>
                <a:lnTo>
                  <a:pt x="98" y="394"/>
                </a:lnTo>
                <a:lnTo>
                  <a:pt x="106" y="394"/>
                </a:lnTo>
                <a:lnTo>
                  <a:pt x="12" y="136"/>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36" name="Freeform 2902"/>
          <p:cNvSpPr>
            <a:spLocks/>
          </p:cNvSpPr>
          <p:nvPr/>
        </p:nvSpPr>
        <p:spPr bwMode="auto">
          <a:xfrm>
            <a:off x="5862594" y="1737138"/>
            <a:ext cx="125979" cy="815004"/>
          </a:xfrm>
          <a:custGeom>
            <a:avLst/>
            <a:gdLst/>
            <a:ahLst/>
            <a:cxnLst>
              <a:cxn ang="0">
                <a:pos x="98" y="626"/>
              </a:cxn>
              <a:cxn ang="0">
                <a:pos x="92" y="448"/>
              </a:cxn>
              <a:cxn ang="0">
                <a:pos x="62" y="410"/>
              </a:cxn>
              <a:cxn ang="0">
                <a:pos x="80" y="378"/>
              </a:cxn>
              <a:cxn ang="0">
                <a:pos x="6" y="2"/>
              </a:cxn>
              <a:cxn ang="0">
                <a:pos x="0" y="0"/>
              </a:cxn>
              <a:cxn ang="0">
                <a:pos x="74" y="378"/>
              </a:cxn>
              <a:cxn ang="0">
                <a:pos x="54" y="410"/>
              </a:cxn>
              <a:cxn ang="0">
                <a:pos x="84" y="448"/>
              </a:cxn>
              <a:cxn ang="0">
                <a:pos x="90" y="634"/>
              </a:cxn>
              <a:cxn ang="0">
                <a:pos x="90" y="626"/>
              </a:cxn>
              <a:cxn ang="0">
                <a:pos x="98" y="626"/>
              </a:cxn>
            </a:cxnLst>
            <a:rect l="0" t="0" r="r" b="b"/>
            <a:pathLst>
              <a:path w="98" h="634">
                <a:moveTo>
                  <a:pt x="98" y="626"/>
                </a:moveTo>
                <a:lnTo>
                  <a:pt x="92" y="448"/>
                </a:lnTo>
                <a:lnTo>
                  <a:pt x="62" y="410"/>
                </a:lnTo>
                <a:lnTo>
                  <a:pt x="80" y="378"/>
                </a:lnTo>
                <a:lnTo>
                  <a:pt x="6" y="2"/>
                </a:lnTo>
                <a:lnTo>
                  <a:pt x="0" y="0"/>
                </a:lnTo>
                <a:lnTo>
                  <a:pt x="74" y="378"/>
                </a:lnTo>
                <a:lnTo>
                  <a:pt x="54" y="410"/>
                </a:lnTo>
                <a:lnTo>
                  <a:pt x="84" y="448"/>
                </a:lnTo>
                <a:lnTo>
                  <a:pt x="90" y="634"/>
                </a:lnTo>
                <a:lnTo>
                  <a:pt x="90" y="626"/>
                </a:lnTo>
                <a:lnTo>
                  <a:pt x="98" y="626"/>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37" name="Rectangle 2903"/>
          <p:cNvSpPr>
            <a:spLocks noChangeArrowheads="1"/>
          </p:cNvSpPr>
          <p:nvPr/>
        </p:nvSpPr>
        <p:spPr bwMode="auto">
          <a:xfrm>
            <a:off x="5366392" y="3156326"/>
            <a:ext cx="1286" cy="2571"/>
          </a:xfrm>
          <a:prstGeom prst="rect">
            <a:avLst/>
          </a:prstGeom>
          <a:solidFill>
            <a:schemeClr val="tx1"/>
          </a:solidFill>
          <a:ln w="12700" cmpd="sng">
            <a:solidFill>
              <a:schemeClr val="bg1"/>
            </a:solidFill>
            <a:prstDash val="solid"/>
            <a:miter lim="800000"/>
            <a:headEnd/>
            <a:tailEnd/>
          </a:ln>
        </p:spPr>
        <p:txBody>
          <a:bodyPr/>
          <a:lstStyle/>
          <a:p>
            <a:pPr>
              <a:defRPr/>
            </a:pPr>
            <a:endParaRPr lang="da-DK" kern="0">
              <a:solidFill>
                <a:schemeClr val="bg1"/>
              </a:solidFill>
              <a:ea typeface="ＭＳ Ｐゴシック" pitchFamily="-97" charset="-128"/>
            </a:endParaRPr>
          </a:p>
        </p:txBody>
      </p:sp>
      <p:sp>
        <p:nvSpPr>
          <p:cNvPr id="338" name="Rectangle 2904"/>
          <p:cNvSpPr>
            <a:spLocks noChangeArrowheads="1"/>
          </p:cNvSpPr>
          <p:nvPr/>
        </p:nvSpPr>
        <p:spPr bwMode="auto">
          <a:xfrm>
            <a:off x="5374105" y="3613963"/>
            <a:ext cx="5142" cy="2571"/>
          </a:xfrm>
          <a:prstGeom prst="rect">
            <a:avLst/>
          </a:prstGeom>
          <a:solidFill>
            <a:schemeClr val="tx1"/>
          </a:solidFill>
          <a:ln w="12700" cmpd="sng">
            <a:solidFill>
              <a:schemeClr val="bg1"/>
            </a:solidFill>
            <a:prstDash val="solid"/>
            <a:miter lim="800000"/>
            <a:headEnd/>
            <a:tailEnd/>
          </a:ln>
        </p:spPr>
        <p:txBody>
          <a:bodyPr/>
          <a:lstStyle/>
          <a:p>
            <a:pPr>
              <a:defRPr/>
            </a:pPr>
            <a:endParaRPr lang="da-DK" kern="0">
              <a:solidFill>
                <a:schemeClr val="bg1"/>
              </a:solidFill>
              <a:ea typeface="ＭＳ Ｐゴシック" pitchFamily="-97" charset="-128"/>
            </a:endParaRPr>
          </a:p>
        </p:txBody>
      </p:sp>
      <p:sp>
        <p:nvSpPr>
          <p:cNvPr id="339" name="Freeform 2905"/>
          <p:cNvSpPr>
            <a:spLocks/>
          </p:cNvSpPr>
          <p:nvPr/>
        </p:nvSpPr>
        <p:spPr bwMode="auto">
          <a:xfrm>
            <a:off x="6104266" y="3058629"/>
            <a:ext cx="10284" cy="2571"/>
          </a:xfrm>
          <a:custGeom>
            <a:avLst/>
            <a:gdLst/>
            <a:ahLst/>
            <a:cxnLst>
              <a:cxn ang="0">
                <a:pos x="0" y="0"/>
              </a:cxn>
              <a:cxn ang="0">
                <a:pos x="2" y="2"/>
              </a:cxn>
              <a:cxn ang="0">
                <a:pos x="8" y="2"/>
              </a:cxn>
              <a:cxn ang="0">
                <a:pos x="8" y="0"/>
              </a:cxn>
              <a:cxn ang="0">
                <a:pos x="0" y="0"/>
              </a:cxn>
            </a:cxnLst>
            <a:rect l="0" t="0" r="r" b="b"/>
            <a:pathLst>
              <a:path w="8" h="2">
                <a:moveTo>
                  <a:pt x="0" y="0"/>
                </a:moveTo>
                <a:lnTo>
                  <a:pt x="2" y="2"/>
                </a:lnTo>
                <a:lnTo>
                  <a:pt x="8" y="2"/>
                </a:lnTo>
                <a:lnTo>
                  <a:pt x="8" y="0"/>
                </a:lnTo>
                <a:lnTo>
                  <a:pt x="0"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40" name="Freeform 2906"/>
          <p:cNvSpPr>
            <a:spLocks/>
          </p:cNvSpPr>
          <p:nvPr/>
        </p:nvSpPr>
        <p:spPr bwMode="auto">
          <a:xfrm>
            <a:off x="4348280" y="2809242"/>
            <a:ext cx="7713" cy="7713"/>
          </a:xfrm>
          <a:custGeom>
            <a:avLst/>
            <a:gdLst/>
            <a:ahLst/>
            <a:cxnLst>
              <a:cxn ang="0">
                <a:pos x="0" y="4"/>
              </a:cxn>
              <a:cxn ang="0">
                <a:pos x="6" y="6"/>
              </a:cxn>
              <a:cxn ang="0">
                <a:pos x="6" y="2"/>
              </a:cxn>
              <a:cxn ang="0">
                <a:pos x="0" y="0"/>
              </a:cxn>
              <a:cxn ang="0">
                <a:pos x="0" y="4"/>
              </a:cxn>
            </a:cxnLst>
            <a:rect l="0" t="0" r="r" b="b"/>
            <a:pathLst>
              <a:path w="6" h="6">
                <a:moveTo>
                  <a:pt x="0" y="4"/>
                </a:moveTo>
                <a:lnTo>
                  <a:pt x="6" y="6"/>
                </a:lnTo>
                <a:lnTo>
                  <a:pt x="6" y="2"/>
                </a:lnTo>
                <a:lnTo>
                  <a:pt x="0" y="0"/>
                </a:lnTo>
                <a:lnTo>
                  <a:pt x="0" y="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41" name="Rectangle 2907"/>
          <p:cNvSpPr>
            <a:spLocks noChangeArrowheads="1"/>
          </p:cNvSpPr>
          <p:nvPr/>
        </p:nvSpPr>
        <p:spPr bwMode="auto">
          <a:xfrm>
            <a:off x="5165855" y="2364460"/>
            <a:ext cx="2571" cy="1286"/>
          </a:xfrm>
          <a:prstGeom prst="rect">
            <a:avLst/>
          </a:prstGeom>
          <a:solidFill>
            <a:schemeClr val="tx1"/>
          </a:solidFill>
          <a:ln w="12700" cmpd="sng">
            <a:solidFill>
              <a:schemeClr val="bg1"/>
            </a:solidFill>
            <a:prstDash val="solid"/>
            <a:miter lim="800000"/>
            <a:headEnd/>
            <a:tailEnd/>
          </a:ln>
        </p:spPr>
        <p:txBody>
          <a:bodyPr/>
          <a:lstStyle/>
          <a:p>
            <a:pPr>
              <a:defRPr/>
            </a:pPr>
            <a:endParaRPr lang="da-DK" kern="0">
              <a:solidFill>
                <a:schemeClr val="bg1"/>
              </a:solidFill>
              <a:ea typeface="ＭＳ Ｐゴシック" pitchFamily="-97" charset="-128"/>
            </a:endParaRPr>
          </a:p>
        </p:txBody>
      </p:sp>
      <p:sp>
        <p:nvSpPr>
          <p:cNvPr id="342" name="Freeform 2908"/>
          <p:cNvSpPr>
            <a:spLocks/>
          </p:cNvSpPr>
          <p:nvPr/>
        </p:nvSpPr>
        <p:spPr bwMode="auto">
          <a:xfrm>
            <a:off x="3911211" y="3500838"/>
            <a:ext cx="5142" cy="5142"/>
          </a:xfrm>
          <a:custGeom>
            <a:avLst/>
            <a:gdLst/>
            <a:ahLst/>
            <a:cxnLst>
              <a:cxn ang="0">
                <a:pos x="0" y="0"/>
              </a:cxn>
              <a:cxn ang="0">
                <a:pos x="0" y="2"/>
              </a:cxn>
              <a:cxn ang="0">
                <a:pos x="4" y="4"/>
              </a:cxn>
              <a:cxn ang="0">
                <a:pos x="4" y="0"/>
              </a:cxn>
              <a:cxn ang="0">
                <a:pos x="0" y="0"/>
              </a:cxn>
              <a:cxn ang="0">
                <a:pos x="0" y="0"/>
              </a:cxn>
            </a:cxnLst>
            <a:rect l="0" t="0" r="r" b="b"/>
            <a:pathLst>
              <a:path w="4" h="4">
                <a:moveTo>
                  <a:pt x="0" y="0"/>
                </a:moveTo>
                <a:lnTo>
                  <a:pt x="0" y="2"/>
                </a:lnTo>
                <a:lnTo>
                  <a:pt x="4" y="4"/>
                </a:lnTo>
                <a:lnTo>
                  <a:pt x="4" y="0"/>
                </a:lnTo>
                <a:lnTo>
                  <a:pt x="0" y="0"/>
                </a:lnTo>
                <a:lnTo>
                  <a:pt x="0"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43" name="Freeform 2909"/>
          <p:cNvSpPr>
            <a:spLocks/>
          </p:cNvSpPr>
          <p:nvPr/>
        </p:nvSpPr>
        <p:spPr bwMode="auto">
          <a:xfrm>
            <a:off x="5165855" y="2680693"/>
            <a:ext cx="827859" cy="79701"/>
          </a:xfrm>
          <a:custGeom>
            <a:avLst/>
            <a:gdLst/>
            <a:ahLst/>
            <a:cxnLst>
              <a:cxn ang="0">
                <a:pos x="644" y="62"/>
              </a:cxn>
              <a:cxn ang="0">
                <a:pos x="642" y="54"/>
              </a:cxn>
              <a:cxn ang="0">
                <a:pos x="474" y="0"/>
              </a:cxn>
              <a:cxn ang="0">
                <a:pos x="0" y="2"/>
              </a:cxn>
              <a:cxn ang="0">
                <a:pos x="0" y="6"/>
              </a:cxn>
              <a:cxn ang="0">
                <a:pos x="474" y="4"/>
              </a:cxn>
              <a:cxn ang="0">
                <a:pos x="644" y="62"/>
              </a:cxn>
            </a:cxnLst>
            <a:rect l="0" t="0" r="r" b="b"/>
            <a:pathLst>
              <a:path w="644" h="62">
                <a:moveTo>
                  <a:pt x="644" y="62"/>
                </a:moveTo>
                <a:lnTo>
                  <a:pt x="642" y="54"/>
                </a:lnTo>
                <a:lnTo>
                  <a:pt x="474" y="0"/>
                </a:lnTo>
                <a:lnTo>
                  <a:pt x="0" y="2"/>
                </a:lnTo>
                <a:lnTo>
                  <a:pt x="0" y="6"/>
                </a:lnTo>
                <a:lnTo>
                  <a:pt x="474" y="4"/>
                </a:lnTo>
                <a:lnTo>
                  <a:pt x="644" y="6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44" name="Rectangle 2910"/>
          <p:cNvSpPr>
            <a:spLocks noChangeArrowheads="1"/>
          </p:cNvSpPr>
          <p:nvPr/>
        </p:nvSpPr>
        <p:spPr bwMode="auto">
          <a:xfrm>
            <a:off x="5165854" y="2683263"/>
            <a:ext cx="1286" cy="5142"/>
          </a:xfrm>
          <a:prstGeom prst="rect">
            <a:avLst/>
          </a:prstGeom>
          <a:solidFill>
            <a:schemeClr val="tx1"/>
          </a:solidFill>
          <a:ln w="12700" cmpd="sng">
            <a:solidFill>
              <a:schemeClr val="bg1"/>
            </a:solidFill>
            <a:prstDash val="solid"/>
            <a:miter lim="800000"/>
            <a:headEnd/>
            <a:tailEnd/>
          </a:ln>
        </p:spPr>
        <p:txBody>
          <a:bodyPr/>
          <a:lstStyle/>
          <a:p>
            <a:pPr>
              <a:defRPr/>
            </a:pPr>
            <a:endParaRPr lang="da-DK" kern="0">
              <a:solidFill>
                <a:schemeClr val="bg1"/>
              </a:solidFill>
              <a:ea typeface="ＭＳ Ｐゴシック" pitchFamily="-97" charset="-128"/>
            </a:endParaRPr>
          </a:p>
        </p:txBody>
      </p:sp>
      <p:sp>
        <p:nvSpPr>
          <p:cNvPr id="345" name="Freeform 2911"/>
          <p:cNvSpPr>
            <a:spLocks/>
          </p:cNvSpPr>
          <p:nvPr/>
        </p:nvSpPr>
        <p:spPr bwMode="auto">
          <a:xfrm>
            <a:off x="6996400" y="2734684"/>
            <a:ext cx="5142" cy="7713"/>
          </a:xfrm>
          <a:custGeom>
            <a:avLst/>
            <a:gdLst/>
            <a:ahLst/>
            <a:cxnLst>
              <a:cxn ang="0">
                <a:pos x="4" y="4"/>
              </a:cxn>
              <a:cxn ang="0">
                <a:pos x="4" y="4"/>
              </a:cxn>
              <a:cxn ang="0">
                <a:pos x="0" y="0"/>
              </a:cxn>
              <a:cxn ang="0">
                <a:pos x="0" y="4"/>
              </a:cxn>
              <a:cxn ang="0">
                <a:pos x="2" y="6"/>
              </a:cxn>
              <a:cxn ang="0">
                <a:pos x="4" y="4"/>
              </a:cxn>
            </a:cxnLst>
            <a:rect l="0" t="0" r="r" b="b"/>
            <a:pathLst>
              <a:path w="4" h="6">
                <a:moveTo>
                  <a:pt x="4" y="4"/>
                </a:moveTo>
                <a:lnTo>
                  <a:pt x="4" y="4"/>
                </a:lnTo>
                <a:lnTo>
                  <a:pt x="0" y="0"/>
                </a:lnTo>
                <a:lnTo>
                  <a:pt x="0" y="4"/>
                </a:lnTo>
                <a:lnTo>
                  <a:pt x="2" y="6"/>
                </a:lnTo>
                <a:lnTo>
                  <a:pt x="4" y="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46" name="Freeform 2912"/>
          <p:cNvSpPr>
            <a:spLocks/>
          </p:cNvSpPr>
          <p:nvPr/>
        </p:nvSpPr>
        <p:spPr bwMode="auto">
          <a:xfrm>
            <a:off x="6410215" y="1989096"/>
            <a:ext cx="7713" cy="7713"/>
          </a:xfrm>
          <a:custGeom>
            <a:avLst/>
            <a:gdLst/>
            <a:ahLst/>
            <a:cxnLst>
              <a:cxn ang="0">
                <a:pos x="6" y="0"/>
              </a:cxn>
              <a:cxn ang="0">
                <a:pos x="0" y="4"/>
              </a:cxn>
              <a:cxn ang="0">
                <a:pos x="0" y="6"/>
              </a:cxn>
              <a:cxn ang="0">
                <a:pos x="4" y="6"/>
              </a:cxn>
              <a:cxn ang="0">
                <a:pos x="6" y="0"/>
              </a:cxn>
            </a:cxnLst>
            <a:rect l="0" t="0" r="r" b="b"/>
            <a:pathLst>
              <a:path w="6" h="6">
                <a:moveTo>
                  <a:pt x="6" y="0"/>
                </a:moveTo>
                <a:lnTo>
                  <a:pt x="0" y="4"/>
                </a:lnTo>
                <a:lnTo>
                  <a:pt x="0" y="6"/>
                </a:lnTo>
                <a:lnTo>
                  <a:pt x="4" y="6"/>
                </a:lnTo>
                <a:lnTo>
                  <a:pt x="6"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47" name="Freeform 2913"/>
          <p:cNvSpPr>
            <a:spLocks/>
          </p:cNvSpPr>
          <p:nvPr/>
        </p:nvSpPr>
        <p:spPr bwMode="auto">
          <a:xfrm>
            <a:off x="6309946" y="1996809"/>
            <a:ext cx="740445" cy="1516885"/>
          </a:xfrm>
          <a:custGeom>
            <a:avLst/>
            <a:gdLst/>
            <a:ahLst/>
            <a:cxnLst>
              <a:cxn ang="0">
                <a:pos x="0" y="130"/>
              </a:cxn>
              <a:cxn ang="0">
                <a:pos x="30" y="268"/>
              </a:cxn>
              <a:cxn ang="0">
                <a:pos x="168" y="352"/>
              </a:cxn>
              <a:cxn ang="0">
                <a:pos x="178" y="410"/>
              </a:cxn>
              <a:cxn ang="0">
                <a:pos x="194" y="484"/>
              </a:cxn>
              <a:cxn ang="0">
                <a:pos x="266" y="554"/>
              </a:cxn>
              <a:cxn ang="0">
                <a:pos x="274" y="610"/>
              </a:cxn>
              <a:cxn ang="0">
                <a:pos x="214" y="676"/>
              </a:cxn>
              <a:cxn ang="0">
                <a:pos x="234" y="716"/>
              </a:cxn>
              <a:cxn ang="0">
                <a:pos x="194" y="786"/>
              </a:cxn>
              <a:cxn ang="0">
                <a:pos x="194" y="816"/>
              </a:cxn>
              <a:cxn ang="0">
                <a:pos x="196" y="816"/>
              </a:cxn>
              <a:cxn ang="0">
                <a:pos x="196" y="820"/>
              </a:cxn>
              <a:cxn ang="0">
                <a:pos x="194" y="820"/>
              </a:cxn>
              <a:cxn ang="0">
                <a:pos x="194" y="834"/>
              </a:cxn>
              <a:cxn ang="0">
                <a:pos x="292" y="960"/>
              </a:cxn>
              <a:cxn ang="0">
                <a:pos x="324" y="960"/>
              </a:cxn>
              <a:cxn ang="0">
                <a:pos x="324" y="1040"/>
              </a:cxn>
              <a:cxn ang="0">
                <a:pos x="404" y="1098"/>
              </a:cxn>
              <a:cxn ang="0">
                <a:pos x="434" y="1180"/>
              </a:cxn>
              <a:cxn ang="0">
                <a:pos x="456" y="1136"/>
              </a:cxn>
              <a:cxn ang="0">
                <a:pos x="506" y="1162"/>
              </a:cxn>
              <a:cxn ang="0">
                <a:pos x="548" y="1106"/>
              </a:cxn>
              <a:cxn ang="0">
                <a:pos x="560" y="1024"/>
              </a:cxn>
              <a:cxn ang="0">
                <a:pos x="576" y="942"/>
              </a:cxn>
              <a:cxn ang="0">
                <a:pos x="538" y="578"/>
              </a:cxn>
              <a:cxn ang="0">
                <a:pos x="536" y="580"/>
              </a:cxn>
              <a:cxn ang="0">
                <a:pos x="534" y="578"/>
              </a:cxn>
              <a:cxn ang="0">
                <a:pos x="574" y="942"/>
              </a:cxn>
              <a:cxn ang="0">
                <a:pos x="554" y="1024"/>
              </a:cxn>
              <a:cxn ang="0">
                <a:pos x="546" y="1106"/>
              </a:cxn>
              <a:cxn ang="0">
                <a:pos x="506" y="1158"/>
              </a:cxn>
              <a:cxn ang="0">
                <a:pos x="456" y="1130"/>
              </a:cxn>
              <a:cxn ang="0">
                <a:pos x="434" y="1172"/>
              </a:cxn>
              <a:cxn ang="0">
                <a:pos x="406" y="1094"/>
              </a:cxn>
              <a:cxn ang="0">
                <a:pos x="328" y="1040"/>
              </a:cxn>
              <a:cxn ang="0">
                <a:pos x="328" y="956"/>
              </a:cxn>
              <a:cxn ang="0">
                <a:pos x="294" y="956"/>
              </a:cxn>
              <a:cxn ang="0">
                <a:pos x="198" y="834"/>
              </a:cxn>
              <a:cxn ang="0">
                <a:pos x="198" y="786"/>
              </a:cxn>
              <a:cxn ang="0">
                <a:pos x="240" y="716"/>
              </a:cxn>
              <a:cxn ang="0">
                <a:pos x="220" y="676"/>
              </a:cxn>
              <a:cxn ang="0">
                <a:pos x="276" y="610"/>
              </a:cxn>
              <a:cxn ang="0">
                <a:pos x="268" y="550"/>
              </a:cxn>
              <a:cxn ang="0">
                <a:pos x="198" y="484"/>
              </a:cxn>
              <a:cxn ang="0">
                <a:pos x="170" y="350"/>
              </a:cxn>
              <a:cxn ang="0">
                <a:pos x="32" y="268"/>
              </a:cxn>
              <a:cxn ang="0">
                <a:pos x="4" y="134"/>
              </a:cxn>
              <a:cxn ang="0">
                <a:pos x="40" y="92"/>
              </a:cxn>
              <a:cxn ang="0">
                <a:pos x="82" y="0"/>
              </a:cxn>
              <a:cxn ang="0">
                <a:pos x="78" y="0"/>
              </a:cxn>
              <a:cxn ang="0">
                <a:pos x="40" y="88"/>
              </a:cxn>
              <a:cxn ang="0">
                <a:pos x="0" y="130"/>
              </a:cxn>
            </a:cxnLst>
            <a:rect l="0" t="0" r="r" b="b"/>
            <a:pathLst>
              <a:path w="576" h="1180">
                <a:moveTo>
                  <a:pt x="0" y="130"/>
                </a:moveTo>
                <a:lnTo>
                  <a:pt x="30" y="268"/>
                </a:lnTo>
                <a:lnTo>
                  <a:pt x="168" y="352"/>
                </a:lnTo>
                <a:lnTo>
                  <a:pt x="178" y="410"/>
                </a:lnTo>
                <a:lnTo>
                  <a:pt x="194" y="484"/>
                </a:lnTo>
                <a:lnTo>
                  <a:pt x="266" y="554"/>
                </a:lnTo>
                <a:lnTo>
                  <a:pt x="274" y="610"/>
                </a:lnTo>
                <a:lnTo>
                  <a:pt x="214" y="676"/>
                </a:lnTo>
                <a:lnTo>
                  <a:pt x="234" y="716"/>
                </a:lnTo>
                <a:lnTo>
                  <a:pt x="194" y="786"/>
                </a:lnTo>
                <a:lnTo>
                  <a:pt x="194" y="816"/>
                </a:lnTo>
                <a:lnTo>
                  <a:pt x="196" y="816"/>
                </a:lnTo>
                <a:lnTo>
                  <a:pt x="196" y="820"/>
                </a:lnTo>
                <a:lnTo>
                  <a:pt x="194" y="820"/>
                </a:lnTo>
                <a:lnTo>
                  <a:pt x="194" y="834"/>
                </a:lnTo>
                <a:lnTo>
                  <a:pt x="292" y="960"/>
                </a:lnTo>
                <a:lnTo>
                  <a:pt x="324" y="960"/>
                </a:lnTo>
                <a:lnTo>
                  <a:pt x="324" y="1040"/>
                </a:lnTo>
                <a:lnTo>
                  <a:pt x="404" y="1098"/>
                </a:lnTo>
                <a:lnTo>
                  <a:pt x="434" y="1180"/>
                </a:lnTo>
                <a:lnTo>
                  <a:pt x="456" y="1136"/>
                </a:lnTo>
                <a:lnTo>
                  <a:pt x="506" y="1162"/>
                </a:lnTo>
                <a:lnTo>
                  <a:pt x="548" y="1106"/>
                </a:lnTo>
                <a:lnTo>
                  <a:pt x="560" y="1024"/>
                </a:lnTo>
                <a:lnTo>
                  <a:pt x="576" y="942"/>
                </a:lnTo>
                <a:lnTo>
                  <a:pt x="538" y="578"/>
                </a:lnTo>
                <a:lnTo>
                  <a:pt x="536" y="580"/>
                </a:lnTo>
                <a:lnTo>
                  <a:pt x="534" y="578"/>
                </a:lnTo>
                <a:lnTo>
                  <a:pt x="574" y="942"/>
                </a:lnTo>
                <a:lnTo>
                  <a:pt x="554" y="1024"/>
                </a:lnTo>
                <a:lnTo>
                  <a:pt x="546" y="1106"/>
                </a:lnTo>
                <a:lnTo>
                  <a:pt x="506" y="1158"/>
                </a:lnTo>
                <a:lnTo>
                  <a:pt x="456" y="1130"/>
                </a:lnTo>
                <a:lnTo>
                  <a:pt x="434" y="1172"/>
                </a:lnTo>
                <a:lnTo>
                  <a:pt x="406" y="1094"/>
                </a:lnTo>
                <a:lnTo>
                  <a:pt x="328" y="1040"/>
                </a:lnTo>
                <a:lnTo>
                  <a:pt x="328" y="956"/>
                </a:lnTo>
                <a:lnTo>
                  <a:pt x="294" y="956"/>
                </a:lnTo>
                <a:lnTo>
                  <a:pt x="198" y="834"/>
                </a:lnTo>
                <a:lnTo>
                  <a:pt x="198" y="786"/>
                </a:lnTo>
                <a:lnTo>
                  <a:pt x="240" y="716"/>
                </a:lnTo>
                <a:lnTo>
                  <a:pt x="220" y="676"/>
                </a:lnTo>
                <a:lnTo>
                  <a:pt x="276" y="610"/>
                </a:lnTo>
                <a:lnTo>
                  <a:pt x="268" y="550"/>
                </a:lnTo>
                <a:lnTo>
                  <a:pt x="198" y="484"/>
                </a:lnTo>
                <a:lnTo>
                  <a:pt x="170" y="350"/>
                </a:lnTo>
                <a:lnTo>
                  <a:pt x="32" y="268"/>
                </a:lnTo>
                <a:lnTo>
                  <a:pt x="4" y="134"/>
                </a:lnTo>
                <a:lnTo>
                  <a:pt x="40" y="92"/>
                </a:lnTo>
                <a:lnTo>
                  <a:pt x="82" y="0"/>
                </a:lnTo>
                <a:lnTo>
                  <a:pt x="78" y="0"/>
                </a:lnTo>
                <a:lnTo>
                  <a:pt x="40" y="88"/>
                </a:lnTo>
                <a:lnTo>
                  <a:pt x="0" y="13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48" name="Rectangle 2914"/>
          <p:cNvSpPr>
            <a:spLocks noChangeArrowheads="1"/>
          </p:cNvSpPr>
          <p:nvPr/>
        </p:nvSpPr>
        <p:spPr bwMode="auto">
          <a:xfrm>
            <a:off x="6559333" y="3045773"/>
            <a:ext cx="2571" cy="5142"/>
          </a:xfrm>
          <a:prstGeom prst="rect">
            <a:avLst/>
          </a:prstGeom>
          <a:solidFill>
            <a:schemeClr val="tx1"/>
          </a:solidFill>
          <a:ln w="12700" cmpd="sng">
            <a:solidFill>
              <a:schemeClr val="bg1"/>
            </a:solidFill>
            <a:prstDash val="solid"/>
            <a:miter lim="800000"/>
            <a:headEnd/>
            <a:tailEnd/>
          </a:ln>
        </p:spPr>
        <p:txBody>
          <a:bodyPr/>
          <a:lstStyle/>
          <a:p>
            <a:pPr>
              <a:defRPr/>
            </a:pPr>
            <a:endParaRPr lang="da-DK" kern="0">
              <a:solidFill>
                <a:schemeClr val="bg1"/>
              </a:solidFill>
              <a:ea typeface="ＭＳ Ｐゴシック" pitchFamily="-97" charset="-128"/>
            </a:endParaRPr>
          </a:p>
        </p:txBody>
      </p:sp>
      <p:sp>
        <p:nvSpPr>
          <p:cNvPr id="349" name="Freeform 2915"/>
          <p:cNvSpPr>
            <a:spLocks/>
          </p:cNvSpPr>
          <p:nvPr/>
        </p:nvSpPr>
        <p:spPr bwMode="auto">
          <a:xfrm>
            <a:off x="5988572" y="2521290"/>
            <a:ext cx="550192" cy="30852"/>
          </a:xfrm>
          <a:custGeom>
            <a:avLst/>
            <a:gdLst/>
            <a:ahLst/>
            <a:cxnLst>
              <a:cxn ang="0">
                <a:pos x="428" y="6"/>
              </a:cxn>
              <a:cxn ang="0">
                <a:pos x="426" y="0"/>
              </a:cxn>
              <a:cxn ang="0">
                <a:pos x="0" y="16"/>
              </a:cxn>
              <a:cxn ang="0">
                <a:pos x="0" y="24"/>
              </a:cxn>
              <a:cxn ang="0">
                <a:pos x="428" y="6"/>
              </a:cxn>
            </a:cxnLst>
            <a:rect l="0" t="0" r="r" b="b"/>
            <a:pathLst>
              <a:path w="428" h="24">
                <a:moveTo>
                  <a:pt x="428" y="6"/>
                </a:moveTo>
                <a:lnTo>
                  <a:pt x="426" y="0"/>
                </a:lnTo>
                <a:lnTo>
                  <a:pt x="0" y="16"/>
                </a:lnTo>
                <a:lnTo>
                  <a:pt x="0" y="24"/>
                </a:lnTo>
                <a:lnTo>
                  <a:pt x="428" y="6"/>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50" name="Freeform 2916"/>
          <p:cNvSpPr>
            <a:spLocks/>
          </p:cNvSpPr>
          <p:nvPr/>
        </p:nvSpPr>
        <p:spPr bwMode="auto">
          <a:xfrm>
            <a:off x="5978288" y="2552143"/>
            <a:ext cx="1286" cy="2571"/>
          </a:xfrm>
          <a:custGeom>
            <a:avLst/>
            <a:gdLst/>
            <a:ahLst/>
            <a:cxnLst>
              <a:cxn ang="0">
                <a:pos x="0" y="2"/>
              </a:cxn>
              <a:cxn ang="0">
                <a:pos x="0" y="2"/>
              </a:cxn>
              <a:cxn ang="0">
                <a:pos x="0" y="0"/>
              </a:cxn>
              <a:cxn ang="0">
                <a:pos x="0" y="2"/>
              </a:cxn>
            </a:cxnLst>
            <a:rect l="0" t="0" r="r" b="b"/>
            <a:pathLst>
              <a:path h="2">
                <a:moveTo>
                  <a:pt x="0" y="2"/>
                </a:moveTo>
                <a:lnTo>
                  <a:pt x="0" y="2"/>
                </a:lnTo>
                <a:lnTo>
                  <a:pt x="0" y="0"/>
                </a:lnTo>
                <a:lnTo>
                  <a:pt x="0" y="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51" name="Freeform 2917"/>
          <p:cNvSpPr>
            <a:spLocks/>
          </p:cNvSpPr>
          <p:nvPr/>
        </p:nvSpPr>
        <p:spPr bwMode="auto">
          <a:xfrm>
            <a:off x="5978288" y="2541859"/>
            <a:ext cx="10284" cy="12855"/>
          </a:xfrm>
          <a:custGeom>
            <a:avLst/>
            <a:gdLst/>
            <a:ahLst/>
            <a:cxnLst>
              <a:cxn ang="0">
                <a:pos x="8" y="0"/>
              </a:cxn>
              <a:cxn ang="0">
                <a:pos x="0" y="0"/>
              </a:cxn>
              <a:cxn ang="0">
                <a:pos x="0" y="8"/>
              </a:cxn>
              <a:cxn ang="0">
                <a:pos x="0" y="10"/>
              </a:cxn>
              <a:cxn ang="0">
                <a:pos x="8" y="8"/>
              </a:cxn>
              <a:cxn ang="0">
                <a:pos x="8" y="0"/>
              </a:cxn>
            </a:cxnLst>
            <a:rect l="0" t="0" r="r" b="b"/>
            <a:pathLst>
              <a:path w="8" h="10">
                <a:moveTo>
                  <a:pt x="8" y="0"/>
                </a:moveTo>
                <a:lnTo>
                  <a:pt x="0" y="0"/>
                </a:lnTo>
                <a:lnTo>
                  <a:pt x="0" y="8"/>
                </a:lnTo>
                <a:lnTo>
                  <a:pt x="0" y="10"/>
                </a:lnTo>
                <a:lnTo>
                  <a:pt x="8" y="8"/>
                </a:lnTo>
                <a:lnTo>
                  <a:pt x="8"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52" name="Freeform 2918"/>
          <p:cNvSpPr>
            <a:spLocks/>
          </p:cNvSpPr>
          <p:nvPr/>
        </p:nvSpPr>
        <p:spPr bwMode="auto">
          <a:xfrm>
            <a:off x="5168426" y="2228198"/>
            <a:ext cx="786723" cy="7713"/>
          </a:xfrm>
          <a:custGeom>
            <a:avLst/>
            <a:gdLst/>
            <a:ahLst/>
            <a:cxnLst>
              <a:cxn ang="0">
                <a:pos x="612" y="0"/>
              </a:cxn>
              <a:cxn ang="0">
                <a:pos x="0" y="2"/>
              </a:cxn>
              <a:cxn ang="0">
                <a:pos x="0" y="6"/>
              </a:cxn>
              <a:cxn ang="0">
                <a:pos x="610" y="4"/>
              </a:cxn>
              <a:cxn ang="0">
                <a:pos x="612" y="0"/>
              </a:cxn>
            </a:cxnLst>
            <a:rect l="0" t="0" r="r" b="b"/>
            <a:pathLst>
              <a:path w="612" h="6">
                <a:moveTo>
                  <a:pt x="612" y="0"/>
                </a:moveTo>
                <a:lnTo>
                  <a:pt x="0" y="2"/>
                </a:lnTo>
                <a:lnTo>
                  <a:pt x="0" y="6"/>
                </a:lnTo>
                <a:lnTo>
                  <a:pt x="610" y="4"/>
                </a:lnTo>
                <a:lnTo>
                  <a:pt x="612"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53" name="Rectangle 2919"/>
          <p:cNvSpPr>
            <a:spLocks noChangeArrowheads="1"/>
          </p:cNvSpPr>
          <p:nvPr/>
        </p:nvSpPr>
        <p:spPr bwMode="auto">
          <a:xfrm>
            <a:off x="5165855" y="2230768"/>
            <a:ext cx="2571" cy="5142"/>
          </a:xfrm>
          <a:prstGeom prst="rect">
            <a:avLst/>
          </a:prstGeom>
          <a:solidFill>
            <a:schemeClr val="tx1"/>
          </a:solidFill>
          <a:ln w="12700" cmpd="sng">
            <a:solidFill>
              <a:schemeClr val="bg1"/>
            </a:solidFill>
            <a:prstDash val="solid"/>
            <a:miter lim="800000"/>
            <a:headEnd/>
            <a:tailEnd/>
          </a:ln>
        </p:spPr>
        <p:txBody>
          <a:bodyPr/>
          <a:lstStyle/>
          <a:p>
            <a:pPr>
              <a:defRPr/>
            </a:pPr>
            <a:endParaRPr lang="da-DK" kern="0">
              <a:solidFill>
                <a:schemeClr val="bg1"/>
              </a:solidFill>
              <a:ea typeface="ＭＳ Ｐゴシック" pitchFamily="-97" charset="-128"/>
            </a:endParaRPr>
          </a:p>
        </p:txBody>
      </p:sp>
      <p:sp>
        <p:nvSpPr>
          <p:cNvPr id="354" name="Freeform 2920"/>
          <p:cNvSpPr>
            <a:spLocks/>
          </p:cNvSpPr>
          <p:nvPr/>
        </p:nvSpPr>
        <p:spPr bwMode="auto">
          <a:xfrm>
            <a:off x="6883277" y="2166494"/>
            <a:ext cx="17997" cy="5142"/>
          </a:xfrm>
          <a:custGeom>
            <a:avLst/>
            <a:gdLst/>
            <a:ahLst/>
            <a:cxnLst>
              <a:cxn ang="0">
                <a:pos x="4" y="4"/>
              </a:cxn>
              <a:cxn ang="0">
                <a:pos x="14" y="4"/>
              </a:cxn>
              <a:cxn ang="0">
                <a:pos x="4" y="0"/>
              </a:cxn>
              <a:cxn ang="0">
                <a:pos x="0" y="0"/>
              </a:cxn>
              <a:cxn ang="0">
                <a:pos x="0" y="4"/>
              </a:cxn>
              <a:cxn ang="0">
                <a:pos x="4" y="4"/>
              </a:cxn>
            </a:cxnLst>
            <a:rect l="0" t="0" r="r" b="b"/>
            <a:pathLst>
              <a:path w="14" h="4">
                <a:moveTo>
                  <a:pt x="4" y="4"/>
                </a:moveTo>
                <a:lnTo>
                  <a:pt x="14" y="4"/>
                </a:lnTo>
                <a:lnTo>
                  <a:pt x="4" y="0"/>
                </a:lnTo>
                <a:lnTo>
                  <a:pt x="0" y="0"/>
                </a:lnTo>
                <a:lnTo>
                  <a:pt x="0" y="4"/>
                </a:lnTo>
                <a:lnTo>
                  <a:pt x="4" y="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55" name="Freeform 2921"/>
          <p:cNvSpPr>
            <a:spLocks/>
          </p:cNvSpPr>
          <p:nvPr/>
        </p:nvSpPr>
        <p:spPr bwMode="auto">
          <a:xfrm>
            <a:off x="6538765" y="2014805"/>
            <a:ext cx="349655" cy="156830"/>
          </a:xfrm>
          <a:custGeom>
            <a:avLst/>
            <a:gdLst/>
            <a:ahLst/>
            <a:cxnLst>
              <a:cxn ang="0">
                <a:pos x="230" y="84"/>
              </a:cxn>
              <a:cxn ang="0">
                <a:pos x="240" y="122"/>
              </a:cxn>
              <a:cxn ang="0">
                <a:pos x="272" y="122"/>
              </a:cxn>
              <a:cxn ang="0">
                <a:pos x="268" y="122"/>
              </a:cxn>
              <a:cxn ang="0">
                <a:pos x="268" y="118"/>
              </a:cxn>
              <a:cxn ang="0">
                <a:pos x="242" y="118"/>
              </a:cxn>
              <a:cxn ang="0">
                <a:pos x="236" y="80"/>
              </a:cxn>
              <a:cxn ang="0">
                <a:pos x="24" y="52"/>
              </a:cxn>
              <a:cxn ang="0">
                <a:pos x="6" y="0"/>
              </a:cxn>
              <a:cxn ang="0">
                <a:pos x="0" y="0"/>
              </a:cxn>
              <a:cxn ang="0">
                <a:pos x="22" y="58"/>
              </a:cxn>
              <a:cxn ang="0">
                <a:pos x="230" y="84"/>
              </a:cxn>
            </a:cxnLst>
            <a:rect l="0" t="0" r="r" b="b"/>
            <a:pathLst>
              <a:path w="272" h="122">
                <a:moveTo>
                  <a:pt x="230" y="84"/>
                </a:moveTo>
                <a:lnTo>
                  <a:pt x="240" y="122"/>
                </a:lnTo>
                <a:lnTo>
                  <a:pt x="272" y="122"/>
                </a:lnTo>
                <a:lnTo>
                  <a:pt x="268" y="122"/>
                </a:lnTo>
                <a:lnTo>
                  <a:pt x="268" y="118"/>
                </a:lnTo>
                <a:lnTo>
                  <a:pt x="242" y="118"/>
                </a:lnTo>
                <a:lnTo>
                  <a:pt x="236" y="80"/>
                </a:lnTo>
                <a:lnTo>
                  <a:pt x="24" y="52"/>
                </a:lnTo>
                <a:lnTo>
                  <a:pt x="6" y="0"/>
                </a:lnTo>
                <a:lnTo>
                  <a:pt x="0" y="0"/>
                </a:lnTo>
                <a:lnTo>
                  <a:pt x="22" y="58"/>
                </a:lnTo>
                <a:lnTo>
                  <a:pt x="230" y="8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56" name="Freeform 2922"/>
          <p:cNvSpPr>
            <a:spLocks/>
          </p:cNvSpPr>
          <p:nvPr/>
        </p:nvSpPr>
        <p:spPr bwMode="auto">
          <a:xfrm>
            <a:off x="6142831" y="3140899"/>
            <a:ext cx="182540" cy="979548"/>
          </a:xfrm>
          <a:custGeom>
            <a:avLst/>
            <a:gdLst/>
            <a:ahLst/>
            <a:cxnLst>
              <a:cxn ang="0">
                <a:pos x="28" y="66"/>
              </a:cxn>
              <a:cxn ang="0">
                <a:pos x="46" y="0"/>
              </a:cxn>
              <a:cxn ang="0">
                <a:pos x="0" y="0"/>
              </a:cxn>
              <a:cxn ang="0">
                <a:pos x="2" y="6"/>
              </a:cxn>
              <a:cxn ang="0">
                <a:pos x="38" y="6"/>
              </a:cxn>
              <a:cxn ang="0">
                <a:pos x="22" y="68"/>
              </a:cxn>
              <a:cxn ang="0">
                <a:pos x="76" y="96"/>
              </a:cxn>
              <a:cxn ang="0">
                <a:pos x="96" y="344"/>
              </a:cxn>
              <a:cxn ang="0">
                <a:pos x="102" y="344"/>
              </a:cxn>
              <a:cxn ang="0">
                <a:pos x="100" y="350"/>
              </a:cxn>
              <a:cxn ang="0">
                <a:pos x="98" y="350"/>
              </a:cxn>
              <a:cxn ang="0">
                <a:pos x="132" y="758"/>
              </a:cxn>
              <a:cxn ang="0">
                <a:pos x="142" y="762"/>
              </a:cxn>
              <a:cxn ang="0">
                <a:pos x="110" y="404"/>
              </a:cxn>
              <a:cxn ang="0">
                <a:pos x="106" y="404"/>
              </a:cxn>
              <a:cxn ang="0">
                <a:pos x="106" y="400"/>
              </a:cxn>
              <a:cxn ang="0">
                <a:pos x="110" y="400"/>
              </a:cxn>
              <a:cxn ang="0">
                <a:pos x="82" y="90"/>
              </a:cxn>
              <a:cxn ang="0">
                <a:pos x="28" y="66"/>
              </a:cxn>
            </a:cxnLst>
            <a:rect l="0" t="0" r="r" b="b"/>
            <a:pathLst>
              <a:path w="142" h="762">
                <a:moveTo>
                  <a:pt x="28" y="66"/>
                </a:moveTo>
                <a:lnTo>
                  <a:pt x="46" y="0"/>
                </a:lnTo>
                <a:lnTo>
                  <a:pt x="0" y="0"/>
                </a:lnTo>
                <a:lnTo>
                  <a:pt x="2" y="6"/>
                </a:lnTo>
                <a:lnTo>
                  <a:pt x="38" y="6"/>
                </a:lnTo>
                <a:lnTo>
                  <a:pt x="22" y="68"/>
                </a:lnTo>
                <a:lnTo>
                  <a:pt x="76" y="96"/>
                </a:lnTo>
                <a:lnTo>
                  <a:pt x="96" y="344"/>
                </a:lnTo>
                <a:lnTo>
                  <a:pt x="102" y="344"/>
                </a:lnTo>
                <a:lnTo>
                  <a:pt x="100" y="350"/>
                </a:lnTo>
                <a:lnTo>
                  <a:pt x="98" y="350"/>
                </a:lnTo>
                <a:lnTo>
                  <a:pt x="132" y="758"/>
                </a:lnTo>
                <a:lnTo>
                  <a:pt x="142" y="762"/>
                </a:lnTo>
                <a:lnTo>
                  <a:pt x="110" y="404"/>
                </a:lnTo>
                <a:lnTo>
                  <a:pt x="106" y="404"/>
                </a:lnTo>
                <a:lnTo>
                  <a:pt x="106" y="400"/>
                </a:lnTo>
                <a:lnTo>
                  <a:pt x="110" y="400"/>
                </a:lnTo>
                <a:lnTo>
                  <a:pt x="82" y="90"/>
                </a:lnTo>
                <a:lnTo>
                  <a:pt x="28" y="66"/>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57" name="Freeform 2923"/>
          <p:cNvSpPr>
            <a:spLocks/>
          </p:cNvSpPr>
          <p:nvPr/>
        </p:nvSpPr>
        <p:spPr bwMode="auto">
          <a:xfrm>
            <a:off x="6312517" y="4115305"/>
            <a:ext cx="12855" cy="10284"/>
          </a:xfrm>
          <a:custGeom>
            <a:avLst/>
            <a:gdLst/>
            <a:ahLst/>
            <a:cxnLst>
              <a:cxn ang="0">
                <a:pos x="0" y="4"/>
              </a:cxn>
              <a:cxn ang="0">
                <a:pos x="10" y="8"/>
              </a:cxn>
              <a:cxn ang="0">
                <a:pos x="10" y="4"/>
              </a:cxn>
              <a:cxn ang="0">
                <a:pos x="0" y="0"/>
              </a:cxn>
              <a:cxn ang="0">
                <a:pos x="0" y="4"/>
              </a:cxn>
            </a:cxnLst>
            <a:rect l="0" t="0" r="r" b="b"/>
            <a:pathLst>
              <a:path w="10" h="8">
                <a:moveTo>
                  <a:pt x="0" y="4"/>
                </a:moveTo>
                <a:lnTo>
                  <a:pt x="10" y="8"/>
                </a:lnTo>
                <a:lnTo>
                  <a:pt x="10" y="4"/>
                </a:lnTo>
                <a:lnTo>
                  <a:pt x="0" y="0"/>
                </a:lnTo>
                <a:lnTo>
                  <a:pt x="0" y="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58" name="Freeform 2924"/>
          <p:cNvSpPr>
            <a:spLocks/>
          </p:cNvSpPr>
          <p:nvPr/>
        </p:nvSpPr>
        <p:spPr bwMode="auto">
          <a:xfrm>
            <a:off x="6266240" y="3583111"/>
            <a:ext cx="7713" cy="7713"/>
          </a:xfrm>
          <a:custGeom>
            <a:avLst/>
            <a:gdLst/>
            <a:ahLst/>
            <a:cxnLst>
              <a:cxn ang="0">
                <a:pos x="6" y="0"/>
              </a:cxn>
              <a:cxn ang="0">
                <a:pos x="0" y="0"/>
              </a:cxn>
              <a:cxn ang="0">
                <a:pos x="2" y="6"/>
              </a:cxn>
              <a:cxn ang="0">
                <a:pos x="4" y="6"/>
              </a:cxn>
              <a:cxn ang="0">
                <a:pos x="6" y="0"/>
              </a:cxn>
            </a:cxnLst>
            <a:rect l="0" t="0" r="r" b="b"/>
            <a:pathLst>
              <a:path w="6" h="6">
                <a:moveTo>
                  <a:pt x="6" y="0"/>
                </a:moveTo>
                <a:lnTo>
                  <a:pt x="0" y="0"/>
                </a:lnTo>
                <a:lnTo>
                  <a:pt x="2" y="6"/>
                </a:lnTo>
                <a:lnTo>
                  <a:pt x="4" y="6"/>
                </a:lnTo>
                <a:lnTo>
                  <a:pt x="6"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59" name="Freeform 2925"/>
          <p:cNvSpPr>
            <a:spLocks/>
          </p:cNvSpPr>
          <p:nvPr/>
        </p:nvSpPr>
        <p:spPr bwMode="auto">
          <a:xfrm>
            <a:off x="6135118" y="3140900"/>
            <a:ext cx="10284" cy="7713"/>
          </a:xfrm>
          <a:custGeom>
            <a:avLst/>
            <a:gdLst/>
            <a:ahLst/>
            <a:cxnLst>
              <a:cxn ang="0">
                <a:pos x="0" y="0"/>
              </a:cxn>
              <a:cxn ang="0">
                <a:pos x="0" y="6"/>
              </a:cxn>
              <a:cxn ang="0">
                <a:pos x="8" y="6"/>
              </a:cxn>
              <a:cxn ang="0">
                <a:pos x="6" y="0"/>
              </a:cxn>
              <a:cxn ang="0">
                <a:pos x="0" y="0"/>
              </a:cxn>
            </a:cxnLst>
            <a:rect l="0" t="0" r="r" b="b"/>
            <a:pathLst>
              <a:path w="8" h="6">
                <a:moveTo>
                  <a:pt x="0" y="0"/>
                </a:moveTo>
                <a:lnTo>
                  <a:pt x="0" y="6"/>
                </a:lnTo>
                <a:lnTo>
                  <a:pt x="8" y="6"/>
                </a:lnTo>
                <a:lnTo>
                  <a:pt x="6" y="0"/>
                </a:lnTo>
                <a:lnTo>
                  <a:pt x="0"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60" name="Freeform 2926"/>
          <p:cNvSpPr>
            <a:spLocks/>
          </p:cNvSpPr>
          <p:nvPr/>
        </p:nvSpPr>
        <p:spPr bwMode="auto">
          <a:xfrm>
            <a:off x="8513285" y="3182035"/>
            <a:ext cx="5142" cy="5142"/>
          </a:xfrm>
          <a:custGeom>
            <a:avLst/>
            <a:gdLst/>
            <a:ahLst/>
            <a:cxnLst>
              <a:cxn ang="0">
                <a:pos x="4" y="4"/>
              </a:cxn>
              <a:cxn ang="0">
                <a:pos x="2" y="0"/>
              </a:cxn>
              <a:cxn ang="0">
                <a:pos x="0" y="0"/>
              </a:cxn>
              <a:cxn ang="0">
                <a:pos x="2" y="4"/>
              </a:cxn>
              <a:cxn ang="0">
                <a:pos x="4" y="4"/>
              </a:cxn>
            </a:cxnLst>
            <a:rect l="0" t="0" r="r" b="b"/>
            <a:pathLst>
              <a:path w="4" h="4">
                <a:moveTo>
                  <a:pt x="4" y="4"/>
                </a:moveTo>
                <a:lnTo>
                  <a:pt x="2" y="0"/>
                </a:lnTo>
                <a:lnTo>
                  <a:pt x="0" y="0"/>
                </a:lnTo>
                <a:lnTo>
                  <a:pt x="2" y="4"/>
                </a:lnTo>
                <a:lnTo>
                  <a:pt x="4" y="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61" name="Freeform 2927"/>
          <p:cNvSpPr>
            <a:spLocks/>
          </p:cNvSpPr>
          <p:nvPr/>
        </p:nvSpPr>
        <p:spPr bwMode="auto">
          <a:xfrm>
            <a:off x="6284235" y="3182035"/>
            <a:ext cx="2231620" cy="529624"/>
          </a:xfrm>
          <a:custGeom>
            <a:avLst/>
            <a:gdLst/>
            <a:ahLst/>
            <a:cxnLst>
              <a:cxn ang="0">
                <a:pos x="1024" y="202"/>
              </a:cxn>
              <a:cxn ang="0">
                <a:pos x="1022" y="206"/>
              </a:cxn>
              <a:cxn ang="0">
                <a:pos x="1014" y="210"/>
              </a:cxn>
              <a:cxn ang="0">
                <a:pos x="1018" y="204"/>
              </a:cxn>
              <a:cxn ang="0">
                <a:pos x="756" y="258"/>
              </a:cxn>
              <a:cxn ang="0">
                <a:pos x="476" y="304"/>
              </a:cxn>
              <a:cxn ang="0">
                <a:pos x="454" y="308"/>
              </a:cxn>
              <a:cxn ang="0">
                <a:pos x="454" y="402"/>
              </a:cxn>
              <a:cxn ang="0">
                <a:pos x="374" y="408"/>
              </a:cxn>
              <a:cxn ang="0">
                <a:pos x="390" y="360"/>
              </a:cxn>
              <a:cxn ang="0">
                <a:pos x="0" y="368"/>
              </a:cxn>
              <a:cxn ang="0">
                <a:pos x="0" y="372"/>
              </a:cxn>
              <a:cxn ang="0">
                <a:pos x="384" y="364"/>
              </a:cxn>
              <a:cxn ang="0">
                <a:pos x="366" y="412"/>
              </a:cxn>
              <a:cxn ang="0">
                <a:pos x="450" y="406"/>
              </a:cxn>
              <a:cxn ang="0">
                <a:pos x="450" y="404"/>
              </a:cxn>
              <a:cxn ang="0">
                <a:pos x="454" y="404"/>
              </a:cxn>
              <a:cxn ang="0">
                <a:pos x="454" y="406"/>
              </a:cxn>
              <a:cxn ang="0">
                <a:pos x="456" y="406"/>
              </a:cxn>
              <a:cxn ang="0">
                <a:pos x="456" y="310"/>
              </a:cxn>
              <a:cxn ang="0">
                <a:pos x="478" y="310"/>
              </a:cxn>
              <a:cxn ang="0">
                <a:pos x="756" y="264"/>
              </a:cxn>
              <a:cxn ang="0">
                <a:pos x="1186" y="176"/>
              </a:cxn>
              <a:cxn ang="0">
                <a:pos x="1186" y="176"/>
              </a:cxn>
              <a:cxn ang="0">
                <a:pos x="1188" y="174"/>
              </a:cxn>
              <a:cxn ang="0">
                <a:pos x="1192" y="172"/>
              </a:cxn>
              <a:cxn ang="0">
                <a:pos x="1190" y="174"/>
              </a:cxn>
              <a:cxn ang="0">
                <a:pos x="1736" y="4"/>
              </a:cxn>
              <a:cxn ang="0">
                <a:pos x="1734" y="0"/>
              </a:cxn>
              <a:cxn ang="0">
                <a:pos x="1188" y="172"/>
              </a:cxn>
              <a:cxn ang="0">
                <a:pos x="1024" y="202"/>
              </a:cxn>
            </a:cxnLst>
            <a:rect l="0" t="0" r="r" b="b"/>
            <a:pathLst>
              <a:path w="1736" h="412">
                <a:moveTo>
                  <a:pt x="1024" y="202"/>
                </a:moveTo>
                <a:lnTo>
                  <a:pt x="1022" y="206"/>
                </a:lnTo>
                <a:lnTo>
                  <a:pt x="1014" y="210"/>
                </a:lnTo>
                <a:lnTo>
                  <a:pt x="1018" y="204"/>
                </a:lnTo>
                <a:lnTo>
                  <a:pt x="756" y="258"/>
                </a:lnTo>
                <a:lnTo>
                  <a:pt x="476" y="304"/>
                </a:lnTo>
                <a:lnTo>
                  <a:pt x="454" y="308"/>
                </a:lnTo>
                <a:lnTo>
                  <a:pt x="454" y="402"/>
                </a:lnTo>
                <a:lnTo>
                  <a:pt x="374" y="408"/>
                </a:lnTo>
                <a:lnTo>
                  <a:pt x="390" y="360"/>
                </a:lnTo>
                <a:lnTo>
                  <a:pt x="0" y="368"/>
                </a:lnTo>
                <a:lnTo>
                  <a:pt x="0" y="372"/>
                </a:lnTo>
                <a:lnTo>
                  <a:pt x="384" y="364"/>
                </a:lnTo>
                <a:lnTo>
                  <a:pt x="366" y="412"/>
                </a:lnTo>
                <a:lnTo>
                  <a:pt x="450" y="406"/>
                </a:lnTo>
                <a:lnTo>
                  <a:pt x="450" y="404"/>
                </a:lnTo>
                <a:lnTo>
                  <a:pt x="454" y="404"/>
                </a:lnTo>
                <a:lnTo>
                  <a:pt x="454" y="406"/>
                </a:lnTo>
                <a:lnTo>
                  <a:pt x="456" y="406"/>
                </a:lnTo>
                <a:lnTo>
                  <a:pt x="456" y="310"/>
                </a:lnTo>
                <a:lnTo>
                  <a:pt x="478" y="310"/>
                </a:lnTo>
                <a:lnTo>
                  <a:pt x="756" y="264"/>
                </a:lnTo>
                <a:lnTo>
                  <a:pt x="1186" y="176"/>
                </a:lnTo>
                <a:lnTo>
                  <a:pt x="1186" y="176"/>
                </a:lnTo>
                <a:lnTo>
                  <a:pt x="1188" y="174"/>
                </a:lnTo>
                <a:lnTo>
                  <a:pt x="1192" y="172"/>
                </a:lnTo>
                <a:lnTo>
                  <a:pt x="1190" y="174"/>
                </a:lnTo>
                <a:lnTo>
                  <a:pt x="1736" y="4"/>
                </a:lnTo>
                <a:lnTo>
                  <a:pt x="1734" y="0"/>
                </a:lnTo>
                <a:lnTo>
                  <a:pt x="1188" y="172"/>
                </a:lnTo>
                <a:lnTo>
                  <a:pt x="1024" y="20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62" name="Freeform 2928"/>
          <p:cNvSpPr>
            <a:spLocks/>
          </p:cNvSpPr>
          <p:nvPr/>
        </p:nvSpPr>
        <p:spPr bwMode="auto">
          <a:xfrm>
            <a:off x="7808834" y="3403140"/>
            <a:ext cx="7713" cy="5142"/>
          </a:xfrm>
          <a:custGeom>
            <a:avLst/>
            <a:gdLst/>
            <a:ahLst/>
            <a:cxnLst>
              <a:cxn ang="0">
                <a:pos x="6" y="0"/>
              </a:cxn>
              <a:cxn ang="0">
                <a:pos x="2" y="2"/>
              </a:cxn>
              <a:cxn ang="0">
                <a:pos x="0" y="4"/>
              </a:cxn>
              <a:cxn ang="0">
                <a:pos x="4" y="2"/>
              </a:cxn>
              <a:cxn ang="0">
                <a:pos x="6" y="0"/>
              </a:cxn>
            </a:cxnLst>
            <a:rect l="0" t="0" r="r" b="b"/>
            <a:pathLst>
              <a:path w="6" h="4">
                <a:moveTo>
                  <a:pt x="6" y="0"/>
                </a:moveTo>
                <a:lnTo>
                  <a:pt x="2" y="2"/>
                </a:lnTo>
                <a:lnTo>
                  <a:pt x="0" y="4"/>
                </a:lnTo>
                <a:lnTo>
                  <a:pt x="4" y="2"/>
                </a:lnTo>
                <a:lnTo>
                  <a:pt x="6"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63" name="Freeform 2929"/>
          <p:cNvSpPr>
            <a:spLocks/>
          </p:cNvSpPr>
          <p:nvPr/>
        </p:nvSpPr>
        <p:spPr bwMode="auto">
          <a:xfrm>
            <a:off x="7587729" y="3441705"/>
            <a:ext cx="12855" cy="10284"/>
          </a:xfrm>
          <a:custGeom>
            <a:avLst/>
            <a:gdLst/>
            <a:ahLst/>
            <a:cxnLst>
              <a:cxn ang="0">
                <a:pos x="4" y="2"/>
              </a:cxn>
              <a:cxn ang="0">
                <a:pos x="0" y="8"/>
              </a:cxn>
              <a:cxn ang="0">
                <a:pos x="8" y="4"/>
              </a:cxn>
              <a:cxn ang="0">
                <a:pos x="10" y="0"/>
              </a:cxn>
              <a:cxn ang="0">
                <a:pos x="10" y="0"/>
              </a:cxn>
              <a:cxn ang="0">
                <a:pos x="4" y="2"/>
              </a:cxn>
            </a:cxnLst>
            <a:rect l="0" t="0" r="r" b="b"/>
            <a:pathLst>
              <a:path w="10" h="8">
                <a:moveTo>
                  <a:pt x="4" y="2"/>
                </a:moveTo>
                <a:lnTo>
                  <a:pt x="0" y="8"/>
                </a:lnTo>
                <a:lnTo>
                  <a:pt x="8" y="4"/>
                </a:lnTo>
                <a:lnTo>
                  <a:pt x="10" y="0"/>
                </a:lnTo>
                <a:lnTo>
                  <a:pt x="10" y="0"/>
                </a:lnTo>
                <a:lnTo>
                  <a:pt x="4" y="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64" name="Rectangle 2930"/>
          <p:cNvSpPr>
            <a:spLocks noChangeArrowheads="1"/>
          </p:cNvSpPr>
          <p:nvPr/>
        </p:nvSpPr>
        <p:spPr bwMode="auto">
          <a:xfrm>
            <a:off x="6279094" y="3655098"/>
            <a:ext cx="5142" cy="5142"/>
          </a:xfrm>
          <a:prstGeom prst="rect">
            <a:avLst/>
          </a:prstGeom>
          <a:solidFill>
            <a:schemeClr val="tx1"/>
          </a:solidFill>
          <a:ln w="12700" cmpd="sng">
            <a:solidFill>
              <a:schemeClr val="bg1"/>
            </a:solidFill>
            <a:prstDash val="solid"/>
            <a:miter lim="800000"/>
            <a:headEnd/>
            <a:tailEnd/>
          </a:ln>
        </p:spPr>
        <p:txBody>
          <a:bodyPr/>
          <a:lstStyle/>
          <a:p>
            <a:pPr>
              <a:defRPr/>
            </a:pPr>
            <a:endParaRPr lang="da-DK" kern="0">
              <a:solidFill>
                <a:schemeClr val="bg1"/>
              </a:solidFill>
              <a:ea typeface="ＭＳ Ｐゴシック" pitchFamily="-97" charset="-128"/>
            </a:endParaRPr>
          </a:p>
        </p:txBody>
      </p:sp>
      <p:sp>
        <p:nvSpPr>
          <p:cNvPr id="365" name="Freeform 2931"/>
          <p:cNvSpPr>
            <a:spLocks/>
          </p:cNvSpPr>
          <p:nvPr/>
        </p:nvSpPr>
        <p:spPr bwMode="auto">
          <a:xfrm>
            <a:off x="8261328" y="3719373"/>
            <a:ext cx="5142" cy="7713"/>
          </a:xfrm>
          <a:custGeom>
            <a:avLst/>
            <a:gdLst/>
            <a:ahLst/>
            <a:cxnLst>
              <a:cxn ang="0">
                <a:pos x="2" y="6"/>
              </a:cxn>
              <a:cxn ang="0">
                <a:pos x="4" y="0"/>
              </a:cxn>
              <a:cxn ang="0">
                <a:pos x="2" y="0"/>
              </a:cxn>
              <a:cxn ang="0">
                <a:pos x="0" y="6"/>
              </a:cxn>
              <a:cxn ang="0">
                <a:pos x="2" y="6"/>
              </a:cxn>
            </a:cxnLst>
            <a:rect l="0" t="0" r="r" b="b"/>
            <a:pathLst>
              <a:path w="4" h="6">
                <a:moveTo>
                  <a:pt x="2" y="6"/>
                </a:moveTo>
                <a:lnTo>
                  <a:pt x="4" y="0"/>
                </a:lnTo>
                <a:lnTo>
                  <a:pt x="2" y="0"/>
                </a:lnTo>
                <a:lnTo>
                  <a:pt x="0" y="6"/>
                </a:lnTo>
                <a:lnTo>
                  <a:pt x="2" y="6"/>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66" name="Freeform 2932"/>
          <p:cNvSpPr>
            <a:spLocks/>
          </p:cNvSpPr>
          <p:nvPr/>
        </p:nvSpPr>
        <p:spPr bwMode="auto">
          <a:xfrm>
            <a:off x="7006685" y="4557515"/>
            <a:ext cx="7713" cy="5142"/>
          </a:xfrm>
          <a:custGeom>
            <a:avLst/>
            <a:gdLst/>
            <a:ahLst/>
            <a:cxnLst>
              <a:cxn ang="0">
                <a:pos x="0" y="4"/>
              </a:cxn>
              <a:cxn ang="0">
                <a:pos x="6" y="2"/>
              </a:cxn>
              <a:cxn ang="0">
                <a:pos x="4" y="0"/>
              </a:cxn>
              <a:cxn ang="0">
                <a:pos x="0" y="0"/>
              </a:cxn>
              <a:cxn ang="0">
                <a:pos x="0" y="4"/>
              </a:cxn>
            </a:cxnLst>
            <a:rect l="0" t="0" r="r" b="b"/>
            <a:pathLst>
              <a:path w="6" h="4">
                <a:moveTo>
                  <a:pt x="0" y="4"/>
                </a:moveTo>
                <a:lnTo>
                  <a:pt x="6" y="2"/>
                </a:lnTo>
                <a:lnTo>
                  <a:pt x="4" y="0"/>
                </a:lnTo>
                <a:lnTo>
                  <a:pt x="0" y="0"/>
                </a:lnTo>
                <a:lnTo>
                  <a:pt x="0" y="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67" name="Freeform 2933"/>
          <p:cNvSpPr>
            <a:spLocks/>
          </p:cNvSpPr>
          <p:nvPr/>
        </p:nvSpPr>
        <p:spPr bwMode="auto">
          <a:xfrm>
            <a:off x="6381933" y="3585682"/>
            <a:ext cx="1881966" cy="971835"/>
          </a:xfrm>
          <a:custGeom>
            <a:avLst/>
            <a:gdLst/>
            <a:ahLst/>
            <a:cxnLst>
              <a:cxn ang="0">
                <a:pos x="1250" y="34"/>
              </a:cxn>
              <a:cxn ang="0">
                <a:pos x="1218" y="0"/>
              </a:cxn>
              <a:cxn ang="0">
                <a:pos x="968" y="98"/>
              </a:cxn>
              <a:cxn ang="0">
                <a:pos x="906" y="108"/>
              </a:cxn>
              <a:cxn ang="0">
                <a:pos x="906" y="108"/>
              </a:cxn>
              <a:cxn ang="0">
                <a:pos x="900" y="112"/>
              </a:cxn>
              <a:cxn ang="0">
                <a:pos x="902" y="108"/>
              </a:cxn>
              <a:cxn ang="0">
                <a:pos x="554" y="166"/>
              </a:cxn>
              <a:cxn ang="0">
                <a:pos x="348" y="186"/>
              </a:cxn>
              <a:cxn ang="0">
                <a:pos x="378" y="92"/>
              </a:cxn>
              <a:cxn ang="0">
                <a:pos x="374" y="92"/>
              </a:cxn>
              <a:cxn ang="0">
                <a:pos x="270" y="410"/>
              </a:cxn>
              <a:cxn ang="0">
                <a:pos x="280" y="450"/>
              </a:cxn>
              <a:cxn ang="0">
                <a:pos x="0" y="470"/>
              </a:cxn>
              <a:cxn ang="0">
                <a:pos x="0" y="474"/>
              </a:cxn>
              <a:cxn ang="0">
                <a:pos x="280" y="454"/>
              </a:cxn>
              <a:cxn ang="0">
                <a:pos x="310" y="544"/>
              </a:cxn>
              <a:cxn ang="0">
                <a:pos x="276" y="694"/>
              </a:cxn>
              <a:cxn ang="0">
                <a:pos x="448" y="684"/>
              </a:cxn>
              <a:cxn ang="0">
                <a:pos x="486" y="756"/>
              </a:cxn>
              <a:cxn ang="0">
                <a:pos x="490" y="756"/>
              </a:cxn>
              <a:cxn ang="0">
                <a:pos x="452" y="678"/>
              </a:cxn>
              <a:cxn ang="0">
                <a:pos x="280" y="692"/>
              </a:cxn>
              <a:cxn ang="0">
                <a:pos x="312" y="542"/>
              </a:cxn>
              <a:cxn ang="0">
                <a:pos x="274" y="410"/>
              </a:cxn>
              <a:cxn ang="0">
                <a:pos x="348" y="192"/>
              </a:cxn>
              <a:cxn ang="0">
                <a:pos x="552" y="170"/>
              </a:cxn>
              <a:cxn ang="0">
                <a:pos x="780" y="134"/>
              </a:cxn>
              <a:cxn ang="0">
                <a:pos x="780" y="132"/>
              </a:cxn>
              <a:cxn ang="0">
                <a:pos x="786" y="130"/>
              </a:cxn>
              <a:cxn ang="0">
                <a:pos x="786" y="132"/>
              </a:cxn>
              <a:cxn ang="0">
                <a:pos x="968" y="102"/>
              </a:cxn>
              <a:cxn ang="0">
                <a:pos x="1218" y="6"/>
              </a:cxn>
              <a:cxn ang="0">
                <a:pos x="1248" y="38"/>
              </a:cxn>
              <a:cxn ang="0">
                <a:pos x="1330" y="22"/>
              </a:cxn>
              <a:cxn ang="0">
                <a:pos x="1462" y="110"/>
              </a:cxn>
              <a:cxn ang="0">
                <a:pos x="1464" y="104"/>
              </a:cxn>
              <a:cxn ang="0">
                <a:pos x="1330" y="16"/>
              </a:cxn>
              <a:cxn ang="0">
                <a:pos x="1250" y="34"/>
              </a:cxn>
            </a:cxnLst>
            <a:rect l="0" t="0" r="r" b="b"/>
            <a:pathLst>
              <a:path w="1464" h="756">
                <a:moveTo>
                  <a:pt x="1250" y="34"/>
                </a:moveTo>
                <a:lnTo>
                  <a:pt x="1218" y="0"/>
                </a:lnTo>
                <a:lnTo>
                  <a:pt x="968" y="98"/>
                </a:lnTo>
                <a:lnTo>
                  <a:pt x="906" y="108"/>
                </a:lnTo>
                <a:lnTo>
                  <a:pt x="906" y="108"/>
                </a:lnTo>
                <a:lnTo>
                  <a:pt x="900" y="112"/>
                </a:lnTo>
                <a:lnTo>
                  <a:pt x="902" y="108"/>
                </a:lnTo>
                <a:lnTo>
                  <a:pt x="554" y="166"/>
                </a:lnTo>
                <a:lnTo>
                  <a:pt x="348" y="186"/>
                </a:lnTo>
                <a:lnTo>
                  <a:pt x="378" y="92"/>
                </a:lnTo>
                <a:lnTo>
                  <a:pt x="374" y="92"/>
                </a:lnTo>
                <a:lnTo>
                  <a:pt x="270" y="410"/>
                </a:lnTo>
                <a:lnTo>
                  <a:pt x="280" y="450"/>
                </a:lnTo>
                <a:lnTo>
                  <a:pt x="0" y="470"/>
                </a:lnTo>
                <a:lnTo>
                  <a:pt x="0" y="474"/>
                </a:lnTo>
                <a:lnTo>
                  <a:pt x="280" y="454"/>
                </a:lnTo>
                <a:lnTo>
                  <a:pt x="310" y="544"/>
                </a:lnTo>
                <a:lnTo>
                  <a:pt x="276" y="694"/>
                </a:lnTo>
                <a:lnTo>
                  <a:pt x="448" y="684"/>
                </a:lnTo>
                <a:lnTo>
                  <a:pt x="486" y="756"/>
                </a:lnTo>
                <a:lnTo>
                  <a:pt x="490" y="756"/>
                </a:lnTo>
                <a:lnTo>
                  <a:pt x="452" y="678"/>
                </a:lnTo>
                <a:lnTo>
                  <a:pt x="280" y="692"/>
                </a:lnTo>
                <a:lnTo>
                  <a:pt x="312" y="542"/>
                </a:lnTo>
                <a:lnTo>
                  <a:pt x="274" y="410"/>
                </a:lnTo>
                <a:lnTo>
                  <a:pt x="348" y="192"/>
                </a:lnTo>
                <a:lnTo>
                  <a:pt x="552" y="170"/>
                </a:lnTo>
                <a:lnTo>
                  <a:pt x="780" y="134"/>
                </a:lnTo>
                <a:lnTo>
                  <a:pt x="780" y="132"/>
                </a:lnTo>
                <a:lnTo>
                  <a:pt x="786" y="130"/>
                </a:lnTo>
                <a:lnTo>
                  <a:pt x="786" y="132"/>
                </a:lnTo>
                <a:lnTo>
                  <a:pt x="968" y="102"/>
                </a:lnTo>
                <a:lnTo>
                  <a:pt x="1218" y="6"/>
                </a:lnTo>
                <a:lnTo>
                  <a:pt x="1248" y="38"/>
                </a:lnTo>
                <a:lnTo>
                  <a:pt x="1330" y="22"/>
                </a:lnTo>
                <a:lnTo>
                  <a:pt x="1462" y="110"/>
                </a:lnTo>
                <a:lnTo>
                  <a:pt x="1464" y="104"/>
                </a:lnTo>
                <a:lnTo>
                  <a:pt x="1330" y="16"/>
                </a:lnTo>
                <a:lnTo>
                  <a:pt x="1250" y="3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68" name="Rectangle 2934"/>
          <p:cNvSpPr>
            <a:spLocks noChangeArrowheads="1"/>
          </p:cNvSpPr>
          <p:nvPr/>
        </p:nvSpPr>
        <p:spPr bwMode="auto">
          <a:xfrm>
            <a:off x="6371649" y="4195006"/>
            <a:ext cx="1286" cy="1286"/>
          </a:xfrm>
          <a:prstGeom prst="rect">
            <a:avLst/>
          </a:prstGeom>
          <a:solidFill>
            <a:schemeClr val="tx1"/>
          </a:solidFill>
          <a:ln w="12700" cmpd="sng">
            <a:solidFill>
              <a:schemeClr val="bg1"/>
            </a:solidFill>
            <a:prstDash val="solid"/>
            <a:miter lim="800000"/>
            <a:headEnd/>
            <a:tailEnd/>
          </a:ln>
        </p:spPr>
        <p:txBody>
          <a:bodyPr/>
          <a:lstStyle/>
          <a:p>
            <a:pPr>
              <a:defRPr/>
            </a:pPr>
            <a:endParaRPr lang="da-DK" kern="0">
              <a:solidFill>
                <a:schemeClr val="bg1"/>
              </a:solidFill>
              <a:ea typeface="ＭＳ Ｐゴシック" pitchFamily="-97" charset="-128"/>
            </a:endParaRPr>
          </a:p>
        </p:txBody>
      </p:sp>
      <p:sp>
        <p:nvSpPr>
          <p:cNvPr id="369" name="Freeform 2935"/>
          <p:cNvSpPr>
            <a:spLocks/>
          </p:cNvSpPr>
          <p:nvPr/>
        </p:nvSpPr>
        <p:spPr bwMode="auto">
          <a:xfrm>
            <a:off x="7538880" y="3724514"/>
            <a:ext cx="7713" cy="5142"/>
          </a:xfrm>
          <a:custGeom>
            <a:avLst/>
            <a:gdLst/>
            <a:ahLst/>
            <a:cxnLst>
              <a:cxn ang="0">
                <a:pos x="0" y="4"/>
              </a:cxn>
              <a:cxn ang="0">
                <a:pos x="6" y="0"/>
              </a:cxn>
              <a:cxn ang="0">
                <a:pos x="6" y="0"/>
              </a:cxn>
              <a:cxn ang="0">
                <a:pos x="2" y="0"/>
              </a:cxn>
              <a:cxn ang="0">
                <a:pos x="0" y="4"/>
              </a:cxn>
            </a:cxnLst>
            <a:rect l="0" t="0" r="r" b="b"/>
            <a:pathLst>
              <a:path w="6" h="4">
                <a:moveTo>
                  <a:pt x="0" y="4"/>
                </a:moveTo>
                <a:lnTo>
                  <a:pt x="6" y="0"/>
                </a:lnTo>
                <a:lnTo>
                  <a:pt x="6" y="0"/>
                </a:lnTo>
                <a:lnTo>
                  <a:pt x="2" y="0"/>
                </a:lnTo>
                <a:lnTo>
                  <a:pt x="0" y="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70" name="Freeform 2936"/>
          <p:cNvSpPr>
            <a:spLocks/>
          </p:cNvSpPr>
          <p:nvPr/>
        </p:nvSpPr>
        <p:spPr bwMode="auto">
          <a:xfrm>
            <a:off x="6371649" y="4189864"/>
            <a:ext cx="10284" cy="5142"/>
          </a:xfrm>
          <a:custGeom>
            <a:avLst/>
            <a:gdLst/>
            <a:ahLst/>
            <a:cxnLst>
              <a:cxn ang="0">
                <a:pos x="0" y="4"/>
              </a:cxn>
              <a:cxn ang="0">
                <a:pos x="0" y="4"/>
              </a:cxn>
              <a:cxn ang="0">
                <a:pos x="8" y="4"/>
              </a:cxn>
              <a:cxn ang="0">
                <a:pos x="8" y="0"/>
              </a:cxn>
              <a:cxn ang="0">
                <a:pos x="0" y="0"/>
              </a:cxn>
              <a:cxn ang="0">
                <a:pos x="0" y="4"/>
              </a:cxn>
            </a:cxnLst>
            <a:rect l="0" t="0" r="r" b="b"/>
            <a:pathLst>
              <a:path w="8" h="4">
                <a:moveTo>
                  <a:pt x="0" y="4"/>
                </a:moveTo>
                <a:lnTo>
                  <a:pt x="0" y="4"/>
                </a:lnTo>
                <a:lnTo>
                  <a:pt x="8" y="4"/>
                </a:lnTo>
                <a:lnTo>
                  <a:pt x="8" y="0"/>
                </a:lnTo>
                <a:lnTo>
                  <a:pt x="0" y="0"/>
                </a:lnTo>
                <a:lnTo>
                  <a:pt x="0" y="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71" name="Rectangle 2937"/>
          <p:cNvSpPr>
            <a:spLocks noChangeArrowheads="1"/>
          </p:cNvSpPr>
          <p:nvPr/>
        </p:nvSpPr>
        <p:spPr bwMode="auto">
          <a:xfrm>
            <a:off x="6862709" y="3701376"/>
            <a:ext cx="5142" cy="2571"/>
          </a:xfrm>
          <a:prstGeom prst="rect">
            <a:avLst/>
          </a:prstGeom>
          <a:solidFill>
            <a:schemeClr val="tx1"/>
          </a:solidFill>
          <a:ln w="12700" cmpd="sng">
            <a:solidFill>
              <a:schemeClr val="bg1"/>
            </a:solidFill>
            <a:prstDash val="solid"/>
            <a:miter lim="800000"/>
            <a:headEnd/>
            <a:tailEnd/>
          </a:ln>
        </p:spPr>
        <p:txBody>
          <a:bodyPr/>
          <a:lstStyle/>
          <a:p>
            <a:pPr>
              <a:defRPr/>
            </a:pPr>
            <a:endParaRPr lang="da-DK" kern="0">
              <a:solidFill>
                <a:schemeClr val="bg1"/>
              </a:solidFill>
              <a:ea typeface="ＭＳ Ｐゴシック" pitchFamily="-97" charset="-128"/>
            </a:endParaRPr>
          </a:p>
        </p:txBody>
      </p:sp>
      <p:sp>
        <p:nvSpPr>
          <p:cNvPr id="372" name="Freeform 2938"/>
          <p:cNvSpPr>
            <a:spLocks/>
          </p:cNvSpPr>
          <p:nvPr/>
        </p:nvSpPr>
        <p:spPr bwMode="auto">
          <a:xfrm>
            <a:off x="7266355" y="4500954"/>
            <a:ext cx="7713" cy="5142"/>
          </a:xfrm>
          <a:custGeom>
            <a:avLst/>
            <a:gdLst/>
            <a:ahLst/>
            <a:cxnLst>
              <a:cxn ang="0">
                <a:pos x="0" y="4"/>
              </a:cxn>
              <a:cxn ang="0">
                <a:pos x="6" y="4"/>
              </a:cxn>
              <a:cxn ang="0">
                <a:pos x="4" y="0"/>
              </a:cxn>
              <a:cxn ang="0">
                <a:pos x="0" y="2"/>
              </a:cxn>
              <a:cxn ang="0">
                <a:pos x="0" y="4"/>
              </a:cxn>
            </a:cxnLst>
            <a:rect l="0" t="0" r="r" b="b"/>
            <a:pathLst>
              <a:path w="6" h="4">
                <a:moveTo>
                  <a:pt x="0" y="4"/>
                </a:moveTo>
                <a:lnTo>
                  <a:pt x="6" y="4"/>
                </a:lnTo>
                <a:lnTo>
                  <a:pt x="4" y="0"/>
                </a:lnTo>
                <a:lnTo>
                  <a:pt x="0" y="2"/>
                </a:lnTo>
                <a:lnTo>
                  <a:pt x="0" y="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73" name="Freeform 2939"/>
          <p:cNvSpPr>
            <a:spLocks/>
          </p:cNvSpPr>
          <p:nvPr/>
        </p:nvSpPr>
        <p:spPr bwMode="auto">
          <a:xfrm>
            <a:off x="7209793" y="3755366"/>
            <a:ext cx="858711" cy="748158"/>
          </a:xfrm>
          <a:custGeom>
            <a:avLst/>
            <a:gdLst/>
            <a:ahLst/>
            <a:cxnLst>
              <a:cxn ang="0">
                <a:pos x="278" y="474"/>
              </a:cxn>
              <a:cxn ang="0">
                <a:pos x="280" y="486"/>
              </a:cxn>
              <a:cxn ang="0">
                <a:pos x="302" y="516"/>
              </a:cxn>
              <a:cxn ang="0">
                <a:pos x="562" y="474"/>
              </a:cxn>
              <a:cxn ang="0">
                <a:pos x="604" y="488"/>
              </a:cxn>
              <a:cxn ang="0">
                <a:pos x="604" y="438"/>
              </a:cxn>
              <a:cxn ang="0">
                <a:pos x="668" y="438"/>
              </a:cxn>
              <a:cxn ang="0">
                <a:pos x="668" y="430"/>
              </a:cxn>
              <a:cxn ang="0">
                <a:pos x="598" y="432"/>
              </a:cxn>
              <a:cxn ang="0">
                <a:pos x="598" y="480"/>
              </a:cxn>
              <a:cxn ang="0">
                <a:pos x="564" y="468"/>
              </a:cxn>
              <a:cxn ang="0">
                <a:pos x="302" y="510"/>
              </a:cxn>
              <a:cxn ang="0">
                <a:pos x="284" y="486"/>
              </a:cxn>
              <a:cxn ang="0">
                <a:pos x="262" y="330"/>
              </a:cxn>
              <a:cxn ang="0">
                <a:pos x="142" y="0"/>
              </a:cxn>
              <a:cxn ang="0">
                <a:pos x="136" y="2"/>
              </a:cxn>
              <a:cxn ang="0">
                <a:pos x="260" y="332"/>
              </a:cxn>
              <a:cxn ang="0">
                <a:pos x="278" y="468"/>
              </a:cxn>
              <a:cxn ang="0">
                <a:pos x="0" y="492"/>
              </a:cxn>
              <a:cxn ang="0">
                <a:pos x="44" y="582"/>
              </a:cxn>
              <a:cxn ang="0">
                <a:pos x="48" y="580"/>
              </a:cxn>
              <a:cxn ang="0">
                <a:pos x="4" y="494"/>
              </a:cxn>
              <a:cxn ang="0">
                <a:pos x="278" y="474"/>
              </a:cxn>
            </a:cxnLst>
            <a:rect l="0" t="0" r="r" b="b"/>
            <a:pathLst>
              <a:path w="668" h="582">
                <a:moveTo>
                  <a:pt x="278" y="474"/>
                </a:moveTo>
                <a:lnTo>
                  <a:pt x="280" y="486"/>
                </a:lnTo>
                <a:lnTo>
                  <a:pt x="302" y="516"/>
                </a:lnTo>
                <a:lnTo>
                  <a:pt x="562" y="474"/>
                </a:lnTo>
                <a:lnTo>
                  <a:pt x="604" y="488"/>
                </a:lnTo>
                <a:lnTo>
                  <a:pt x="604" y="438"/>
                </a:lnTo>
                <a:lnTo>
                  <a:pt x="668" y="438"/>
                </a:lnTo>
                <a:lnTo>
                  <a:pt x="668" y="430"/>
                </a:lnTo>
                <a:lnTo>
                  <a:pt x="598" y="432"/>
                </a:lnTo>
                <a:lnTo>
                  <a:pt x="598" y="480"/>
                </a:lnTo>
                <a:lnTo>
                  <a:pt x="564" y="468"/>
                </a:lnTo>
                <a:lnTo>
                  <a:pt x="302" y="510"/>
                </a:lnTo>
                <a:lnTo>
                  <a:pt x="284" y="486"/>
                </a:lnTo>
                <a:lnTo>
                  <a:pt x="262" y="330"/>
                </a:lnTo>
                <a:lnTo>
                  <a:pt x="142" y="0"/>
                </a:lnTo>
                <a:lnTo>
                  <a:pt x="136" y="2"/>
                </a:lnTo>
                <a:lnTo>
                  <a:pt x="260" y="332"/>
                </a:lnTo>
                <a:lnTo>
                  <a:pt x="278" y="468"/>
                </a:lnTo>
                <a:lnTo>
                  <a:pt x="0" y="492"/>
                </a:lnTo>
                <a:lnTo>
                  <a:pt x="44" y="582"/>
                </a:lnTo>
                <a:lnTo>
                  <a:pt x="48" y="580"/>
                </a:lnTo>
                <a:lnTo>
                  <a:pt x="4" y="494"/>
                </a:lnTo>
                <a:lnTo>
                  <a:pt x="278" y="47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74" name="Freeform 2940"/>
          <p:cNvSpPr>
            <a:spLocks/>
          </p:cNvSpPr>
          <p:nvPr/>
        </p:nvSpPr>
        <p:spPr bwMode="auto">
          <a:xfrm>
            <a:off x="7384621" y="3752795"/>
            <a:ext cx="7713" cy="5142"/>
          </a:xfrm>
          <a:custGeom>
            <a:avLst/>
            <a:gdLst/>
            <a:ahLst/>
            <a:cxnLst>
              <a:cxn ang="0">
                <a:pos x="6" y="0"/>
              </a:cxn>
              <a:cxn ang="0">
                <a:pos x="0" y="2"/>
              </a:cxn>
              <a:cxn ang="0">
                <a:pos x="0" y="4"/>
              </a:cxn>
              <a:cxn ang="0">
                <a:pos x="6" y="2"/>
              </a:cxn>
              <a:cxn ang="0">
                <a:pos x="6" y="0"/>
              </a:cxn>
            </a:cxnLst>
            <a:rect l="0" t="0" r="r" b="b"/>
            <a:pathLst>
              <a:path w="6" h="4">
                <a:moveTo>
                  <a:pt x="6" y="0"/>
                </a:moveTo>
                <a:lnTo>
                  <a:pt x="0" y="2"/>
                </a:lnTo>
                <a:lnTo>
                  <a:pt x="0" y="4"/>
                </a:lnTo>
                <a:lnTo>
                  <a:pt x="6" y="2"/>
                </a:lnTo>
                <a:lnTo>
                  <a:pt x="6"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75" name="Freeform 2941"/>
          <p:cNvSpPr>
            <a:spLocks/>
          </p:cNvSpPr>
          <p:nvPr/>
        </p:nvSpPr>
        <p:spPr bwMode="auto">
          <a:xfrm>
            <a:off x="8094213" y="4079312"/>
            <a:ext cx="5142" cy="7713"/>
          </a:xfrm>
          <a:custGeom>
            <a:avLst/>
            <a:gdLst/>
            <a:ahLst/>
            <a:cxnLst>
              <a:cxn ang="0">
                <a:pos x="2" y="6"/>
              </a:cxn>
              <a:cxn ang="0">
                <a:pos x="4" y="2"/>
              </a:cxn>
              <a:cxn ang="0">
                <a:pos x="2" y="0"/>
              </a:cxn>
              <a:cxn ang="0">
                <a:pos x="0" y="2"/>
              </a:cxn>
              <a:cxn ang="0">
                <a:pos x="2" y="6"/>
              </a:cxn>
            </a:cxnLst>
            <a:rect l="0" t="0" r="r" b="b"/>
            <a:pathLst>
              <a:path w="4" h="6">
                <a:moveTo>
                  <a:pt x="2" y="6"/>
                </a:moveTo>
                <a:lnTo>
                  <a:pt x="4" y="2"/>
                </a:lnTo>
                <a:lnTo>
                  <a:pt x="2" y="0"/>
                </a:lnTo>
                <a:lnTo>
                  <a:pt x="0" y="2"/>
                </a:lnTo>
                <a:lnTo>
                  <a:pt x="2" y="6"/>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76" name="Freeform 2942"/>
          <p:cNvSpPr>
            <a:spLocks/>
          </p:cNvSpPr>
          <p:nvPr/>
        </p:nvSpPr>
        <p:spPr bwMode="auto">
          <a:xfrm>
            <a:off x="7690569" y="3680808"/>
            <a:ext cx="406217" cy="401075"/>
          </a:xfrm>
          <a:custGeom>
            <a:avLst/>
            <a:gdLst/>
            <a:ahLst/>
            <a:cxnLst>
              <a:cxn ang="0">
                <a:pos x="54" y="50"/>
              </a:cxn>
              <a:cxn ang="0">
                <a:pos x="6" y="54"/>
              </a:cxn>
              <a:cxn ang="0">
                <a:pos x="28" y="0"/>
              </a:cxn>
              <a:cxn ang="0">
                <a:pos x="22" y="2"/>
              </a:cxn>
              <a:cxn ang="0">
                <a:pos x="0" y="56"/>
              </a:cxn>
              <a:cxn ang="0">
                <a:pos x="52" y="54"/>
              </a:cxn>
              <a:cxn ang="0">
                <a:pos x="52" y="88"/>
              </a:cxn>
              <a:cxn ang="0">
                <a:pos x="314" y="312"/>
              </a:cxn>
              <a:cxn ang="0">
                <a:pos x="316" y="310"/>
              </a:cxn>
              <a:cxn ang="0">
                <a:pos x="54" y="86"/>
              </a:cxn>
              <a:cxn ang="0">
                <a:pos x="54" y="50"/>
              </a:cxn>
            </a:cxnLst>
            <a:rect l="0" t="0" r="r" b="b"/>
            <a:pathLst>
              <a:path w="316" h="312">
                <a:moveTo>
                  <a:pt x="54" y="50"/>
                </a:moveTo>
                <a:lnTo>
                  <a:pt x="6" y="54"/>
                </a:lnTo>
                <a:lnTo>
                  <a:pt x="28" y="0"/>
                </a:lnTo>
                <a:lnTo>
                  <a:pt x="22" y="2"/>
                </a:lnTo>
                <a:lnTo>
                  <a:pt x="0" y="56"/>
                </a:lnTo>
                <a:lnTo>
                  <a:pt x="52" y="54"/>
                </a:lnTo>
                <a:lnTo>
                  <a:pt x="52" y="88"/>
                </a:lnTo>
                <a:lnTo>
                  <a:pt x="314" y="312"/>
                </a:lnTo>
                <a:lnTo>
                  <a:pt x="316" y="310"/>
                </a:lnTo>
                <a:lnTo>
                  <a:pt x="54" y="86"/>
                </a:lnTo>
                <a:lnTo>
                  <a:pt x="54" y="5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77" name="Freeform 2943"/>
          <p:cNvSpPr>
            <a:spLocks/>
          </p:cNvSpPr>
          <p:nvPr/>
        </p:nvSpPr>
        <p:spPr bwMode="auto">
          <a:xfrm>
            <a:off x="7461749" y="2642127"/>
            <a:ext cx="15426" cy="5142"/>
          </a:xfrm>
          <a:custGeom>
            <a:avLst/>
            <a:gdLst/>
            <a:ahLst/>
            <a:cxnLst>
              <a:cxn ang="0">
                <a:pos x="12" y="2"/>
              </a:cxn>
              <a:cxn ang="0">
                <a:pos x="6" y="0"/>
              </a:cxn>
              <a:cxn ang="0">
                <a:pos x="0" y="2"/>
              </a:cxn>
              <a:cxn ang="0">
                <a:pos x="6" y="4"/>
              </a:cxn>
              <a:cxn ang="0">
                <a:pos x="12" y="2"/>
              </a:cxn>
            </a:cxnLst>
            <a:rect l="0" t="0" r="r" b="b"/>
            <a:pathLst>
              <a:path w="12" h="4">
                <a:moveTo>
                  <a:pt x="12" y="2"/>
                </a:moveTo>
                <a:lnTo>
                  <a:pt x="6" y="0"/>
                </a:lnTo>
                <a:lnTo>
                  <a:pt x="0" y="2"/>
                </a:lnTo>
                <a:lnTo>
                  <a:pt x="6" y="4"/>
                </a:lnTo>
                <a:lnTo>
                  <a:pt x="12" y="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78" name="Freeform 2944"/>
          <p:cNvSpPr>
            <a:spLocks/>
          </p:cNvSpPr>
          <p:nvPr/>
        </p:nvSpPr>
        <p:spPr bwMode="auto">
          <a:xfrm>
            <a:off x="7032394" y="2703832"/>
            <a:ext cx="10284" cy="7713"/>
          </a:xfrm>
          <a:custGeom>
            <a:avLst/>
            <a:gdLst/>
            <a:ahLst/>
            <a:cxnLst>
              <a:cxn ang="0">
                <a:pos x="6" y="0"/>
              </a:cxn>
              <a:cxn ang="0">
                <a:pos x="0" y="6"/>
              </a:cxn>
              <a:cxn ang="0">
                <a:pos x="2" y="6"/>
              </a:cxn>
              <a:cxn ang="0">
                <a:pos x="8" y="0"/>
              </a:cxn>
              <a:cxn ang="0">
                <a:pos x="6" y="0"/>
              </a:cxn>
            </a:cxnLst>
            <a:rect l="0" t="0" r="r" b="b"/>
            <a:pathLst>
              <a:path w="8" h="6">
                <a:moveTo>
                  <a:pt x="6" y="0"/>
                </a:moveTo>
                <a:lnTo>
                  <a:pt x="0" y="6"/>
                </a:lnTo>
                <a:lnTo>
                  <a:pt x="2" y="6"/>
                </a:lnTo>
                <a:lnTo>
                  <a:pt x="8" y="0"/>
                </a:lnTo>
                <a:lnTo>
                  <a:pt x="6"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79" name="Freeform 2945"/>
          <p:cNvSpPr>
            <a:spLocks/>
          </p:cNvSpPr>
          <p:nvPr/>
        </p:nvSpPr>
        <p:spPr bwMode="auto">
          <a:xfrm>
            <a:off x="7034965" y="2644699"/>
            <a:ext cx="434498" cy="439639"/>
          </a:xfrm>
          <a:custGeom>
            <a:avLst/>
            <a:gdLst/>
            <a:ahLst/>
            <a:cxnLst>
              <a:cxn ang="0">
                <a:pos x="258" y="342"/>
              </a:cxn>
              <a:cxn ang="0">
                <a:pos x="258" y="340"/>
              </a:cxn>
              <a:cxn ang="0">
                <a:pos x="262" y="340"/>
              </a:cxn>
              <a:cxn ang="0">
                <a:pos x="196" y="46"/>
              </a:cxn>
              <a:cxn ang="0">
                <a:pos x="338" y="2"/>
              </a:cxn>
              <a:cxn ang="0">
                <a:pos x="332" y="0"/>
              </a:cxn>
              <a:cxn ang="0">
                <a:pos x="194" y="42"/>
              </a:cxn>
              <a:cxn ang="0">
                <a:pos x="6" y="46"/>
              </a:cxn>
              <a:cxn ang="0">
                <a:pos x="0" y="52"/>
              </a:cxn>
              <a:cxn ang="0">
                <a:pos x="190" y="46"/>
              </a:cxn>
              <a:cxn ang="0">
                <a:pos x="258" y="342"/>
              </a:cxn>
            </a:cxnLst>
            <a:rect l="0" t="0" r="r" b="b"/>
            <a:pathLst>
              <a:path w="338" h="342">
                <a:moveTo>
                  <a:pt x="258" y="342"/>
                </a:moveTo>
                <a:lnTo>
                  <a:pt x="258" y="340"/>
                </a:lnTo>
                <a:lnTo>
                  <a:pt x="262" y="340"/>
                </a:lnTo>
                <a:lnTo>
                  <a:pt x="196" y="46"/>
                </a:lnTo>
                <a:lnTo>
                  <a:pt x="338" y="2"/>
                </a:lnTo>
                <a:lnTo>
                  <a:pt x="332" y="0"/>
                </a:lnTo>
                <a:lnTo>
                  <a:pt x="194" y="42"/>
                </a:lnTo>
                <a:lnTo>
                  <a:pt x="6" y="46"/>
                </a:lnTo>
                <a:lnTo>
                  <a:pt x="0" y="52"/>
                </a:lnTo>
                <a:lnTo>
                  <a:pt x="190" y="46"/>
                </a:lnTo>
                <a:lnTo>
                  <a:pt x="258" y="34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80" name="Freeform 2946"/>
          <p:cNvSpPr>
            <a:spLocks/>
          </p:cNvSpPr>
          <p:nvPr/>
        </p:nvSpPr>
        <p:spPr bwMode="auto">
          <a:xfrm>
            <a:off x="7019539" y="3086909"/>
            <a:ext cx="357368" cy="300806"/>
          </a:xfrm>
          <a:custGeom>
            <a:avLst/>
            <a:gdLst/>
            <a:ahLst/>
            <a:cxnLst>
              <a:cxn ang="0">
                <a:pos x="274" y="12"/>
              </a:cxn>
              <a:cxn ang="0">
                <a:pos x="236" y="52"/>
              </a:cxn>
              <a:cxn ang="0">
                <a:pos x="186" y="160"/>
              </a:cxn>
              <a:cxn ang="0">
                <a:pos x="158" y="146"/>
              </a:cxn>
              <a:cxn ang="0">
                <a:pos x="78" y="200"/>
              </a:cxn>
              <a:cxn ang="0">
                <a:pos x="54" y="186"/>
              </a:cxn>
              <a:cxn ang="0">
                <a:pos x="0" y="230"/>
              </a:cxn>
              <a:cxn ang="0">
                <a:pos x="0" y="234"/>
              </a:cxn>
              <a:cxn ang="0">
                <a:pos x="54" y="190"/>
              </a:cxn>
              <a:cxn ang="0">
                <a:pos x="78" y="206"/>
              </a:cxn>
              <a:cxn ang="0">
                <a:pos x="158" y="150"/>
              </a:cxn>
              <a:cxn ang="0">
                <a:pos x="188" y="164"/>
              </a:cxn>
              <a:cxn ang="0">
                <a:pos x="238" y="54"/>
              </a:cxn>
              <a:cxn ang="0">
                <a:pos x="278" y="14"/>
              </a:cxn>
              <a:cxn ang="0">
                <a:pos x="274" y="2"/>
              </a:cxn>
              <a:cxn ang="0">
                <a:pos x="270" y="0"/>
              </a:cxn>
              <a:cxn ang="0">
                <a:pos x="274" y="12"/>
              </a:cxn>
            </a:cxnLst>
            <a:rect l="0" t="0" r="r" b="b"/>
            <a:pathLst>
              <a:path w="278" h="234">
                <a:moveTo>
                  <a:pt x="274" y="12"/>
                </a:moveTo>
                <a:lnTo>
                  <a:pt x="236" y="52"/>
                </a:lnTo>
                <a:lnTo>
                  <a:pt x="186" y="160"/>
                </a:lnTo>
                <a:lnTo>
                  <a:pt x="158" y="146"/>
                </a:lnTo>
                <a:lnTo>
                  <a:pt x="78" y="200"/>
                </a:lnTo>
                <a:lnTo>
                  <a:pt x="54" y="186"/>
                </a:lnTo>
                <a:lnTo>
                  <a:pt x="0" y="230"/>
                </a:lnTo>
                <a:lnTo>
                  <a:pt x="0" y="234"/>
                </a:lnTo>
                <a:lnTo>
                  <a:pt x="54" y="190"/>
                </a:lnTo>
                <a:lnTo>
                  <a:pt x="78" y="206"/>
                </a:lnTo>
                <a:lnTo>
                  <a:pt x="158" y="150"/>
                </a:lnTo>
                <a:lnTo>
                  <a:pt x="188" y="164"/>
                </a:lnTo>
                <a:lnTo>
                  <a:pt x="238" y="54"/>
                </a:lnTo>
                <a:lnTo>
                  <a:pt x="278" y="14"/>
                </a:lnTo>
                <a:lnTo>
                  <a:pt x="274" y="2"/>
                </a:lnTo>
                <a:lnTo>
                  <a:pt x="270" y="0"/>
                </a:lnTo>
                <a:lnTo>
                  <a:pt x="274" y="1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81" name="Freeform 2947"/>
          <p:cNvSpPr>
            <a:spLocks/>
          </p:cNvSpPr>
          <p:nvPr/>
        </p:nvSpPr>
        <p:spPr bwMode="auto">
          <a:xfrm>
            <a:off x="8168773" y="2827239"/>
            <a:ext cx="2571" cy="2571"/>
          </a:xfrm>
          <a:custGeom>
            <a:avLst/>
            <a:gdLst/>
            <a:ahLst/>
            <a:cxnLst>
              <a:cxn ang="0">
                <a:pos x="0" y="0"/>
              </a:cxn>
              <a:cxn ang="0">
                <a:pos x="0" y="2"/>
              </a:cxn>
              <a:cxn ang="0">
                <a:pos x="2" y="2"/>
              </a:cxn>
              <a:cxn ang="0">
                <a:pos x="0" y="0"/>
              </a:cxn>
            </a:cxnLst>
            <a:rect l="0" t="0" r="r" b="b"/>
            <a:pathLst>
              <a:path w="2" h="2">
                <a:moveTo>
                  <a:pt x="0" y="0"/>
                </a:moveTo>
                <a:lnTo>
                  <a:pt x="0" y="2"/>
                </a:lnTo>
                <a:lnTo>
                  <a:pt x="2" y="2"/>
                </a:lnTo>
                <a:lnTo>
                  <a:pt x="0"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82" name="Freeform 2948"/>
          <p:cNvSpPr>
            <a:spLocks/>
          </p:cNvSpPr>
          <p:nvPr/>
        </p:nvSpPr>
        <p:spPr bwMode="auto">
          <a:xfrm>
            <a:off x="7366623" y="3084339"/>
            <a:ext cx="1286" cy="2571"/>
          </a:xfrm>
          <a:custGeom>
            <a:avLst/>
            <a:gdLst/>
            <a:ahLst/>
            <a:cxnLst>
              <a:cxn ang="0">
                <a:pos x="0" y="2"/>
              </a:cxn>
              <a:cxn ang="0">
                <a:pos x="0" y="2"/>
              </a:cxn>
              <a:cxn ang="0">
                <a:pos x="0" y="0"/>
              </a:cxn>
              <a:cxn ang="0">
                <a:pos x="0" y="2"/>
              </a:cxn>
            </a:cxnLst>
            <a:rect l="0" t="0" r="r" b="b"/>
            <a:pathLst>
              <a:path h="2">
                <a:moveTo>
                  <a:pt x="0" y="2"/>
                </a:moveTo>
                <a:lnTo>
                  <a:pt x="0" y="2"/>
                </a:lnTo>
                <a:lnTo>
                  <a:pt x="0" y="0"/>
                </a:lnTo>
                <a:lnTo>
                  <a:pt x="0" y="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83" name="Freeform 2949"/>
          <p:cNvSpPr>
            <a:spLocks/>
          </p:cNvSpPr>
          <p:nvPr/>
        </p:nvSpPr>
        <p:spPr bwMode="auto">
          <a:xfrm>
            <a:off x="7371766" y="2536717"/>
            <a:ext cx="431927" cy="686455"/>
          </a:xfrm>
          <a:custGeom>
            <a:avLst/>
            <a:gdLst/>
            <a:ahLst/>
            <a:cxnLst>
              <a:cxn ang="0">
                <a:pos x="106" y="466"/>
              </a:cxn>
              <a:cxn ang="0">
                <a:pos x="196" y="454"/>
              </a:cxn>
              <a:cxn ang="0">
                <a:pos x="220" y="470"/>
              </a:cxn>
              <a:cxn ang="0">
                <a:pos x="234" y="512"/>
              </a:cxn>
              <a:cxn ang="0">
                <a:pos x="286" y="534"/>
              </a:cxn>
              <a:cxn ang="0">
                <a:pos x="288" y="532"/>
              </a:cxn>
              <a:cxn ang="0">
                <a:pos x="236" y="510"/>
              </a:cxn>
              <a:cxn ang="0">
                <a:pos x="226" y="474"/>
              </a:cxn>
              <a:cxn ang="0">
                <a:pos x="232" y="480"/>
              </a:cxn>
              <a:cxn ang="0">
                <a:pos x="290" y="348"/>
              </a:cxn>
              <a:cxn ang="0">
                <a:pos x="324" y="288"/>
              </a:cxn>
              <a:cxn ang="0">
                <a:pos x="334" y="210"/>
              </a:cxn>
              <a:cxn ang="0">
                <a:pos x="334" y="208"/>
              </a:cxn>
              <a:cxn ang="0">
                <a:pos x="334" y="208"/>
              </a:cxn>
              <a:cxn ang="0">
                <a:pos x="336" y="200"/>
              </a:cxn>
              <a:cxn ang="0">
                <a:pos x="262" y="0"/>
              </a:cxn>
              <a:cxn ang="0">
                <a:pos x="260" y="6"/>
              </a:cxn>
              <a:cxn ang="0">
                <a:pos x="330" y="202"/>
              </a:cxn>
              <a:cxn ang="0">
                <a:pos x="320" y="286"/>
              </a:cxn>
              <a:cxn ang="0">
                <a:pos x="288" y="346"/>
              </a:cxn>
              <a:cxn ang="0">
                <a:pos x="232" y="470"/>
              </a:cxn>
              <a:cxn ang="0">
                <a:pos x="198" y="450"/>
              </a:cxn>
              <a:cxn ang="0">
                <a:pos x="106" y="462"/>
              </a:cxn>
              <a:cxn ang="0">
                <a:pos x="0" y="424"/>
              </a:cxn>
              <a:cxn ang="0">
                <a:pos x="0" y="430"/>
              </a:cxn>
              <a:cxn ang="0">
                <a:pos x="106" y="466"/>
              </a:cxn>
            </a:cxnLst>
            <a:rect l="0" t="0" r="r" b="b"/>
            <a:pathLst>
              <a:path w="336" h="534">
                <a:moveTo>
                  <a:pt x="106" y="466"/>
                </a:moveTo>
                <a:lnTo>
                  <a:pt x="196" y="454"/>
                </a:lnTo>
                <a:lnTo>
                  <a:pt x="220" y="470"/>
                </a:lnTo>
                <a:lnTo>
                  <a:pt x="234" y="512"/>
                </a:lnTo>
                <a:lnTo>
                  <a:pt x="286" y="534"/>
                </a:lnTo>
                <a:lnTo>
                  <a:pt x="288" y="532"/>
                </a:lnTo>
                <a:lnTo>
                  <a:pt x="236" y="510"/>
                </a:lnTo>
                <a:lnTo>
                  <a:pt x="226" y="474"/>
                </a:lnTo>
                <a:lnTo>
                  <a:pt x="232" y="480"/>
                </a:lnTo>
                <a:lnTo>
                  <a:pt x="290" y="348"/>
                </a:lnTo>
                <a:lnTo>
                  <a:pt x="324" y="288"/>
                </a:lnTo>
                <a:lnTo>
                  <a:pt x="334" y="210"/>
                </a:lnTo>
                <a:lnTo>
                  <a:pt x="334" y="208"/>
                </a:lnTo>
                <a:lnTo>
                  <a:pt x="334" y="208"/>
                </a:lnTo>
                <a:lnTo>
                  <a:pt x="336" y="200"/>
                </a:lnTo>
                <a:lnTo>
                  <a:pt x="262" y="0"/>
                </a:lnTo>
                <a:lnTo>
                  <a:pt x="260" y="6"/>
                </a:lnTo>
                <a:lnTo>
                  <a:pt x="330" y="202"/>
                </a:lnTo>
                <a:lnTo>
                  <a:pt x="320" y="286"/>
                </a:lnTo>
                <a:lnTo>
                  <a:pt x="288" y="346"/>
                </a:lnTo>
                <a:lnTo>
                  <a:pt x="232" y="470"/>
                </a:lnTo>
                <a:lnTo>
                  <a:pt x="198" y="450"/>
                </a:lnTo>
                <a:lnTo>
                  <a:pt x="106" y="462"/>
                </a:lnTo>
                <a:lnTo>
                  <a:pt x="0" y="424"/>
                </a:lnTo>
                <a:lnTo>
                  <a:pt x="0" y="430"/>
                </a:lnTo>
                <a:lnTo>
                  <a:pt x="106" y="466"/>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84" name="Freeform 2950"/>
          <p:cNvSpPr>
            <a:spLocks/>
          </p:cNvSpPr>
          <p:nvPr/>
        </p:nvSpPr>
        <p:spPr bwMode="auto">
          <a:xfrm>
            <a:off x="7744558" y="2832380"/>
            <a:ext cx="424214" cy="437068"/>
          </a:xfrm>
          <a:custGeom>
            <a:avLst/>
            <a:gdLst/>
            <a:ahLst/>
            <a:cxnLst>
              <a:cxn ang="0">
                <a:pos x="328" y="0"/>
              </a:cxn>
              <a:cxn ang="0">
                <a:pos x="312" y="22"/>
              </a:cxn>
              <a:cxn ang="0">
                <a:pos x="272" y="22"/>
              </a:cxn>
              <a:cxn ang="0">
                <a:pos x="230" y="84"/>
              </a:cxn>
              <a:cxn ang="0">
                <a:pos x="202" y="154"/>
              </a:cxn>
              <a:cxn ang="0">
                <a:pos x="172" y="130"/>
              </a:cxn>
              <a:cxn ang="0">
                <a:pos x="142" y="294"/>
              </a:cxn>
              <a:cxn ang="0">
                <a:pos x="72" y="336"/>
              </a:cxn>
              <a:cxn ang="0">
                <a:pos x="0" y="304"/>
              </a:cxn>
              <a:cxn ang="0">
                <a:pos x="0" y="304"/>
              </a:cxn>
              <a:cxn ang="0">
                <a:pos x="0" y="306"/>
              </a:cxn>
              <a:cxn ang="0">
                <a:pos x="72" y="340"/>
              </a:cxn>
              <a:cxn ang="0">
                <a:pos x="144" y="296"/>
              </a:cxn>
              <a:cxn ang="0">
                <a:pos x="174" y="132"/>
              </a:cxn>
              <a:cxn ang="0">
                <a:pos x="202" y="158"/>
              </a:cxn>
              <a:cxn ang="0">
                <a:pos x="232" y="84"/>
              </a:cxn>
              <a:cxn ang="0">
                <a:pos x="274" y="26"/>
              </a:cxn>
              <a:cxn ang="0">
                <a:pos x="312" y="26"/>
              </a:cxn>
              <a:cxn ang="0">
                <a:pos x="330" y="0"/>
              </a:cxn>
              <a:cxn ang="0">
                <a:pos x="330" y="0"/>
              </a:cxn>
              <a:cxn ang="0">
                <a:pos x="328" y="0"/>
              </a:cxn>
            </a:cxnLst>
            <a:rect l="0" t="0" r="r" b="b"/>
            <a:pathLst>
              <a:path w="330" h="340">
                <a:moveTo>
                  <a:pt x="328" y="0"/>
                </a:moveTo>
                <a:lnTo>
                  <a:pt x="312" y="22"/>
                </a:lnTo>
                <a:lnTo>
                  <a:pt x="272" y="22"/>
                </a:lnTo>
                <a:lnTo>
                  <a:pt x="230" y="84"/>
                </a:lnTo>
                <a:lnTo>
                  <a:pt x="202" y="154"/>
                </a:lnTo>
                <a:lnTo>
                  <a:pt x="172" y="130"/>
                </a:lnTo>
                <a:lnTo>
                  <a:pt x="142" y="294"/>
                </a:lnTo>
                <a:lnTo>
                  <a:pt x="72" y="336"/>
                </a:lnTo>
                <a:lnTo>
                  <a:pt x="0" y="304"/>
                </a:lnTo>
                <a:lnTo>
                  <a:pt x="0" y="304"/>
                </a:lnTo>
                <a:lnTo>
                  <a:pt x="0" y="306"/>
                </a:lnTo>
                <a:lnTo>
                  <a:pt x="72" y="340"/>
                </a:lnTo>
                <a:lnTo>
                  <a:pt x="144" y="296"/>
                </a:lnTo>
                <a:lnTo>
                  <a:pt x="174" y="132"/>
                </a:lnTo>
                <a:lnTo>
                  <a:pt x="202" y="158"/>
                </a:lnTo>
                <a:lnTo>
                  <a:pt x="232" y="84"/>
                </a:lnTo>
                <a:lnTo>
                  <a:pt x="274" y="26"/>
                </a:lnTo>
                <a:lnTo>
                  <a:pt x="312" y="26"/>
                </a:lnTo>
                <a:lnTo>
                  <a:pt x="330" y="0"/>
                </a:lnTo>
                <a:lnTo>
                  <a:pt x="330" y="0"/>
                </a:lnTo>
                <a:lnTo>
                  <a:pt x="328"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85" name="Freeform 2951"/>
          <p:cNvSpPr>
            <a:spLocks/>
          </p:cNvSpPr>
          <p:nvPr/>
        </p:nvSpPr>
        <p:spPr bwMode="auto">
          <a:xfrm>
            <a:off x="7739416" y="3220600"/>
            <a:ext cx="5142" cy="5142"/>
          </a:xfrm>
          <a:custGeom>
            <a:avLst/>
            <a:gdLst/>
            <a:ahLst/>
            <a:cxnLst>
              <a:cxn ang="0">
                <a:pos x="4" y="2"/>
              </a:cxn>
              <a:cxn ang="0">
                <a:pos x="2" y="0"/>
              </a:cxn>
              <a:cxn ang="0">
                <a:pos x="0" y="2"/>
              </a:cxn>
              <a:cxn ang="0">
                <a:pos x="4" y="4"/>
              </a:cxn>
              <a:cxn ang="0">
                <a:pos x="4" y="2"/>
              </a:cxn>
              <a:cxn ang="0">
                <a:pos x="4" y="2"/>
              </a:cxn>
            </a:cxnLst>
            <a:rect l="0" t="0" r="r" b="b"/>
            <a:pathLst>
              <a:path w="4" h="4">
                <a:moveTo>
                  <a:pt x="4" y="2"/>
                </a:moveTo>
                <a:lnTo>
                  <a:pt x="2" y="0"/>
                </a:lnTo>
                <a:lnTo>
                  <a:pt x="0" y="2"/>
                </a:lnTo>
                <a:lnTo>
                  <a:pt x="4" y="4"/>
                </a:lnTo>
                <a:lnTo>
                  <a:pt x="4" y="2"/>
                </a:lnTo>
                <a:lnTo>
                  <a:pt x="4" y="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86" name="Freeform 2952"/>
          <p:cNvSpPr>
            <a:spLocks/>
          </p:cNvSpPr>
          <p:nvPr/>
        </p:nvSpPr>
        <p:spPr bwMode="auto">
          <a:xfrm>
            <a:off x="7366623" y="3081768"/>
            <a:ext cx="5142" cy="7713"/>
          </a:xfrm>
          <a:custGeom>
            <a:avLst/>
            <a:gdLst/>
            <a:ahLst/>
            <a:cxnLst>
              <a:cxn ang="0">
                <a:pos x="0" y="2"/>
              </a:cxn>
              <a:cxn ang="0">
                <a:pos x="0" y="4"/>
              </a:cxn>
              <a:cxn ang="0">
                <a:pos x="4" y="6"/>
              </a:cxn>
              <a:cxn ang="0">
                <a:pos x="4" y="0"/>
              </a:cxn>
              <a:cxn ang="0">
                <a:pos x="0" y="0"/>
              </a:cxn>
              <a:cxn ang="0">
                <a:pos x="0" y="2"/>
              </a:cxn>
            </a:cxnLst>
            <a:rect l="0" t="0" r="r" b="b"/>
            <a:pathLst>
              <a:path w="4" h="6">
                <a:moveTo>
                  <a:pt x="0" y="2"/>
                </a:moveTo>
                <a:lnTo>
                  <a:pt x="0" y="4"/>
                </a:lnTo>
                <a:lnTo>
                  <a:pt x="4" y="6"/>
                </a:lnTo>
                <a:lnTo>
                  <a:pt x="4" y="0"/>
                </a:lnTo>
                <a:lnTo>
                  <a:pt x="0" y="0"/>
                </a:lnTo>
                <a:lnTo>
                  <a:pt x="0" y="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87" name="Freeform 2953"/>
          <p:cNvSpPr>
            <a:spLocks/>
          </p:cNvSpPr>
          <p:nvPr/>
        </p:nvSpPr>
        <p:spPr bwMode="auto">
          <a:xfrm>
            <a:off x="8497859" y="2948076"/>
            <a:ext cx="5142" cy="7713"/>
          </a:xfrm>
          <a:custGeom>
            <a:avLst/>
            <a:gdLst/>
            <a:ahLst/>
            <a:cxnLst>
              <a:cxn ang="0">
                <a:pos x="4" y="6"/>
              </a:cxn>
              <a:cxn ang="0">
                <a:pos x="4" y="0"/>
              </a:cxn>
              <a:cxn ang="0">
                <a:pos x="2" y="2"/>
              </a:cxn>
              <a:cxn ang="0">
                <a:pos x="0" y="6"/>
              </a:cxn>
              <a:cxn ang="0">
                <a:pos x="4" y="6"/>
              </a:cxn>
            </a:cxnLst>
            <a:rect l="0" t="0" r="r" b="b"/>
            <a:pathLst>
              <a:path w="4" h="6">
                <a:moveTo>
                  <a:pt x="4" y="6"/>
                </a:moveTo>
                <a:lnTo>
                  <a:pt x="4" y="0"/>
                </a:lnTo>
                <a:lnTo>
                  <a:pt x="2" y="2"/>
                </a:lnTo>
                <a:lnTo>
                  <a:pt x="0" y="6"/>
                </a:lnTo>
                <a:lnTo>
                  <a:pt x="4" y="6"/>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88" name="Freeform 2954"/>
          <p:cNvSpPr>
            <a:spLocks/>
          </p:cNvSpPr>
          <p:nvPr/>
        </p:nvSpPr>
        <p:spPr bwMode="auto">
          <a:xfrm>
            <a:off x="8168772" y="2829809"/>
            <a:ext cx="331658" cy="151688"/>
          </a:xfrm>
          <a:custGeom>
            <a:avLst/>
            <a:gdLst/>
            <a:ahLst/>
            <a:cxnLst>
              <a:cxn ang="0">
                <a:pos x="54" y="106"/>
              </a:cxn>
              <a:cxn ang="0">
                <a:pos x="64" y="26"/>
              </a:cxn>
              <a:cxn ang="0">
                <a:pos x="2" y="0"/>
              </a:cxn>
              <a:cxn ang="0">
                <a:pos x="2" y="0"/>
              </a:cxn>
              <a:cxn ang="0">
                <a:pos x="2" y="2"/>
              </a:cxn>
              <a:cxn ang="0">
                <a:pos x="0" y="2"/>
              </a:cxn>
              <a:cxn ang="0">
                <a:pos x="60" y="28"/>
              </a:cxn>
              <a:cxn ang="0">
                <a:pos x="50" y="108"/>
              </a:cxn>
              <a:cxn ang="0">
                <a:pos x="172" y="118"/>
              </a:cxn>
              <a:cxn ang="0">
                <a:pos x="256" y="98"/>
              </a:cxn>
              <a:cxn ang="0">
                <a:pos x="258" y="94"/>
              </a:cxn>
              <a:cxn ang="0">
                <a:pos x="176" y="116"/>
              </a:cxn>
              <a:cxn ang="0">
                <a:pos x="54" y="106"/>
              </a:cxn>
            </a:cxnLst>
            <a:rect l="0" t="0" r="r" b="b"/>
            <a:pathLst>
              <a:path w="258" h="118">
                <a:moveTo>
                  <a:pt x="54" y="106"/>
                </a:moveTo>
                <a:lnTo>
                  <a:pt x="64" y="26"/>
                </a:lnTo>
                <a:lnTo>
                  <a:pt x="2" y="0"/>
                </a:lnTo>
                <a:lnTo>
                  <a:pt x="2" y="0"/>
                </a:lnTo>
                <a:lnTo>
                  <a:pt x="2" y="2"/>
                </a:lnTo>
                <a:lnTo>
                  <a:pt x="0" y="2"/>
                </a:lnTo>
                <a:lnTo>
                  <a:pt x="60" y="28"/>
                </a:lnTo>
                <a:lnTo>
                  <a:pt x="50" y="108"/>
                </a:lnTo>
                <a:lnTo>
                  <a:pt x="172" y="118"/>
                </a:lnTo>
                <a:lnTo>
                  <a:pt x="256" y="98"/>
                </a:lnTo>
                <a:lnTo>
                  <a:pt x="258" y="94"/>
                </a:lnTo>
                <a:lnTo>
                  <a:pt x="176" y="116"/>
                </a:lnTo>
                <a:lnTo>
                  <a:pt x="54" y="106"/>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89" name="Freeform 2955"/>
          <p:cNvSpPr>
            <a:spLocks/>
          </p:cNvSpPr>
          <p:nvPr/>
        </p:nvSpPr>
        <p:spPr bwMode="auto">
          <a:xfrm>
            <a:off x="7801120" y="2798958"/>
            <a:ext cx="367652" cy="92556"/>
          </a:xfrm>
          <a:custGeom>
            <a:avLst/>
            <a:gdLst/>
            <a:ahLst/>
            <a:cxnLst>
              <a:cxn ang="0">
                <a:pos x="18" y="56"/>
              </a:cxn>
              <a:cxn ang="0">
                <a:pos x="106" y="26"/>
              </a:cxn>
              <a:cxn ang="0">
                <a:pos x="132" y="72"/>
              </a:cxn>
              <a:cxn ang="0">
                <a:pos x="238" y="16"/>
              </a:cxn>
              <a:cxn ang="0">
                <a:pos x="284" y="26"/>
              </a:cxn>
              <a:cxn ang="0">
                <a:pos x="286" y="24"/>
              </a:cxn>
              <a:cxn ang="0">
                <a:pos x="234" y="12"/>
              </a:cxn>
              <a:cxn ang="0">
                <a:pos x="132" y="68"/>
              </a:cxn>
              <a:cxn ang="0">
                <a:pos x="108" y="26"/>
              </a:cxn>
              <a:cxn ang="0">
                <a:pos x="108" y="26"/>
              </a:cxn>
              <a:cxn ang="0">
                <a:pos x="106" y="24"/>
              </a:cxn>
              <a:cxn ang="0">
                <a:pos x="20" y="50"/>
              </a:cxn>
              <a:cxn ang="0">
                <a:pos x="2" y="0"/>
              </a:cxn>
              <a:cxn ang="0">
                <a:pos x="0" y="4"/>
              </a:cxn>
              <a:cxn ang="0">
                <a:pos x="0" y="6"/>
              </a:cxn>
              <a:cxn ang="0">
                <a:pos x="18" y="56"/>
              </a:cxn>
            </a:cxnLst>
            <a:rect l="0" t="0" r="r" b="b"/>
            <a:pathLst>
              <a:path w="286" h="72">
                <a:moveTo>
                  <a:pt x="18" y="56"/>
                </a:moveTo>
                <a:lnTo>
                  <a:pt x="106" y="26"/>
                </a:lnTo>
                <a:lnTo>
                  <a:pt x="132" y="72"/>
                </a:lnTo>
                <a:lnTo>
                  <a:pt x="238" y="16"/>
                </a:lnTo>
                <a:lnTo>
                  <a:pt x="284" y="26"/>
                </a:lnTo>
                <a:lnTo>
                  <a:pt x="286" y="24"/>
                </a:lnTo>
                <a:lnTo>
                  <a:pt x="234" y="12"/>
                </a:lnTo>
                <a:lnTo>
                  <a:pt x="132" y="68"/>
                </a:lnTo>
                <a:lnTo>
                  <a:pt x="108" y="26"/>
                </a:lnTo>
                <a:lnTo>
                  <a:pt x="108" y="26"/>
                </a:lnTo>
                <a:lnTo>
                  <a:pt x="106" y="24"/>
                </a:lnTo>
                <a:lnTo>
                  <a:pt x="20" y="50"/>
                </a:lnTo>
                <a:lnTo>
                  <a:pt x="2" y="0"/>
                </a:lnTo>
                <a:lnTo>
                  <a:pt x="0" y="4"/>
                </a:lnTo>
                <a:lnTo>
                  <a:pt x="0" y="6"/>
                </a:lnTo>
                <a:lnTo>
                  <a:pt x="18" y="56"/>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90" name="Freeform 2956"/>
          <p:cNvSpPr>
            <a:spLocks/>
          </p:cNvSpPr>
          <p:nvPr/>
        </p:nvSpPr>
        <p:spPr bwMode="auto">
          <a:xfrm>
            <a:off x="8166201" y="2829810"/>
            <a:ext cx="5142" cy="2571"/>
          </a:xfrm>
          <a:custGeom>
            <a:avLst/>
            <a:gdLst/>
            <a:ahLst/>
            <a:cxnLst>
              <a:cxn ang="0">
                <a:pos x="2" y="2"/>
              </a:cxn>
              <a:cxn ang="0">
                <a:pos x="2" y="2"/>
              </a:cxn>
              <a:cxn ang="0">
                <a:pos x="4" y="2"/>
              </a:cxn>
              <a:cxn ang="0">
                <a:pos x="4" y="0"/>
              </a:cxn>
              <a:cxn ang="0">
                <a:pos x="2" y="0"/>
              </a:cxn>
              <a:cxn ang="0">
                <a:pos x="0" y="2"/>
              </a:cxn>
              <a:cxn ang="0">
                <a:pos x="2" y="2"/>
              </a:cxn>
            </a:cxnLst>
            <a:rect l="0" t="0" r="r" b="b"/>
            <a:pathLst>
              <a:path w="4" h="2">
                <a:moveTo>
                  <a:pt x="2" y="2"/>
                </a:moveTo>
                <a:lnTo>
                  <a:pt x="2" y="2"/>
                </a:lnTo>
                <a:lnTo>
                  <a:pt x="4" y="2"/>
                </a:lnTo>
                <a:lnTo>
                  <a:pt x="4" y="0"/>
                </a:lnTo>
                <a:lnTo>
                  <a:pt x="2" y="0"/>
                </a:lnTo>
                <a:lnTo>
                  <a:pt x="0" y="2"/>
                </a:lnTo>
                <a:lnTo>
                  <a:pt x="2" y="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91" name="Rectangle 2957"/>
          <p:cNvSpPr>
            <a:spLocks noChangeArrowheads="1"/>
          </p:cNvSpPr>
          <p:nvPr/>
        </p:nvSpPr>
        <p:spPr bwMode="auto">
          <a:xfrm>
            <a:off x="7801120" y="2804100"/>
            <a:ext cx="1286" cy="2571"/>
          </a:xfrm>
          <a:prstGeom prst="rect">
            <a:avLst/>
          </a:prstGeom>
          <a:solidFill>
            <a:schemeClr val="tx1"/>
          </a:solidFill>
          <a:ln w="12700" cmpd="sng">
            <a:solidFill>
              <a:schemeClr val="bg1"/>
            </a:solidFill>
            <a:prstDash val="solid"/>
            <a:miter lim="800000"/>
            <a:headEnd/>
            <a:tailEnd/>
          </a:ln>
        </p:spPr>
        <p:txBody>
          <a:bodyPr/>
          <a:lstStyle/>
          <a:p>
            <a:pPr>
              <a:defRPr/>
            </a:pPr>
            <a:endParaRPr lang="da-DK" kern="0">
              <a:solidFill>
                <a:schemeClr val="bg1"/>
              </a:solidFill>
              <a:ea typeface="ＭＳ Ｐゴシック" pitchFamily="-97" charset="-128"/>
            </a:endParaRPr>
          </a:p>
        </p:txBody>
      </p:sp>
      <p:sp>
        <p:nvSpPr>
          <p:cNvPr id="392" name="Freeform 2958"/>
          <p:cNvSpPr>
            <a:spLocks/>
          </p:cNvSpPr>
          <p:nvPr/>
        </p:nvSpPr>
        <p:spPr bwMode="auto">
          <a:xfrm>
            <a:off x="7793408" y="2346463"/>
            <a:ext cx="629893" cy="347084"/>
          </a:xfrm>
          <a:custGeom>
            <a:avLst/>
            <a:gdLst/>
            <a:ahLst/>
            <a:cxnLst>
              <a:cxn ang="0">
                <a:pos x="462" y="258"/>
              </a:cxn>
              <a:cxn ang="0">
                <a:pos x="490" y="190"/>
              </a:cxn>
              <a:cxn ang="0">
                <a:pos x="452" y="138"/>
              </a:cxn>
              <a:cxn ang="0">
                <a:pos x="462" y="68"/>
              </a:cxn>
              <a:cxn ang="0">
                <a:pos x="382" y="0"/>
              </a:cxn>
              <a:cxn ang="0">
                <a:pos x="18" y="120"/>
              </a:cxn>
              <a:cxn ang="0">
                <a:pos x="2" y="74"/>
              </a:cxn>
              <a:cxn ang="0">
                <a:pos x="0" y="76"/>
              </a:cxn>
              <a:cxn ang="0">
                <a:pos x="16" y="124"/>
              </a:cxn>
              <a:cxn ang="0">
                <a:pos x="382" y="4"/>
              </a:cxn>
              <a:cxn ang="0">
                <a:pos x="458" y="70"/>
              </a:cxn>
              <a:cxn ang="0">
                <a:pos x="448" y="138"/>
              </a:cxn>
              <a:cxn ang="0">
                <a:pos x="488" y="190"/>
              </a:cxn>
              <a:cxn ang="0">
                <a:pos x="458" y="256"/>
              </a:cxn>
              <a:cxn ang="0">
                <a:pos x="428" y="266"/>
              </a:cxn>
              <a:cxn ang="0">
                <a:pos x="430" y="270"/>
              </a:cxn>
              <a:cxn ang="0">
                <a:pos x="462" y="258"/>
              </a:cxn>
            </a:cxnLst>
            <a:rect l="0" t="0" r="r" b="b"/>
            <a:pathLst>
              <a:path w="490" h="270">
                <a:moveTo>
                  <a:pt x="462" y="258"/>
                </a:moveTo>
                <a:lnTo>
                  <a:pt x="490" y="190"/>
                </a:lnTo>
                <a:lnTo>
                  <a:pt x="452" y="138"/>
                </a:lnTo>
                <a:lnTo>
                  <a:pt x="462" y="68"/>
                </a:lnTo>
                <a:lnTo>
                  <a:pt x="382" y="0"/>
                </a:lnTo>
                <a:lnTo>
                  <a:pt x="18" y="120"/>
                </a:lnTo>
                <a:lnTo>
                  <a:pt x="2" y="74"/>
                </a:lnTo>
                <a:lnTo>
                  <a:pt x="0" y="76"/>
                </a:lnTo>
                <a:lnTo>
                  <a:pt x="16" y="124"/>
                </a:lnTo>
                <a:lnTo>
                  <a:pt x="382" y="4"/>
                </a:lnTo>
                <a:lnTo>
                  <a:pt x="458" y="70"/>
                </a:lnTo>
                <a:lnTo>
                  <a:pt x="448" y="138"/>
                </a:lnTo>
                <a:lnTo>
                  <a:pt x="488" y="190"/>
                </a:lnTo>
                <a:lnTo>
                  <a:pt x="458" y="256"/>
                </a:lnTo>
                <a:lnTo>
                  <a:pt x="428" y="266"/>
                </a:lnTo>
                <a:lnTo>
                  <a:pt x="430" y="270"/>
                </a:lnTo>
                <a:lnTo>
                  <a:pt x="462" y="258"/>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93" name="Freeform 2959"/>
          <p:cNvSpPr>
            <a:spLocks/>
          </p:cNvSpPr>
          <p:nvPr/>
        </p:nvSpPr>
        <p:spPr bwMode="auto">
          <a:xfrm>
            <a:off x="7934813" y="2688406"/>
            <a:ext cx="411359" cy="143975"/>
          </a:xfrm>
          <a:custGeom>
            <a:avLst/>
            <a:gdLst/>
            <a:ahLst/>
            <a:cxnLst>
              <a:cxn ang="0">
                <a:pos x="4" y="112"/>
              </a:cxn>
              <a:cxn ang="0">
                <a:pos x="320" y="4"/>
              </a:cxn>
              <a:cxn ang="0">
                <a:pos x="318" y="0"/>
              </a:cxn>
              <a:cxn ang="0">
                <a:pos x="0" y="110"/>
              </a:cxn>
              <a:cxn ang="0">
                <a:pos x="2" y="110"/>
              </a:cxn>
              <a:cxn ang="0">
                <a:pos x="2" y="110"/>
              </a:cxn>
              <a:cxn ang="0">
                <a:pos x="4" y="112"/>
              </a:cxn>
            </a:cxnLst>
            <a:rect l="0" t="0" r="r" b="b"/>
            <a:pathLst>
              <a:path w="320" h="112">
                <a:moveTo>
                  <a:pt x="4" y="112"/>
                </a:moveTo>
                <a:lnTo>
                  <a:pt x="320" y="4"/>
                </a:lnTo>
                <a:lnTo>
                  <a:pt x="318" y="0"/>
                </a:lnTo>
                <a:lnTo>
                  <a:pt x="0" y="110"/>
                </a:lnTo>
                <a:lnTo>
                  <a:pt x="2" y="110"/>
                </a:lnTo>
                <a:lnTo>
                  <a:pt x="2" y="110"/>
                </a:lnTo>
                <a:lnTo>
                  <a:pt x="4" y="11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94" name="Freeform 2960"/>
          <p:cNvSpPr>
            <a:spLocks/>
          </p:cNvSpPr>
          <p:nvPr/>
        </p:nvSpPr>
        <p:spPr bwMode="auto">
          <a:xfrm>
            <a:off x="7937384" y="2829810"/>
            <a:ext cx="2571" cy="2571"/>
          </a:xfrm>
          <a:custGeom>
            <a:avLst/>
            <a:gdLst/>
            <a:ahLst/>
            <a:cxnLst>
              <a:cxn ang="0">
                <a:pos x="2" y="2"/>
              </a:cxn>
              <a:cxn ang="0">
                <a:pos x="0" y="0"/>
              </a:cxn>
              <a:cxn ang="0">
                <a:pos x="0" y="0"/>
              </a:cxn>
              <a:cxn ang="0">
                <a:pos x="2" y="2"/>
              </a:cxn>
              <a:cxn ang="0">
                <a:pos x="2" y="2"/>
              </a:cxn>
            </a:cxnLst>
            <a:rect l="0" t="0" r="r" b="b"/>
            <a:pathLst>
              <a:path w="2" h="2">
                <a:moveTo>
                  <a:pt x="2" y="2"/>
                </a:moveTo>
                <a:lnTo>
                  <a:pt x="0" y="0"/>
                </a:lnTo>
                <a:lnTo>
                  <a:pt x="0" y="0"/>
                </a:lnTo>
                <a:lnTo>
                  <a:pt x="2" y="2"/>
                </a:lnTo>
                <a:lnTo>
                  <a:pt x="2" y="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95" name="Rectangle 2961"/>
          <p:cNvSpPr>
            <a:spLocks noChangeArrowheads="1"/>
          </p:cNvSpPr>
          <p:nvPr/>
        </p:nvSpPr>
        <p:spPr bwMode="auto">
          <a:xfrm>
            <a:off x="8508144" y="2863233"/>
            <a:ext cx="2571" cy="2571"/>
          </a:xfrm>
          <a:prstGeom prst="rect">
            <a:avLst/>
          </a:prstGeom>
          <a:solidFill>
            <a:schemeClr val="tx1"/>
          </a:solidFill>
          <a:ln w="12700" cmpd="sng">
            <a:solidFill>
              <a:schemeClr val="bg1"/>
            </a:solidFill>
            <a:prstDash val="solid"/>
            <a:miter lim="800000"/>
            <a:headEnd/>
            <a:tailEnd/>
          </a:ln>
        </p:spPr>
        <p:txBody>
          <a:bodyPr/>
          <a:lstStyle/>
          <a:p>
            <a:pPr>
              <a:defRPr/>
            </a:pPr>
            <a:endParaRPr lang="da-DK" kern="0">
              <a:solidFill>
                <a:schemeClr val="bg1"/>
              </a:solidFill>
              <a:ea typeface="ＭＳ Ｐゴシック" pitchFamily="-97" charset="-128"/>
            </a:endParaRPr>
          </a:p>
        </p:txBody>
      </p:sp>
      <p:sp>
        <p:nvSpPr>
          <p:cNvPr id="396" name="Rectangle 2962"/>
          <p:cNvSpPr>
            <a:spLocks noChangeArrowheads="1"/>
          </p:cNvSpPr>
          <p:nvPr/>
        </p:nvSpPr>
        <p:spPr bwMode="auto">
          <a:xfrm>
            <a:off x="8343599" y="2688405"/>
            <a:ext cx="1286" cy="1286"/>
          </a:xfrm>
          <a:prstGeom prst="rect">
            <a:avLst/>
          </a:prstGeom>
          <a:solidFill>
            <a:schemeClr val="tx1"/>
          </a:solidFill>
          <a:ln w="12700" cmpd="sng">
            <a:solidFill>
              <a:schemeClr val="bg1"/>
            </a:solidFill>
            <a:prstDash val="solid"/>
            <a:miter lim="800000"/>
            <a:headEnd/>
            <a:tailEnd/>
          </a:ln>
        </p:spPr>
        <p:txBody>
          <a:bodyPr/>
          <a:lstStyle/>
          <a:p>
            <a:pPr>
              <a:defRPr/>
            </a:pPr>
            <a:endParaRPr lang="da-DK" kern="0">
              <a:solidFill>
                <a:schemeClr val="bg1"/>
              </a:solidFill>
              <a:ea typeface="ＭＳ Ｐゴシック" pitchFamily="-97" charset="-128"/>
            </a:endParaRPr>
          </a:p>
        </p:txBody>
      </p:sp>
      <p:sp>
        <p:nvSpPr>
          <p:cNvPr id="397" name="Freeform 2963"/>
          <p:cNvSpPr>
            <a:spLocks/>
          </p:cNvSpPr>
          <p:nvPr/>
        </p:nvSpPr>
        <p:spPr bwMode="auto">
          <a:xfrm>
            <a:off x="8346170" y="2693547"/>
            <a:ext cx="161972" cy="208250"/>
          </a:xfrm>
          <a:custGeom>
            <a:avLst/>
            <a:gdLst/>
            <a:ahLst/>
            <a:cxnLst>
              <a:cxn ang="0">
                <a:pos x="0" y="0"/>
              </a:cxn>
              <a:cxn ang="0">
                <a:pos x="0" y="0"/>
              </a:cxn>
              <a:cxn ang="0">
                <a:pos x="58" y="162"/>
              </a:cxn>
              <a:cxn ang="0">
                <a:pos x="126" y="134"/>
              </a:cxn>
              <a:cxn ang="0">
                <a:pos x="126" y="132"/>
              </a:cxn>
              <a:cxn ang="0">
                <a:pos x="62" y="158"/>
              </a:cxn>
              <a:cxn ang="0">
                <a:pos x="0" y="0"/>
              </a:cxn>
            </a:cxnLst>
            <a:rect l="0" t="0" r="r" b="b"/>
            <a:pathLst>
              <a:path w="126" h="162">
                <a:moveTo>
                  <a:pt x="0" y="0"/>
                </a:moveTo>
                <a:lnTo>
                  <a:pt x="0" y="0"/>
                </a:lnTo>
                <a:lnTo>
                  <a:pt x="58" y="162"/>
                </a:lnTo>
                <a:lnTo>
                  <a:pt x="126" y="134"/>
                </a:lnTo>
                <a:lnTo>
                  <a:pt x="126" y="132"/>
                </a:lnTo>
                <a:lnTo>
                  <a:pt x="62" y="158"/>
                </a:lnTo>
                <a:lnTo>
                  <a:pt x="0"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98" name="Freeform 2964"/>
          <p:cNvSpPr>
            <a:spLocks/>
          </p:cNvSpPr>
          <p:nvPr/>
        </p:nvSpPr>
        <p:spPr bwMode="auto">
          <a:xfrm>
            <a:off x="8343600" y="2688405"/>
            <a:ext cx="2571" cy="5142"/>
          </a:xfrm>
          <a:custGeom>
            <a:avLst/>
            <a:gdLst/>
            <a:ahLst/>
            <a:cxnLst>
              <a:cxn ang="0">
                <a:pos x="2" y="4"/>
              </a:cxn>
              <a:cxn ang="0">
                <a:pos x="0" y="0"/>
              </a:cxn>
              <a:cxn ang="0">
                <a:pos x="0" y="0"/>
              </a:cxn>
              <a:cxn ang="0">
                <a:pos x="2" y="4"/>
              </a:cxn>
              <a:cxn ang="0">
                <a:pos x="2" y="4"/>
              </a:cxn>
            </a:cxnLst>
            <a:rect l="0" t="0" r="r" b="b"/>
            <a:pathLst>
              <a:path w="2" h="4">
                <a:moveTo>
                  <a:pt x="2" y="4"/>
                </a:moveTo>
                <a:lnTo>
                  <a:pt x="0" y="0"/>
                </a:lnTo>
                <a:lnTo>
                  <a:pt x="0" y="0"/>
                </a:lnTo>
                <a:lnTo>
                  <a:pt x="2" y="4"/>
                </a:lnTo>
                <a:lnTo>
                  <a:pt x="2" y="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399" name="Freeform 2965"/>
          <p:cNvSpPr>
            <a:spLocks/>
          </p:cNvSpPr>
          <p:nvPr/>
        </p:nvSpPr>
        <p:spPr bwMode="auto">
          <a:xfrm>
            <a:off x="8775527" y="2223056"/>
            <a:ext cx="2571" cy="5142"/>
          </a:xfrm>
          <a:custGeom>
            <a:avLst/>
            <a:gdLst/>
            <a:ahLst/>
            <a:cxnLst>
              <a:cxn ang="0">
                <a:pos x="2" y="4"/>
              </a:cxn>
              <a:cxn ang="0">
                <a:pos x="2" y="2"/>
              </a:cxn>
              <a:cxn ang="0">
                <a:pos x="0" y="0"/>
              </a:cxn>
              <a:cxn ang="0">
                <a:pos x="0" y="0"/>
              </a:cxn>
              <a:cxn ang="0">
                <a:pos x="2" y="4"/>
              </a:cxn>
            </a:cxnLst>
            <a:rect l="0" t="0" r="r" b="b"/>
            <a:pathLst>
              <a:path w="2" h="4">
                <a:moveTo>
                  <a:pt x="2" y="4"/>
                </a:moveTo>
                <a:lnTo>
                  <a:pt x="2" y="2"/>
                </a:lnTo>
                <a:lnTo>
                  <a:pt x="0" y="0"/>
                </a:lnTo>
                <a:lnTo>
                  <a:pt x="0" y="0"/>
                </a:lnTo>
                <a:lnTo>
                  <a:pt x="2" y="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00" name="Freeform 2966"/>
          <p:cNvSpPr>
            <a:spLocks/>
          </p:cNvSpPr>
          <p:nvPr/>
        </p:nvSpPr>
        <p:spPr bwMode="auto">
          <a:xfrm>
            <a:off x="8695825" y="2372174"/>
            <a:ext cx="5142" cy="7713"/>
          </a:xfrm>
          <a:custGeom>
            <a:avLst/>
            <a:gdLst/>
            <a:ahLst/>
            <a:cxnLst>
              <a:cxn ang="0">
                <a:pos x="2" y="6"/>
              </a:cxn>
              <a:cxn ang="0">
                <a:pos x="2" y="6"/>
              </a:cxn>
              <a:cxn ang="0">
                <a:pos x="4" y="4"/>
              </a:cxn>
              <a:cxn ang="0">
                <a:pos x="2" y="0"/>
              </a:cxn>
              <a:cxn ang="0">
                <a:pos x="0" y="4"/>
              </a:cxn>
              <a:cxn ang="0">
                <a:pos x="2" y="6"/>
              </a:cxn>
            </a:cxnLst>
            <a:rect l="0" t="0" r="r" b="b"/>
            <a:pathLst>
              <a:path w="4" h="6">
                <a:moveTo>
                  <a:pt x="2" y="6"/>
                </a:moveTo>
                <a:lnTo>
                  <a:pt x="2" y="6"/>
                </a:lnTo>
                <a:lnTo>
                  <a:pt x="4" y="4"/>
                </a:lnTo>
                <a:lnTo>
                  <a:pt x="2" y="0"/>
                </a:lnTo>
                <a:lnTo>
                  <a:pt x="0" y="4"/>
                </a:lnTo>
                <a:lnTo>
                  <a:pt x="2" y="6"/>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01" name="Freeform 2967"/>
          <p:cNvSpPr>
            <a:spLocks/>
          </p:cNvSpPr>
          <p:nvPr/>
        </p:nvSpPr>
        <p:spPr bwMode="auto">
          <a:xfrm>
            <a:off x="8485005" y="2259050"/>
            <a:ext cx="79701" cy="174827"/>
          </a:xfrm>
          <a:custGeom>
            <a:avLst/>
            <a:gdLst/>
            <a:ahLst/>
            <a:cxnLst>
              <a:cxn ang="0">
                <a:pos x="0" y="0"/>
              </a:cxn>
              <a:cxn ang="0">
                <a:pos x="10" y="84"/>
              </a:cxn>
              <a:cxn ang="0">
                <a:pos x="62" y="136"/>
              </a:cxn>
              <a:cxn ang="0">
                <a:pos x="12" y="82"/>
              </a:cxn>
              <a:cxn ang="0">
                <a:pos x="0" y="0"/>
              </a:cxn>
            </a:cxnLst>
            <a:rect l="0" t="0" r="r" b="b"/>
            <a:pathLst>
              <a:path w="62" h="136">
                <a:moveTo>
                  <a:pt x="0" y="0"/>
                </a:moveTo>
                <a:lnTo>
                  <a:pt x="10" y="84"/>
                </a:lnTo>
                <a:lnTo>
                  <a:pt x="62" y="136"/>
                </a:lnTo>
                <a:lnTo>
                  <a:pt x="12" y="82"/>
                </a:lnTo>
                <a:lnTo>
                  <a:pt x="0"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02" name="Freeform 2968"/>
          <p:cNvSpPr>
            <a:spLocks/>
          </p:cNvSpPr>
          <p:nvPr/>
        </p:nvSpPr>
        <p:spPr bwMode="auto">
          <a:xfrm>
            <a:off x="8353884" y="1798843"/>
            <a:ext cx="131121" cy="460207"/>
          </a:xfrm>
          <a:custGeom>
            <a:avLst/>
            <a:gdLst/>
            <a:ahLst/>
            <a:cxnLst>
              <a:cxn ang="0">
                <a:pos x="40" y="132"/>
              </a:cxn>
              <a:cxn ang="0">
                <a:pos x="2" y="0"/>
              </a:cxn>
              <a:cxn ang="0">
                <a:pos x="0" y="0"/>
              </a:cxn>
              <a:cxn ang="0">
                <a:pos x="38" y="132"/>
              </a:cxn>
              <a:cxn ang="0">
                <a:pos x="102" y="358"/>
              </a:cxn>
              <a:cxn ang="0">
                <a:pos x="80" y="276"/>
              </a:cxn>
              <a:cxn ang="0">
                <a:pos x="40" y="132"/>
              </a:cxn>
            </a:cxnLst>
            <a:rect l="0" t="0" r="r" b="b"/>
            <a:pathLst>
              <a:path w="102" h="358">
                <a:moveTo>
                  <a:pt x="40" y="132"/>
                </a:moveTo>
                <a:lnTo>
                  <a:pt x="2" y="0"/>
                </a:lnTo>
                <a:lnTo>
                  <a:pt x="0" y="0"/>
                </a:lnTo>
                <a:lnTo>
                  <a:pt x="38" y="132"/>
                </a:lnTo>
                <a:lnTo>
                  <a:pt x="102" y="358"/>
                </a:lnTo>
                <a:lnTo>
                  <a:pt x="80" y="276"/>
                </a:lnTo>
                <a:lnTo>
                  <a:pt x="40" y="13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03" name="Freeform 2969"/>
          <p:cNvSpPr>
            <a:spLocks/>
          </p:cNvSpPr>
          <p:nvPr/>
        </p:nvSpPr>
        <p:spPr bwMode="auto">
          <a:xfrm>
            <a:off x="8659832" y="2169065"/>
            <a:ext cx="115695" cy="208250"/>
          </a:xfrm>
          <a:custGeom>
            <a:avLst/>
            <a:gdLst/>
            <a:ahLst/>
            <a:cxnLst>
              <a:cxn ang="0">
                <a:pos x="0" y="20"/>
              </a:cxn>
              <a:cxn ang="0">
                <a:pos x="28" y="162"/>
              </a:cxn>
              <a:cxn ang="0">
                <a:pos x="30" y="158"/>
              </a:cxn>
              <a:cxn ang="0">
                <a:pos x="4" y="20"/>
              </a:cxn>
              <a:cxn ang="0">
                <a:pos x="54" y="2"/>
              </a:cxn>
              <a:cxn ang="0">
                <a:pos x="90" y="42"/>
              </a:cxn>
              <a:cxn ang="0">
                <a:pos x="90" y="42"/>
              </a:cxn>
              <a:cxn ang="0">
                <a:pos x="54" y="0"/>
              </a:cxn>
              <a:cxn ang="0">
                <a:pos x="0" y="20"/>
              </a:cxn>
            </a:cxnLst>
            <a:rect l="0" t="0" r="r" b="b"/>
            <a:pathLst>
              <a:path w="90" h="162">
                <a:moveTo>
                  <a:pt x="0" y="20"/>
                </a:moveTo>
                <a:lnTo>
                  <a:pt x="28" y="162"/>
                </a:lnTo>
                <a:lnTo>
                  <a:pt x="30" y="158"/>
                </a:lnTo>
                <a:lnTo>
                  <a:pt x="4" y="20"/>
                </a:lnTo>
                <a:lnTo>
                  <a:pt x="54" y="2"/>
                </a:lnTo>
                <a:lnTo>
                  <a:pt x="90" y="42"/>
                </a:lnTo>
                <a:lnTo>
                  <a:pt x="90" y="42"/>
                </a:lnTo>
                <a:lnTo>
                  <a:pt x="54" y="0"/>
                </a:lnTo>
                <a:lnTo>
                  <a:pt x="0" y="2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04" name="Rectangle 2970"/>
          <p:cNvSpPr>
            <a:spLocks noChangeArrowheads="1"/>
          </p:cNvSpPr>
          <p:nvPr/>
        </p:nvSpPr>
        <p:spPr bwMode="auto">
          <a:xfrm>
            <a:off x="8698396" y="2379886"/>
            <a:ext cx="1286" cy="1286"/>
          </a:xfrm>
          <a:prstGeom prst="rect">
            <a:avLst/>
          </a:prstGeom>
          <a:solidFill>
            <a:schemeClr val="tx1"/>
          </a:solidFill>
          <a:ln w="12700" cmpd="sng">
            <a:solidFill>
              <a:schemeClr val="bg1"/>
            </a:solidFill>
            <a:prstDash val="solid"/>
            <a:miter lim="800000"/>
            <a:headEnd/>
            <a:tailEnd/>
          </a:ln>
        </p:spPr>
        <p:txBody>
          <a:bodyPr/>
          <a:lstStyle/>
          <a:p>
            <a:pPr>
              <a:defRPr/>
            </a:pPr>
            <a:endParaRPr lang="da-DK" kern="0">
              <a:solidFill>
                <a:schemeClr val="bg1"/>
              </a:solidFill>
              <a:ea typeface="ＭＳ Ｐゴシック" pitchFamily="-97" charset="-128"/>
            </a:endParaRPr>
          </a:p>
        </p:txBody>
      </p:sp>
      <p:sp>
        <p:nvSpPr>
          <p:cNvPr id="405" name="Freeform 2971"/>
          <p:cNvSpPr>
            <a:spLocks/>
          </p:cNvSpPr>
          <p:nvPr/>
        </p:nvSpPr>
        <p:spPr bwMode="auto">
          <a:xfrm>
            <a:off x="8526140" y="1696003"/>
            <a:ext cx="213392" cy="318803"/>
          </a:xfrm>
          <a:custGeom>
            <a:avLst/>
            <a:gdLst/>
            <a:ahLst/>
            <a:cxnLst>
              <a:cxn ang="0">
                <a:pos x="0" y="0"/>
              </a:cxn>
              <a:cxn ang="0">
                <a:pos x="0" y="2"/>
              </a:cxn>
              <a:cxn ang="0">
                <a:pos x="126" y="220"/>
              </a:cxn>
              <a:cxn ang="0">
                <a:pos x="166" y="248"/>
              </a:cxn>
              <a:cxn ang="0">
                <a:pos x="166" y="246"/>
              </a:cxn>
              <a:cxn ang="0">
                <a:pos x="126" y="218"/>
              </a:cxn>
              <a:cxn ang="0">
                <a:pos x="0" y="0"/>
              </a:cxn>
            </a:cxnLst>
            <a:rect l="0" t="0" r="r" b="b"/>
            <a:pathLst>
              <a:path w="166" h="248">
                <a:moveTo>
                  <a:pt x="0" y="0"/>
                </a:moveTo>
                <a:lnTo>
                  <a:pt x="0" y="2"/>
                </a:lnTo>
                <a:lnTo>
                  <a:pt x="126" y="220"/>
                </a:lnTo>
                <a:lnTo>
                  <a:pt x="166" y="248"/>
                </a:lnTo>
                <a:lnTo>
                  <a:pt x="166" y="246"/>
                </a:lnTo>
                <a:lnTo>
                  <a:pt x="126" y="218"/>
                </a:lnTo>
                <a:lnTo>
                  <a:pt x="0"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06" name="Freeform 2972"/>
          <p:cNvSpPr>
            <a:spLocks/>
          </p:cNvSpPr>
          <p:nvPr/>
        </p:nvSpPr>
        <p:spPr bwMode="auto">
          <a:xfrm>
            <a:off x="3803229" y="1562312"/>
            <a:ext cx="82272" cy="439639"/>
          </a:xfrm>
          <a:custGeom>
            <a:avLst/>
            <a:gdLst/>
            <a:ahLst/>
            <a:cxnLst>
              <a:cxn ang="0">
                <a:pos x="0" y="342"/>
              </a:cxn>
              <a:cxn ang="0">
                <a:pos x="64" y="0"/>
              </a:cxn>
              <a:cxn ang="0">
                <a:pos x="60" y="0"/>
              </a:cxn>
              <a:cxn ang="0">
                <a:pos x="0" y="342"/>
              </a:cxn>
            </a:cxnLst>
            <a:rect l="0" t="0" r="r" b="b"/>
            <a:pathLst>
              <a:path w="64" h="342">
                <a:moveTo>
                  <a:pt x="0" y="342"/>
                </a:moveTo>
                <a:lnTo>
                  <a:pt x="64" y="0"/>
                </a:lnTo>
                <a:lnTo>
                  <a:pt x="60" y="0"/>
                </a:lnTo>
                <a:lnTo>
                  <a:pt x="0" y="34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07" name="Freeform 2973"/>
          <p:cNvSpPr>
            <a:spLocks/>
          </p:cNvSpPr>
          <p:nvPr/>
        </p:nvSpPr>
        <p:spPr bwMode="auto">
          <a:xfrm>
            <a:off x="2965086" y="1834836"/>
            <a:ext cx="876708" cy="835572"/>
          </a:xfrm>
          <a:custGeom>
            <a:avLst/>
            <a:gdLst/>
            <a:ahLst/>
            <a:cxnLst>
              <a:cxn ang="0">
                <a:pos x="528" y="128"/>
              </a:cxn>
              <a:cxn ang="0">
                <a:pos x="412" y="144"/>
              </a:cxn>
              <a:cxn ang="0">
                <a:pos x="232" y="112"/>
              </a:cxn>
              <a:cxn ang="0">
                <a:pos x="224" y="26"/>
              </a:cxn>
              <a:cxn ang="0">
                <a:pos x="128" y="0"/>
              </a:cxn>
              <a:cxn ang="0">
                <a:pos x="128" y="20"/>
              </a:cxn>
              <a:cxn ang="0">
                <a:pos x="0" y="410"/>
              </a:cxn>
              <a:cxn ang="0">
                <a:pos x="6" y="510"/>
              </a:cxn>
              <a:cxn ang="0">
                <a:pos x="344" y="602"/>
              </a:cxn>
              <a:cxn ang="0">
                <a:pos x="572" y="650"/>
              </a:cxn>
              <a:cxn ang="0">
                <a:pos x="622" y="386"/>
              </a:cxn>
              <a:cxn ang="0">
                <a:pos x="614" y="360"/>
              </a:cxn>
              <a:cxn ang="0">
                <a:pos x="682" y="224"/>
              </a:cxn>
              <a:cxn ang="0">
                <a:pos x="662" y="166"/>
              </a:cxn>
              <a:cxn ang="0">
                <a:pos x="528" y="128"/>
              </a:cxn>
            </a:cxnLst>
            <a:rect l="0" t="0" r="r" b="b"/>
            <a:pathLst>
              <a:path w="682" h="650">
                <a:moveTo>
                  <a:pt x="528" y="128"/>
                </a:moveTo>
                <a:lnTo>
                  <a:pt x="412" y="144"/>
                </a:lnTo>
                <a:lnTo>
                  <a:pt x="232" y="112"/>
                </a:lnTo>
                <a:lnTo>
                  <a:pt x="224" y="26"/>
                </a:lnTo>
                <a:lnTo>
                  <a:pt x="128" y="0"/>
                </a:lnTo>
                <a:lnTo>
                  <a:pt x="128" y="20"/>
                </a:lnTo>
                <a:lnTo>
                  <a:pt x="0" y="410"/>
                </a:lnTo>
                <a:lnTo>
                  <a:pt x="6" y="510"/>
                </a:lnTo>
                <a:lnTo>
                  <a:pt x="344" y="602"/>
                </a:lnTo>
                <a:lnTo>
                  <a:pt x="572" y="650"/>
                </a:lnTo>
                <a:lnTo>
                  <a:pt x="622" y="386"/>
                </a:lnTo>
                <a:lnTo>
                  <a:pt x="614" y="360"/>
                </a:lnTo>
                <a:lnTo>
                  <a:pt x="682" y="224"/>
                </a:lnTo>
                <a:lnTo>
                  <a:pt x="662" y="166"/>
                </a:lnTo>
                <a:lnTo>
                  <a:pt x="528" y="128"/>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08" name="Freeform 2974"/>
          <p:cNvSpPr>
            <a:spLocks/>
          </p:cNvSpPr>
          <p:nvPr/>
        </p:nvSpPr>
        <p:spPr bwMode="auto">
          <a:xfrm>
            <a:off x="3129630" y="1410623"/>
            <a:ext cx="755871" cy="624751"/>
          </a:xfrm>
          <a:custGeom>
            <a:avLst/>
            <a:gdLst/>
            <a:ahLst/>
            <a:cxnLst>
              <a:cxn ang="0">
                <a:pos x="198" y="12"/>
              </a:cxn>
              <a:cxn ang="0">
                <a:pos x="118" y="92"/>
              </a:cxn>
              <a:cxn ang="0">
                <a:pos x="0" y="0"/>
              </a:cxn>
              <a:cxn ang="0">
                <a:pos x="0" y="324"/>
              </a:cxn>
              <a:cxn ang="0">
                <a:pos x="100" y="352"/>
              </a:cxn>
              <a:cxn ang="0">
                <a:pos x="110" y="436"/>
              </a:cxn>
              <a:cxn ang="0">
                <a:pos x="284" y="468"/>
              </a:cxn>
              <a:cxn ang="0">
                <a:pos x="400" y="452"/>
              </a:cxn>
              <a:cxn ang="0">
                <a:pos x="532" y="486"/>
              </a:cxn>
              <a:cxn ang="0">
                <a:pos x="524" y="460"/>
              </a:cxn>
              <a:cxn ang="0">
                <a:pos x="584" y="118"/>
              </a:cxn>
              <a:cxn ang="0">
                <a:pos x="588" y="118"/>
              </a:cxn>
              <a:cxn ang="0">
                <a:pos x="588" y="116"/>
              </a:cxn>
              <a:cxn ang="0">
                <a:pos x="198" y="12"/>
              </a:cxn>
            </a:cxnLst>
            <a:rect l="0" t="0" r="r" b="b"/>
            <a:pathLst>
              <a:path w="588" h="486">
                <a:moveTo>
                  <a:pt x="198" y="12"/>
                </a:moveTo>
                <a:lnTo>
                  <a:pt x="118" y="92"/>
                </a:lnTo>
                <a:lnTo>
                  <a:pt x="0" y="0"/>
                </a:lnTo>
                <a:lnTo>
                  <a:pt x="0" y="324"/>
                </a:lnTo>
                <a:lnTo>
                  <a:pt x="100" y="352"/>
                </a:lnTo>
                <a:lnTo>
                  <a:pt x="110" y="436"/>
                </a:lnTo>
                <a:lnTo>
                  <a:pt x="284" y="468"/>
                </a:lnTo>
                <a:lnTo>
                  <a:pt x="400" y="452"/>
                </a:lnTo>
                <a:lnTo>
                  <a:pt x="532" y="486"/>
                </a:lnTo>
                <a:lnTo>
                  <a:pt x="524" y="460"/>
                </a:lnTo>
                <a:lnTo>
                  <a:pt x="584" y="118"/>
                </a:lnTo>
                <a:lnTo>
                  <a:pt x="588" y="118"/>
                </a:lnTo>
                <a:lnTo>
                  <a:pt x="588" y="116"/>
                </a:lnTo>
                <a:lnTo>
                  <a:pt x="198" y="1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09" name="Freeform 2975"/>
          <p:cNvSpPr>
            <a:spLocks/>
          </p:cNvSpPr>
          <p:nvPr/>
        </p:nvSpPr>
        <p:spPr bwMode="auto">
          <a:xfrm>
            <a:off x="3803229" y="2001951"/>
            <a:ext cx="10284" cy="33423"/>
          </a:xfrm>
          <a:custGeom>
            <a:avLst/>
            <a:gdLst/>
            <a:ahLst/>
            <a:cxnLst>
              <a:cxn ang="0">
                <a:pos x="8" y="26"/>
              </a:cxn>
              <a:cxn ang="0">
                <a:pos x="0" y="0"/>
              </a:cxn>
              <a:cxn ang="0">
                <a:pos x="8" y="26"/>
              </a:cxn>
              <a:cxn ang="0">
                <a:pos x="8" y="26"/>
              </a:cxn>
            </a:cxnLst>
            <a:rect l="0" t="0" r="r" b="b"/>
            <a:pathLst>
              <a:path w="8" h="26">
                <a:moveTo>
                  <a:pt x="8" y="26"/>
                </a:moveTo>
                <a:lnTo>
                  <a:pt x="0" y="0"/>
                </a:lnTo>
                <a:lnTo>
                  <a:pt x="8" y="26"/>
                </a:lnTo>
                <a:lnTo>
                  <a:pt x="8" y="26"/>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10" name="Freeform 2979"/>
          <p:cNvSpPr>
            <a:spLocks/>
          </p:cNvSpPr>
          <p:nvPr/>
        </p:nvSpPr>
        <p:spPr bwMode="auto">
          <a:xfrm>
            <a:off x="4037189" y="2007093"/>
            <a:ext cx="233960" cy="380507"/>
          </a:xfrm>
          <a:custGeom>
            <a:avLst/>
            <a:gdLst/>
            <a:ahLst/>
            <a:cxnLst>
              <a:cxn ang="0">
                <a:pos x="50" y="126"/>
              </a:cxn>
              <a:cxn ang="0">
                <a:pos x="40" y="188"/>
              </a:cxn>
              <a:cxn ang="0">
                <a:pos x="112" y="296"/>
              </a:cxn>
              <a:cxn ang="0">
                <a:pos x="182" y="284"/>
              </a:cxn>
              <a:cxn ang="0">
                <a:pos x="118" y="292"/>
              </a:cxn>
              <a:cxn ang="0">
                <a:pos x="48" y="188"/>
              </a:cxn>
              <a:cxn ang="0">
                <a:pos x="56" y="118"/>
              </a:cxn>
              <a:cxn ang="0">
                <a:pos x="8" y="130"/>
              </a:cxn>
              <a:cxn ang="0">
                <a:pos x="38" y="0"/>
              </a:cxn>
              <a:cxn ang="0">
                <a:pos x="0" y="138"/>
              </a:cxn>
              <a:cxn ang="0">
                <a:pos x="50" y="126"/>
              </a:cxn>
            </a:cxnLst>
            <a:rect l="0" t="0" r="r" b="b"/>
            <a:pathLst>
              <a:path w="182" h="296">
                <a:moveTo>
                  <a:pt x="50" y="126"/>
                </a:moveTo>
                <a:lnTo>
                  <a:pt x="40" y="188"/>
                </a:lnTo>
                <a:lnTo>
                  <a:pt x="112" y="296"/>
                </a:lnTo>
                <a:lnTo>
                  <a:pt x="182" y="284"/>
                </a:lnTo>
                <a:lnTo>
                  <a:pt x="118" y="292"/>
                </a:lnTo>
                <a:lnTo>
                  <a:pt x="48" y="188"/>
                </a:lnTo>
                <a:lnTo>
                  <a:pt x="56" y="118"/>
                </a:lnTo>
                <a:lnTo>
                  <a:pt x="8" y="130"/>
                </a:lnTo>
                <a:lnTo>
                  <a:pt x="38" y="0"/>
                </a:lnTo>
                <a:lnTo>
                  <a:pt x="0" y="138"/>
                </a:lnTo>
                <a:lnTo>
                  <a:pt x="50" y="126"/>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11" name="Freeform 2980"/>
          <p:cNvSpPr>
            <a:spLocks/>
          </p:cNvSpPr>
          <p:nvPr/>
        </p:nvSpPr>
        <p:spPr bwMode="auto">
          <a:xfrm>
            <a:off x="4181165" y="2356747"/>
            <a:ext cx="167114" cy="30852"/>
          </a:xfrm>
          <a:custGeom>
            <a:avLst/>
            <a:gdLst/>
            <a:ahLst/>
            <a:cxnLst>
              <a:cxn ang="0">
                <a:pos x="92" y="14"/>
              </a:cxn>
              <a:cxn ang="0">
                <a:pos x="130" y="0"/>
              </a:cxn>
              <a:cxn ang="0">
                <a:pos x="98" y="6"/>
              </a:cxn>
              <a:cxn ang="0">
                <a:pos x="90" y="8"/>
              </a:cxn>
              <a:cxn ang="0">
                <a:pos x="70" y="12"/>
              </a:cxn>
              <a:cxn ang="0">
                <a:pos x="0" y="24"/>
              </a:cxn>
              <a:cxn ang="0">
                <a:pos x="92" y="14"/>
              </a:cxn>
            </a:cxnLst>
            <a:rect l="0" t="0" r="r" b="b"/>
            <a:pathLst>
              <a:path w="130" h="24">
                <a:moveTo>
                  <a:pt x="92" y="14"/>
                </a:moveTo>
                <a:lnTo>
                  <a:pt x="130" y="0"/>
                </a:lnTo>
                <a:lnTo>
                  <a:pt x="98" y="6"/>
                </a:lnTo>
                <a:lnTo>
                  <a:pt x="90" y="8"/>
                </a:lnTo>
                <a:lnTo>
                  <a:pt x="70" y="12"/>
                </a:lnTo>
                <a:lnTo>
                  <a:pt x="0" y="24"/>
                </a:lnTo>
                <a:lnTo>
                  <a:pt x="92" y="1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12" name="Freeform 2981"/>
          <p:cNvSpPr>
            <a:spLocks/>
          </p:cNvSpPr>
          <p:nvPr/>
        </p:nvSpPr>
        <p:spPr bwMode="auto">
          <a:xfrm>
            <a:off x="4389415" y="1773132"/>
            <a:ext cx="779010" cy="611896"/>
          </a:xfrm>
          <a:custGeom>
            <a:avLst/>
            <a:gdLst/>
            <a:ahLst/>
            <a:cxnLst>
              <a:cxn ang="0">
                <a:pos x="600" y="452"/>
              </a:cxn>
              <a:cxn ang="0">
                <a:pos x="6" y="414"/>
              </a:cxn>
              <a:cxn ang="0">
                <a:pos x="0" y="476"/>
              </a:cxn>
              <a:cxn ang="0">
                <a:pos x="12" y="420"/>
              </a:cxn>
              <a:cxn ang="0">
                <a:pos x="606" y="460"/>
              </a:cxn>
              <a:cxn ang="0">
                <a:pos x="604" y="0"/>
              </a:cxn>
              <a:cxn ang="0">
                <a:pos x="600" y="452"/>
              </a:cxn>
            </a:cxnLst>
            <a:rect l="0" t="0" r="r" b="b"/>
            <a:pathLst>
              <a:path w="606" h="476">
                <a:moveTo>
                  <a:pt x="600" y="452"/>
                </a:moveTo>
                <a:lnTo>
                  <a:pt x="6" y="414"/>
                </a:lnTo>
                <a:lnTo>
                  <a:pt x="0" y="476"/>
                </a:lnTo>
                <a:lnTo>
                  <a:pt x="12" y="420"/>
                </a:lnTo>
                <a:lnTo>
                  <a:pt x="606" y="460"/>
                </a:lnTo>
                <a:lnTo>
                  <a:pt x="604" y="0"/>
                </a:lnTo>
                <a:lnTo>
                  <a:pt x="600" y="45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13" name="Freeform 2982"/>
          <p:cNvSpPr>
            <a:spLocks/>
          </p:cNvSpPr>
          <p:nvPr/>
        </p:nvSpPr>
        <p:spPr bwMode="auto">
          <a:xfrm>
            <a:off x="5165854" y="1773132"/>
            <a:ext cx="789294" cy="591328"/>
          </a:xfrm>
          <a:custGeom>
            <a:avLst/>
            <a:gdLst/>
            <a:ahLst/>
            <a:cxnLst>
              <a:cxn ang="0">
                <a:pos x="612" y="358"/>
              </a:cxn>
              <a:cxn ang="0">
                <a:pos x="614" y="354"/>
              </a:cxn>
              <a:cxn ang="0">
                <a:pos x="2" y="356"/>
              </a:cxn>
              <a:cxn ang="0">
                <a:pos x="6" y="2"/>
              </a:cxn>
              <a:cxn ang="0">
                <a:pos x="0" y="0"/>
              </a:cxn>
              <a:cxn ang="0">
                <a:pos x="2" y="460"/>
              </a:cxn>
              <a:cxn ang="0">
                <a:pos x="2" y="360"/>
              </a:cxn>
              <a:cxn ang="0">
                <a:pos x="612" y="358"/>
              </a:cxn>
            </a:cxnLst>
            <a:rect l="0" t="0" r="r" b="b"/>
            <a:pathLst>
              <a:path w="614" h="460">
                <a:moveTo>
                  <a:pt x="612" y="358"/>
                </a:moveTo>
                <a:lnTo>
                  <a:pt x="614" y="354"/>
                </a:lnTo>
                <a:lnTo>
                  <a:pt x="2" y="356"/>
                </a:lnTo>
                <a:lnTo>
                  <a:pt x="6" y="2"/>
                </a:lnTo>
                <a:lnTo>
                  <a:pt x="0" y="0"/>
                </a:lnTo>
                <a:lnTo>
                  <a:pt x="2" y="460"/>
                </a:lnTo>
                <a:lnTo>
                  <a:pt x="2" y="360"/>
                </a:lnTo>
                <a:lnTo>
                  <a:pt x="612" y="358"/>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14" name="Freeform 2983"/>
          <p:cNvSpPr>
            <a:spLocks/>
          </p:cNvSpPr>
          <p:nvPr/>
        </p:nvSpPr>
        <p:spPr bwMode="auto">
          <a:xfrm>
            <a:off x="4307144" y="2351606"/>
            <a:ext cx="79701" cy="53991"/>
          </a:xfrm>
          <a:custGeom>
            <a:avLst/>
            <a:gdLst/>
            <a:ahLst/>
            <a:cxnLst>
              <a:cxn ang="0">
                <a:pos x="0" y="10"/>
              </a:cxn>
              <a:cxn ang="0">
                <a:pos x="32" y="4"/>
              </a:cxn>
              <a:cxn ang="0">
                <a:pos x="60" y="42"/>
              </a:cxn>
              <a:cxn ang="0">
                <a:pos x="62" y="34"/>
              </a:cxn>
              <a:cxn ang="0">
                <a:pos x="36" y="0"/>
              </a:cxn>
              <a:cxn ang="0">
                <a:pos x="0" y="10"/>
              </a:cxn>
            </a:cxnLst>
            <a:rect l="0" t="0" r="r" b="b"/>
            <a:pathLst>
              <a:path w="62" h="42">
                <a:moveTo>
                  <a:pt x="0" y="10"/>
                </a:moveTo>
                <a:lnTo>
                  <a:pt x="32" y="4"/>
                </a:lnTo>
                <a:lnTo>
                  <a:pt x="60" y="42"/>
                </a:lnTo>
                <a:lnTo>
                  <a:pt x="62" y="34"/>
                </a:lnTo>
                <a:lnTo>
                  <a:pt x="36" y="0"/>
                </a:lnTo>
                <a:lnTo>
                  <a:pt x="0" y="1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15" name="Freeform 2984"/>
          <p:cNvSpPr>
            <a:spLocks/>
          </p:cNvSpPr>
          <p:nvPr/>
        </p:nvSpPr>
        <p:spPr bwMode="auto">
          <a:xfrm>
            <a:off x="4386845" y="2385029"/>
            <a:ext cx="2571" cy="12855"/>
          </a:xfrm>
          <a:custGeom>
            <a:avLst/>
            <a:gdLst/>
            <a:ahLst/>
            <a:cxnLst>
              <a:cxn ang="0">
                <a:pos x="0" y="10"/>
              </a:cxn>
              <a:cxn ang="0">
                <a:pos x="2" y="0"/>
              </a:cxn>
              <a:cxn ang="0">
                <a:pos x="0" y="8"/>
              </a:cxn>
              <a:cxn ang="0">
                <a:pos x="0" y="10"/>
              </a:cxn>
            </a:cxnLst>
            <a:rect l="0" t="0" r="r" b="b"/>
            <a:pathLst>
              <a:path w="2" h="10">
                <a:moveTo>
                  <a:pt x="0" y="10"/>
                </a:moveTo>
                <a:lnTo>
                  <a:pt x="2" y="0"/>
                </a:lnTo>
                <a:lnTo>
                  <a:pt x="0" y="8"/>
                </a:lnTo>
                <a:lnTo>
                  <a:pt x="0" y="1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16" name="Freeform 2985"/>
          <p:cNvSpPr>
            <a:spLocks/>
          </p:cNvSpPr>
          <p:nvPr/>
        </p:nvSpPr>
        <p:spPr bwMode="auto">
          <a:xfrm>
            <a:off x="4271149" y="2364461"/>
            <a:ext cx="35994" cy="7713"/>
          </a:xfrm>
          <a:custGeom>
            <a:avLst/>
            <a:gdLst/>
            <a:ahLst/>
            <a:cxnLst>
              <a:cxn ang="0">
                <a:pos x="28" y="0"/>
              </a:cxn>
              <a:cxn ang="0">
                <a:pos x="0" y="6"/>
              </a:cxn>
              <a:cxn ang="0">
                <a:pos x="20" y="2"/>
              </a:cxn>
              <a:cxn ang="0">
                <a:pos x="28" y="0"/>
              </a:cxn>
            </a:cxnLst>
            <a:rect l="0" t="0" r="r" b="b"/>
            <a:pathLst>
              <a:path w="28" h="6">
                <a:moveTo>
                  <a:pt x="28" y="0"/>
                </a:moveTo>
                <a:lnTo>
                  <a:pt x="0" y="6"/>
                </a:lnTo>
                <a:lnTo>
                  <a:pt x="20" y="2"/>
                </a:lnTo>
                <a:lnTo>
                  <a:pt x="28"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17" name="Freeform 2986"/>
          <p:cNvSpPr>
            <a:spLocks/>
          </p:cNvSpPr>
          <p:nvPr/>
        </p:nvSpPr>
        <p:spPr bwMode="auto">
          <a:xfrm>
            <a:off x="3710673" y="1559741"/>
            <a:ext cx="673600" cy="1241789"/>
          </a:xfrm>
          <a:custGeom>
            <a:avLst/>
            <a:gdLst/>
            <a:ahLst/>
            <a:cxnLst>
              <a:cxn ang="0">
                <a:pos x="458" y="634"/>
              </a:cxn>
              <a:cxn ang="0">
                <a:pos x="366" y="644"/>
              </a:cxn>
              <a:cxn ang="0">
                <a:pos x="294" y="536"/>
              </a:cxn>
              <a:cxn ang="0">
                <a:pos x="304" y="474"/>
              </a:cxn>
              <a:cxn ang="0">
                <a:pos x="254" y="486"/>
              </a:cxn>
              <a:cxn ang="0">
                <a:pos x="284" y="348"/>
              </a:cxn>
              <a:cxn ang="0">
                <a:pos x="256" y="334"/>
              </a:cxn>
              <a:cxn ang="0">
                <a:pos x="184" y="168"/>
              </a:cxn>
              <a:cxn ang="0">
                <a:pos x="210" y="24"/>
              </a:cxn>
              <a:cxn ang="0">
                <a:pos x="212" y="26"/>
              </a:cxn>
              <a:cxn ang="0">
                <a:pos x="214" y="22"/>
              </a:cxn>
              <a:cxn ang="0">
                <a:pos x="136" y="0"/>
              </a:cxn>
              <a:cxn ang="0">
                <a:pos x="136" y="2"/>
              </a:cxn>
              <a:cxn ang="0">
                <a:pos x="140" y="4"/>
              </a:cxn>
              <a:cxn ang="0">
                <a:pos x="78" y="344"/>
              </a:cxn>
              <a:cxn ang="0">
                <a:pos x="108" y="438"/>
              </a:cxn>
              <a:cxn ang="0">
                <a:pos x="40" y="574"/>
              </a:cxn>
              <a:cxn ang="0">
                <a:pos x="50" y="600"/>
              </a:cxn>
              <a:cxn ang="0">
                <a:pos x="0" y="866"/>
              </a:cxn>
              <a:cxn ang="0">
                <a:pos x="496" y="966"/>
              </a:cxn>
              <a:cxn ang="0">
                <a:pos x="524" y="658"/>
              </a:cxn>
              <a:cxn ang="0">
                <a:pos x="496" y="620"/>
              </a:cxn>
              <a:cxn ang="0">
                <a:pos x="458" y="634"/>
              </a:cxn>
            </a:cxnLst>
            <a:rect l="0" t="0" r="r" b="b"/>
            <a:pathLst>
              <a:path w="524" h="966">
                <a:moveTo>
                  <a:pt x="458" y="634"/>
                </a:moveTo>
                <a:lnTo>
                  <a:pt x="366" y="644"/>
                </a:lnTo>
                <a:lnTo>
                  <a:pt x="294" y="536"/>
                </a:lnTo>
                <a:lnTo>
                  <a:pt x="304" y="474"/>
                </a:lnTo>
                <a:lnTo>
                  <a:pt x="254" y="486"/>
                </a:lnTo>
                <a:lnTo>
                  <a:pt x="284" y="348"/>
                </a:lnTo>
                <a:lnTo>
                  <a:pt x="256" y="334"/>
                </a:lnTo>
                <a:lnTo>
                  <a:pt x="184" y="168"/>
                </a:lnTo>
                <a:lnTo>
                  <a:pt x="210" y="24"/>
                </a:lnTo>
                <a:lnTo>
                  <a:pt x="212" y="26"/>
                </a:lnTo>
                <a:lnTo>
                  <a:pt x="214" y="22"/>
                </a:lnTo>
                <a:lnTo>
                  <a:pt x="136" y="0"/>
                </a:lnTo>
                <a:lnTo>
                  <a:pt x="136" y="2"/>
                </a:lnTo>
                <a:lnTo>
                  <a:pt x="140" y="4"/>
                </a:lnTo>
                <a:lnTo>
                  <a:pt x="78" y="344"/>
                </a:lnTo>
                <a:lnTo>
                  <a:pt x="108" y="438"/>
                </a:lnTo>
                <a:lnTo>
                  <a:pt x="40" y="574"/>
                </a:lnTo>
                <a:lnTo>
                  <a:pt x="50" y="600"/>
                </a:lnTo>
                <a:lnTo>
                  <a:pt x="0" y="866"/>
                </a:lnTo>
                <a:lnTo>
                  <a:pt x="496" y="966"/>
                </a:lnTo>
                <a:lnTo>
                  <a:pt x="524" y="658"/>
                </a:lnTo>
                <a:lnTo>
                  <a:pt x="496" y="620"/>
                </a:lnTo>
                <a:lnTo>
                  <a:pt x="458" y="63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18" name="Freeform 2987"/>
          <p:cNvSpPr>
            <a:spLocks/>
          </p:cNvSpPr>
          <p:nvPr/>
        </p:nvSpPr>
        <p:spPr bwMode="auto">
          <a:xfrm>
            <a:off x="5983430" y="2732112"/>
            <a:ext cx="151688" cy="408788"/>
          </a:xfrm>
          <a:custGeom>
            <a:avLst/>
            <a:gdLst/>
            <a:ahLst/>
            <a:cxnLst>
              <a:cxn ang="0">
                <a:pos x="94" y="254"/>
              </a:cxn>
              <a:cxn ang="0">
                <a:pos x="94" y="256"/>
              </a:cxn>
              <a:cxn ang="0">
                <a:pos x="96" y="256"/>
              </a:cxn>
              <a:cxn ang="0">
                <a:pos x="118" y="318"/>
              </a:cxn>
              <a:cxn ang="0">
                <a:pos x="0" y="0"/>
              </a:cxn>
              <a:cxn ang="0">
                <a:pos x="94" y="254"/>
              </a:cxn>
              <a:cxn ang="0">
                <a:pos x="94" y="254"/>
              </a:cxn>
            </a:cxnLst>
            <a:rect l="0" t="0" r="r" b="b"/>
            <a:pathLst>
              <a:path w="118" h="318">
                <a:moveTo>
                  <a:pt x="94" y="254"/>
                </a:moveTo>
                <a:lnTo>
                  <a:pt x="94" y="256"/>
                </a:lnTo>
                <a:lnTo>
                  <a:pt x="96" y="256"/>
                </a:lnTo>
                <a:lnTo>
                  <a:pt x="118" y="318"/>
                </a:lnTo>
                <a:lnTo>
                  <a:pt x="0" y="0"/>
                </a:lnTo>
                <a:lnTo>
                  <a:pt x="94" y="254"/>
                </a:lnTo>
                <a:lnTo>
                  <a:pt x="94" y="25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19" name="Freeform 2988"/>
          <p:cNvSpPr>
            <a:spLocks/>
          </p:cNvSpPr>
          <p:nvPr/>
        </p:nvSpPr>
        <p:spPr bwMode="auto">
          <a:xfrm>
            <a:off x="5970576" y="2313040"/>
            <a:ext cx="12855" cy="419072"/>
          </a:xfrm>
          <a:custGeom>
            <a:avLst/>
            <a:gdLst/>
            <a:ahLst/>
            <a:cxnLst>
              <a:cxn ang="0">
                <a:pos x="6" y="188"/>
              </a:cxn>
              <a:cxn ang="0">
                <a:pos x="6" y="188"/>
              </a:cxn>
              <a:cxn ang="0">
                <a:pos x="10" y="326"/>
              </a:cxn>
              <a:cxn ang="0">
                <a:pos x="0" y="0"/>
              </a:cxn>
              <a:cxn ang="0">
                <a:pos x="6" y="186"/>
              </a:cxn>
              <a:cxn ang="0">
                <a:pos x="6" y="188"/>
              </a:cxn>
            </a:cxnLst>
            <a:rect l="0" t="0" r="r" b="b"/>
            <a:pathLst>
              <a:path w="10" h="326">
                <a:moveTo>
                  <a:pt x="6" y="188"/>
                </a:moveTo>
                <a:lnTo>
                  <a:pt x="6" y="188"/>
                </a:lnTo>
                <a:lnTo>
                  <a:pt x="10" y="326"/>
                </a:lnTo>
                <a:lnTo>
                  <a:pt x="0" y="0"/>
                </a:lnTo>
                <a:lnTo>
                  <a:pt x="6" y="186"/>
                </a:lnTo>
                <a:lnTo>
                  <a:pt x="6" y="188"/>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20" name="Freeform 2989"/>
          <p:cNvSpPr>
            <a:spLocks/>
          </p:cNvSpPr>
          <p:nvPr/>
        </p:nvSpPr>
        <p:spPr bwMode="auto">
          <a:xfrm>
            <a:off x="5160713" y="1775703"/>
            <a:ext cx="833001" cy="1249502"/>
          </a:xfrm>
          <a:custGeom>
            <a:avLst/>
            <a:gdLst/>
            <a:ahLst/>
            <a:cxnLst>
              <a:cxn ang="0">
                <a:pos x="478" y="708"/>
              </a:cxn>
              <a:cxn ang="0">
                <a:pos x="648" y="766"/>
              </a:cxn>
              <a:cxn ang="0">
                <a:pos x="646" y="758"/>
              </a:cxn>
              <a:cxn ang="0">
                <a:pos x="478" y="704"/>
              </a:cxn>
              <a:cxn ang="0">
                <a:pos x="4" y="706"/>
              </a:cxn>
              <a:cxn ang="0">
                <a:pos x="8" y="458"/>
              </a:cxn>
              <a:cxn ang="0">
                <a:pos x="6" y="458"/>
              </a:cxn>
              <a:cxn ang="0">
                <a:pos x="6" y="358"/>
              </a:cxn>
              <a:cxn ang="0">
                <a:pos x="616" y="356"/>
              </a:cxn>
              <a:cxn ang="0">
                <a:pos x="618" y="352"/>
              </a:cxn>
              <a:cxn ang="0">
                <a:pos x="6" y="354"/>
              </a:cxn>
              <a:cxn ang="0">
                <a:pos x="10" y="0"/>
              </a:cxn>
              <a:cxn ang="0">
                <a:pos x="8" y="0"/>
              </a:cxn>
              <a:cxn ang="0">
                <a:pos x="0" y="972"/>
              </a:cxn>
              <a:cxn ang="0">
                <a:pos x="4" y="710"/>
              </a:cxn>
              <a:cxn ang="0">
                <a:pos x="478" y="708"/>
              </a:cxn>
            </a:cxnLst>
            <a:rect l="0" t="0" r="r" b="b"/>
            <a:pathLst>
              <a:path w="648" h="972">
                <a:moveTo>
                  <a:pt x="478" y="708"/>
                </a:moveTo>
                <a:lnTo>
                  <a:pt x="648" y="766"/>
                </a:lnTo>
                <a:lnTo>
                  <a:pt x="646" y="758"/>
                </a:lnTo>
                <a:lnTo>
                  <a:pt x="478" y="704"/>
                </a:lnTo>
                <a:lnTo>
                  <a:pt x="4" y="706"/>
                </a:lnTo>
                <a:lnTo>
                  <a:pt x="8" y="458"/>
                </a:lnTo>
                <a:lnTo>
                  <a:pt x="6" y="458"/>
                </a:lnTo>
                <a:lnTo>
                  <a:pt x="6" y="358"/>
                </a:lnTo>
                <a:lnTo>
                  <a:pt x="616" y="356"/>
                </a:lnTo>
                <a:lnTo>
                  <a:pt x="618" y="352"/>
                </a:lnTo>
                <a:lnTo>
                  <a:pt x="6" y="354"/>
                </a:lnTo>
                <a:lnTo>
                  <a:pt x="10" y="0"/>
                </a:lnTo>
                <a:lnTo>
                  <a:pt x="8" y="0"/>
                </a:lnTo>
                <a:lnTo>
                  <a:pt x="0" y="972"/>
                </a:lnTo>
                <a:lnTo>
                  <a:pt x="4" y="710"/>
                </a:lnTo>
                <a:lnTo>
                  <a:pt x="478" y="708"/>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21" name="Freeform 2990"/>
          <p:cNvSpPr>
            <a:spLocks/>
          </p:cNvSpPr>
          <p:nvPr/>
        </p:nvSpPr>
        <p:spPr bwMode="auto">
          <a:xfrm>
            <a:off x="5371534" y="3140899"/>
            <a:ext cx="773868" cy="10284"/>
          </a:xfrm>
          <a:custGeom>
            <a:avLst/>
            <a:gdLst/>
            <a:ahLst/>
            <a:cxnLst>
              <a:cxn ang="0">
                <a:pos x="602" y="6"/>
              </a:cxn>
              <a:cxn ang="0">
                <a:pos x="594" y="0"/>
              </a:cxn>
              <a:cxn ang="0">
                <a:pos x="0" y="8"/>
              </a:cxn>
              <a:cxn ang="0">
                <a:pos x="602" y="6"/>
              </a:cxn>
            </a:cxnLst>
            <a:rect l="0" t="0" r="r" b="b"/>
            <a:pathLst>
              <a:path w="602" h="8">
                <a:moveTo>
                  <a:pt x="602" y="6"/>
                </a:moveTo>
                <a:lnTo>
                  <a:pt x="594" y="0"/>
                </a:lnTo>
                <a:lnTo>
                  <a:pt x="0" y="8"/>
                </a:lnTo>
                <a:lnTo>
                  <a:pt x="602" y="6"/>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22" name="Freeform 2991"/>
          <p:cNvSpPr>
            <a:spLocks/>
          </p:cNvSpPr>
          <p:nvPr/>
        </p:nvSpPr>
        <p:spPr bwMode="auto">
          <a:xfrm>
            <a:off x="5862594" y="1737139"/>
            <a:ext cx="95127" cy="485917"/>
          </a:xfrm>
          <a:custGeom>
            <a:avLst/>
            <a:gdLst/>
            <a:ahLst/>
            <a:cxnLst>
              <a:cxn ang="0">
                <a:pos x="74" y="378"/>
              </a:cxn>
              <a:cxn ang="0">
                <a:pos x="2" y="0"/>
              </a:cxn>
              <a:cxn ang="0">
                <a:pos x="0" y="0"/>
              </a:cxn>
              <a:cxn ang="0">
                <a:pos x="74" y="378"/>
              </a:cxn>
            </a:cxnLst>
            <a:rect l="0" t="0" r="r" b="b"/>
            <a:pathLst>
              <a:path w="74" h="378">
                <a:moveTo>
                  <a:pt x="74" y="378"/>
                </a:moveTo>
                <a:lnTo>
                  <a:pt x="2" y="0"/>
                </a:lnTo>
                <a:lnTo>
                  <a:pt x="0" y="0"/>
                </a:lnTo>
                <a:lnTo>
                  <a:pt x="74" y="378"/>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23" name="Freeform 2992"/>
          <p:cNvSpPr>
            <a:spLocks/>
          </p:cNvSpPr>
          <p:nvPr/>
        </p:nvSpPr>
        <p:spPr bwMode="auto">
          <a:xfrm>
            <a:off x="3953632" y="1585451"/>
            <a:ext cx="1213508" cy="807291"/>
          </a:xfrm>
          <a:custGeom>
            <a:avLst/>
            <a:gdLst/>
            <a:ahLst/>
            <a:cxnLst>
              <a:cxn ang="0">
                <a:pos x="260" y="62"/>
              </a:cxn>
              <a:cxn ang="0">
                <a:pos x="22" y="0"/>
              </a:cxn>
              <a:cxn ang="0">
                <a:pos x="20" y="4"/>
              </a:cxn>
              <a:cxn ang="0">
                <a:pos x="24" y="4"/>
              </a:cxn>
              <a:cxn ang="0">
                <a:pos x="0" y="148"/>
              </a:cxn>
              <a:cxn ang="0">
                <a:pos x="66" y="306"/>
              </a:cxn>
              <a:cxn ang="0">
                <a:pos x="100" y="326"/>
              </a:cxn>
              <a:cxn ang="0">
                <a:pos x="70" y="456"/>
              </a:cxn>
              <a:cxn ang="0">
                <a:pos x="118" y="444"/>
              </a:cxn>
              <a:cxn ang="0">
                <a:pos x="110" y="514"/>
              </a:cxn>
              <a:cxn ang="0">
                <a:pos x="180" y="618"/>
              </a:cxn>
              <a:cxn ang="0">
                <a:pos x="244" y="610"/>
              </a:cxn>
              <a:cxn ang="0">
                <a:pos x="272" y="604"/>
              </a:cxn>
              <a:cxn ang="0">
                <a:pos x="308" y="594"/>
              </a:cxn>
              <a:cxn ang="0">
                <a:pos x="334" y="628"/>
              </a:cxn>
              <a:cxn ang="0">
                <a:pos x="336" y="620"/>
              </a:cxn>
              <a:cxn ang="0">
                <a:pos x="342" y="558"/>
              </a:cxn>
              <a:cxn ang="0">
                <a:pos x="936" y="596"/>
              </a:cxn>
              <a:cxn ang="0">
                <a:pos x="940" y="144"/>
              </a:cxn>
              <a:cxn ang="0">
                <a:pos x="944" y="146"/>
              </a:cxn>
              <a:cxn ang="0">
                <a:pos x="944" y="140"/>
              </a:cxn>
              <a:cxn ang="0">
                <a:pos x="260" y="62"/>
              </a:cxn>
            </a:cxnLst>
            <a:rect l="0" t="0" r="r" b="b"/>
            <a:pathLst>
              <a:path w="944" h="628">
                <a:moveTo>
                  <a:pt x="260" y="62"/>
                </a:moveTo>
                <a:lnTo>
                  <a:pt x="22" y="0"/>
                </a:lnTo>
                <a:lnTo>
                  <a:pt x="20" y="4"/>
                </a:lnTo>
                <a:lnTo>
                  <a:pt x="24" y="4"/>
                </a:lnTo>
                <a:lnTo>
                  <a:pt x="0" y="148"/>
                </a:lnTo>
                <a:lnTo>
                  <a:pt x="66" y="306"/>
                </a:lnTo>
                <a:lnTo>
                  <a:pt x="100" y="326"/>
                </a:lnTo>
                <a:lnTo>
                  <a:pt x="70" y="456"/>
                </a:lnTo>
                <a:lnTo>
                  <a:pt x="118" y="444"/>
                </a:lnTo>
                <a:lnTo>
                  <a:pt x="110" y="514"/>
                </a:lnTo>
                <a:lnTo>
                  <a:pt x="180" y="618"/>
                </a:lnTo>
                <a:lnTo>
                  <a:pt x="244" y="610"/>
                </a:lnTo>
                <a:lnTo>
                  <a:pt x="272" y="604"/>
                </a:lnTo>
                <a:lnTo>
                  <a:pt x="308" y="594"/>
                </a:lnTo>
                <a:lnTo>
                  <a:pt x="334" y="628"/>
                </a:lnTo>
                <a:lnTo>
                  <a:pt x="336" y="620"/>
                </a:lnTo>
                <a:lnTo>
                  <a:pt x="342" y="558"/>
                </a:lnTo>
                <a:lnTo>
                  <a:pt x="936" y="596"/>
                </a:lnTo>
                <a:lnTo>
                  <a:pt x="940" y="144"/>
                </a:lnTo>
                <a:lnTo>
                  <a:pt x="944" y="146"/>
                </a:lnTo>
                <a:lnTo>
                  <a:pt x="944" y="140"/>
                </a:lnTo>
                <a:lnTo>
                  <a:pt x="260" y="6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24" name="Freeform 2993"/>
          <p:cNvSpPr>
            <a:spLocks/>
          </p:cNvSpPr>
          <p:nvPr/>
        </p:nvSpPr>
        <p:spPr bwMode="auto">
          <a:xfrm>
            <a:off x="5775180" y="2680692"/>
            <a:ext cx="215963" cy="71988"/>
          </a:xfrm>
          <a:custGeom>
            <a:avLst/>
            <a:gdLst/>
            <a:ahLst/>
            <a:cxnLst>
              <a:cxn ang="0">
                <a:pos x="0" y="0"/>
              </a:cxn>
              <a:cxn ang="0">
                <a:pos x="168" y="56"/>
              </a:cxn>
              <a:cxn ang="0">
                <a:pos x="168" y="54"/>
              </a:cxn>
              <a:cxn ang="0">
                <a:pos x="0" y="0"/>
              </a:cxn>
            </a:cxnLst>
            <a:rect l="0" t="0" r="r" b="b"/>
            <a:pathLst>
              <a:path w="168" h="56">
                <a:moveTo>
                  <a:pt x="0" y="0"/>
                </a:moveTo>
                <a:lnTo>
                  <a:pt x="168" y="56"/>
                </a:lnTo>
                <a:lnTo>
                  <a:pt x="168" y="54"/>
                </a:lnTo>
                <a:lnTo>
                  <a:pt x="0"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25" name="Freeform 2994"/>
          <p:cNvSpPr>
            <a:spLocks/>
          </p:cNvSpPr>
          <p:nvPr/>
        </p:nvSpPr>
        <p:spPr bwMode="auto">
          <a:xfrm>
            <a:off x="5168425" y="1731996"/>
            <a:ext cx="789294" cy="498772"/>
          </a:xfrm>
          <a:custGeom>
            <a:avLst/>
            <a:gdLst/>
            <a:ahLst/>
            <a:cxnLst>
              <a:cxn ang="0">
                <a:pos x="614" y="382"/>
              </a:cxn>
              <a:cxn ang="0">
                <a:pos x="540" y="4"/>
              </a:cxn>
              <a:cxn ang="0">
                <a:pos x="542" y="4"/>
              </a:cxn>
              <a:cxn ang="0">
                <a:pos x="542" y="0"/>
              </a:cxn>
              <a:cxn ang="0">
                <a:pos x="26" y="32"/>
              </a:cxn>
              <a:cxn ang="0">
                <a:pos x="2" y="28"/>
              </a:cxn>
              <a:cxn ang="0">
                <a:pos x="2" y="34"/>
              </a:cxn>
              <a:cxn ang="0">
                <a:pos x="4" y="34"/>
              </a:cxn>
              <a:cxn ang="0">
                <a:pos x="0" y="388"/>
              </a:cxn>
              <a:cxn ang="0">
                <a:pos x="612" y="386"/>
              </a:cxn>
              <a:cxn ang="0">
                <a:pos x="610" y="388"/>
              </a:cxn>
              <a:cxn ang="0">
                <a:pos x="610" y="388"/>
              </a:cxn>
              <a:cxn ang="0">
                <a:pos x="614" y="382"/>
              </a:cxn>
            </a:cxnLst>
            <a:rect l="0" t="0" r="r" b="b"/>
            <a:pathLst>
              <a:path w="614" h="388">
                <a:moveTo>
                  <a:pt x="614" y="382"/>
                </a:moveTo>
                <a:lnTo>
                  <a:pt x="540" y="4"/>
                </a:lnTo>
                <a:lnTo>
                  <a:pt x="542" y="4"/>
                </a:lnTo>
                <a:lnTo>
                  <a:pt x="542" y="0"/>
                </a:lnTo>
                <a:lnTo>
                  <a:pt x="26" y="32"/>
                </a:lnTo>
                <a:lnTo>
                  <a:pt x="2" y="28"/>
                </a:lnTo>
                <a:lnTo>
                  <a:pt x="2" y="34"/>
                </a:lnTo>
                <a:lnTo>
                  <a:pt x="4" y="34"/>
                </a:lnTo>
                <a:lnTo>
                  <a:pt x="0" y="388"/>
                </a:lnTo>
                <a:lnTo>
                  <a:pt x="612" y="386"/>
                </a:lnTo>
                <a:lnTo>
                  <a:pt x="610" y="388"/>
                </a:lnTo>
                <a:lnTo>
                  <a:pt x="610" y="388"/>
                </a:lnTo>
                <a:lnTo>
                  <a:pt x="614" y="38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26" name="Freeform 2995"/>
          <p:cNvSpPr>
            <a:spLocks/>
          </p:cNvSpPr>
          <p:nvPr/>
        </p:nvSpPr>
        <p:spPr bwMode="auto">
          <a:xfrm>
            <a:off x="5160712" y="2685835"/>
            <a:ext cx="974406" cy="465349"/>
          </a:xfrm>
          <a:custGeom>
            <a:avLst/>
            <a:gdLst/>
            <a:ahLst/>
            <a:cxnLst>
              <a:cxn ang="0">
                <a:pos x="736" y="292"/>
              </a:cxn>
              <a:cxn ang="0">
                <a:pos x="734" y="292"/>
              </a:cxn>
              <a:cxn ang="0">
                <a:pos x="734" y="290"/>
              </a:cxn>
              <a:cxn ang="0">
                <a:pos x="734" y="290"/>
              </a:cxn>
              <a:cxn ang="0">
                <a:pos x="646" y="52"/>
              </a:cxn>
              <a:cxn ang="0">
                <a:pos x="646" y="52"/>
              </a:cxn>
              <a:cxn ang="0">
                <a:pos x="648" y="58"/>
              </a:cxn>
              <a:cxn ang="0">
                <a:pos x="478" y="0"/>
              </a:cxn>
              <a:cxn ang="0">
                <a:pos x="4" y="2"/>
              </a:cxn>
              <a:cxn ang="0">
                <a:pos x="0" y="264"/>
              </a:cxn>
              <a:cxn ang="0">
                <a:pos x="158" y="268"/>
              </a:cxn>
              <a:cxn ang="0">
                <a:pos x="164" y="362"/>
              </a:cxn>
              <a:cxn ang="0">
                <a:pos x="758" y="354"/>
              </a:cxn>
              <a:cxn ang="0">
                <a:pos x="736" y="292"/>
              </a:cxn>
            </a:cxnLst>
            <a:rect l="0" t="0" r="r" b="b"/>
            <a:pathLst>
              <a:path w="758" h="362">
                <a:moveTo>
                  <a:pt x="736" y="292"/>
                </a:moveTo>
                <a:lnTo>
                  <a:pt x="734" y="292"/>
                </a:lnTo>
                <a:lnTo>
                  <a:pt x="734" y="290"/>
                </a:lnTo>
                <a:lnTo>
                  <a:pt x="734" y="290"/>
                </a:lnTo>
                <a:lnTo>
                  <a:pt x="646" y="52"/>
                </a:lnTo>
                <a:lnTo>
                  <a:pt x="646" y="52"/>
                </a:lnTo>
                <a:lnTo>
                  <a:pt x="648" y="58"/>
                </a:lnTo>
                <a:lnTo>
                  <a:pt x="478" y="0"/>
                </a:lnTo>
                <a:lnTo>
                  <a:pt x="4" y="2"/>
                </a:lnTo>
                <a:lnTo>
                  <a:pt x="0" y="264"/>
                </a:lnTo>
                <a:lnTo>
                  <a:pt x="158" y="268"/>
                </a:lnTo>
                <a:lnTo>
                  <a:pt x="164" y="362"/>
                </a:lnTo>
                <a:lnTo>
                  <a:pt x="758" y="354"/>
                </a:lnTo>
                <a:lnTo>
                  <a:pt x="736" y="29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27" name="Freeform 2996"/>
          <p:cNvSpPr>
            <a:spLocks/>
          </p:cNvSpPr>
          <p:nvPr/>
        </p:nvSpPr>
        <p:spPr bwMode="auto">
          <a:xfrm>
            <a:off x="5165854" y="2230769"/>
            <a:ext cx="825288" cy="521911"/>
          </a:xfrm>
          <a:custGeom>
            <a:avLst/>
            <a:gdLst/>
            <a:ahLst/>
            <a:cxnLst>
              <a:cxn ang="0">
                <a:pos x="636" y="390"/>
              </a:cxn>
              <a:cxn ang="0">
                <a:pos x="632" y="252"/>
              </a:cxn>
              <a:cxn ang="0">
                <a:pos x="632" y="252"/>
              </a:cxn>
              <a:cxn ang="0">
                <a:pos x="632" y="250"/>
              </a:cxn>
              <a:cxn ang="0">
                <a:pos x="626" y="64"/>
              </a:cxn>
              <a:cxn ang="0">
                <a:pos x="596" y="26"/>
              </a:cxn>
              <a:cxn ang="0">
                <a:pos x="612" y="0"/>
              </a:cxn>
              <a:cxn ang="0">
                <a:pos x="612" y="0"/>
              </a:cxn>
              <a:cxn ang="0">
                <a:pos x="612" y="2"/>
              </a:cxn>
              <a:cxn ang="0">
                <a:pos x="2" y="4"/>
              </a:cxn>
              <a:cxn ang="0">
                <a:pos x="2" y="104"/>
              </a:cxn>
              <a:cxn ang="0">
                <a:pos x="4" y="104"/>
              </a:cxn>
              <a:cxn ang="0">
                <a:pos x="0" y="352"/>
              </a:cxn>
              <a:cxn ang="0">
                <a:pos x="474" y="350"/>
              </a:cxn>
              <a:cxn ang="0">
                <a:pos x="642" y="404"/>
              </a:cxn>
              <a:cxn ang="0">
                <a:pos x="642" y="406"/>
              </a:cxn>
              <a:cxn ang="0">
                <a:pos x="642" y="406"/>
              </a:cxn>
              <a:cxn ang="0">
                <a:pos x="636" y="390"/>
              </a:cxn>
            </a:cxnLst>
            <a:rect l="0" t="0" r="r" b="b"/>
            <a:pathLst>
              <a:path w="642" h="406">
                <a:moveTo>
                  <a:pt x="636" y="390"/>
                </a:moveTo>
                <a:lnTo>
                  <a:pt x="632" y="252"/>
                </a:lnTo>
                <a:lnTo>
                  <a:pt x="632" y="252"/>
                </a:lnTo>
                <a:lnTo>
                  <a:pt x="632" y="250"/>
                </a:lnTo>
                <a:lnTo>
                  <a:pt x="626" y="64"/>
                </a:lnTo>
                <a:lnTo>
                  <a:pt x="596" y="26"/>
                </a:lnTo>
                <a:lnTo>
                  <a:pt x="612" y="0"/>
                </a:lnTo>
                <a:lnTo>
                  <a:pt x="612" y="0"/>
                </a:lnTo>
                <a:lnTo>
                  <a:pt x="612" y="2"/>
                </a:lnTo>
                <a:lnTo>
                  <a:pt x="2" y="4"/>
                </a:lnTo>
                <a:lnTo>
                  <a:pt x="2" y="104"/>
                </a:lnTo>
                <a:lnTo>
                  <a:pt x="4" y="104"/>
                </a:lnTo>
                <a:lnTo>
                  <a:pt x="0" y="352"/>
                </a:lnTo>
                <a:lnTo>
                  <a:pt x="474" y="350"/>
                </a:lnTo>
                <a:lnTo>
                  <a:pt x="642" y="404"/>
                </a:lnTo>
                <a:lnTo>
                  <a:pt x="642" y="406"/>
                </a:lnTo>
                <a:lnTo>
                  <a:pt x="642" y="406"/>
                </a:lnTo>
                <a:lnTo>
                  <a:pt x="636" y="39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28" name="Freeform 2997"/>
          <p:cNvSpPr>
            <a:spLocks/>
          </p:cNvSpPr>
          <p:nvPr/>
        </p:nvSpPr>
        <p:spPr bwMode="auto">
          <a:xfrm>
            <a:off x="5988572" y="2521291"/>
            <a:ext cx="673600" cy="537337"/>
          </a:xfrm>
          <a:custGeom>
            <a:avLst/>
            <a:gdLst/>
            <a:ahLst/>
            <a:cxnLst>
              <a:cxn ang="0">
                <a:pos x="524" y="202"/>
              </a:cxn>
              <a:cxn ang="0">
                <a:pos x="516" y="146"/>
              </a:cxn>
              <a:cxn ang="0">
                <a:pos x="444" y="76"/>
              </a:cxn>
              <a:cxn ang="0">
                <a:pos x="428" y="2"/>
              </a:cxn>
              <a:cxn ang="0">
                <a:pos x="428" y="0"/>
              </a:cxn>
              <a:cxn ang="0">
                <a:pos x="416" y="0"/>
              </a:cxn>
              <a:cxn ang="0">
                <a:pos x="426" y="0"/>
              </a:cxn>
              <a:cxn ang="0">
                <a:pos x="428" y="6"/>
              </a:cxn>
              <a:cxn ang="0">
                <a:pos x="0" y="24"/>
              </a:cxn>
              <a:cxn ang="0">
                <a:pos x="4" y="160"/>
              </a:cxn>
              <a:cxn ang="0">
                <a:pos x="98" y="418"/>
              </a:cxn>
              <a:cxn ang="0">
                <a:pos x="444" y="408"/>
              </a:cxn>
              <a:cxn ang="0">
                <a:pos x="444" y="378"/>
              </a:cxn>
              <a:cxn ang="0">
                <a:pos x="484" y="308"/>
              </a:cxn>
              <a:cxn ang="0">
                <a:pos x="464" y="268"/>
              </a:cxn>
              <a:cxn ang="0">
                <a:pos x="524" y="202"/>
              </a:cxn>
            </a:cxnLst>
            <a:rect l="0" t="0" r="r" b="b"/>
            <a:pathLst>
              <a:path w="524" h="418">
                <a:moveTo>
                  <a:pt x="524" y="202"/>
                </a:moveTo>
                <a:lnTo>
                  <a:pt x="516" y="146"/>
                </a:lnTo>
                <a:lnTo>
                  <a:pt x="444" y="76"/>
                </a:lnTo>
                <a:lnTo>
                  <a:pt x="428" y="2"/>
                </a:lnTo>
                <a:lnTo>
                  <a:pt x="428" y="0"/>
                </a:lnTo>
                <a:lnTo>
                  <a:pt x="416" y="0"/>
                </a:lnTo>
                <a:lnTo>
                  <a:pt x="426" y="0"/>
                </a:lnTo>
                <a:lnTo>
                  <a:pt x="428" y="6"/>
                </a:lnTo>
                <a:lnTo>
                  <a:pt x="0" y="24"/>
                </a:lnTo>
                <a:lnTo>
                  <a:pt x="4" y="160"/>
                </a:lnTo>
                <a:lnTo>
                  <a:pt x="98" y="418"/>
                </a:lnTo>
                <a:lnTo>
                  <a:pt x="444" y="408"/>
                </a:lnTo>
                <a:lnTo>
                  <a:pt x="444" y="378"/>
                </a:lnTo>
                <a:lnTo>
                  <a:pt x="484" y="308"/>
                </a:lnTo>
                <a:lnTo>
                  <a:pt x="464" y="268"/>
                </a:lnTo>
                <a:lnTo>
                  <a:pt x="524" y="20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29" name="Freeform 2998"/>
          <p:cNvSpPr>
            <a:spLocks/>
          </p:cNvSpPr>
          <p:nvPr/>
        </p:nvSpPr>
        <p:spPr bwMode="auto">
          <a:xfrm>
            <a:off x="5865164" y="1721712"/>
            <a:ext cx="753300" cy="820146"/>
          </a:xfrm>
          <a:custGeom>
            <a:avLst/>
            <a:gdLst/>
            <a:ahLst/>
            <a:cxnLst>
              <a:cxn ang="0">
                <a:pos x="514" y="566"/>
              </a:cxn>
              <a:cxn ang="0">
                <a:pos x="376" y="482"/>
              </a:cxn>
              <a:cxn ang="0">
                <a:pos x="346" y="344"/>
              </a:cxn>
              <a:cxn ang="0">
                <a:pos x="386" y="302"/>
              </a:cxn>
              <a:cxn ang="0">
                <a:pos x="424" y="214"/>
              </a:cxn>
              <a:cxn ang="0">
                <a:pos x="418" y="216"/>
              </a:cxn>
              <a:cxn ang="0">
                <a:pos x="506" y="108"/>
              </a:cxn>
              <a:cxn ang="0">
                <a:pos x="586" y="54"/>
              </a:cxn>
              <a:cxn ang="0">
                <a:pos x="406" y="54"/>
              </a:cxn>
              <a:cxn ang="0">
                <a:pos x="158" y="0"/>
              </a:cxn>
              <a:cxn ang="0">
                <a:pos x="0" y="8"/>
              </a:cxn>
              <a:cxn ang="0">
                <a:pos x="0" y="12"/>
              </a:cxn>
              <a:cxn ang="0">
                <a:pos x="4" y="14"/>
              </a:cxn>
              <a:cxn ang="0">
                <a:pos x="78" y="390"/>
              </a:cxn>
              <a:cxn ang="0">
                <a:pos x="60" y="422"/>
              </a:cxn>
              <a:cxn ang="0">
                <a:pos x="90" y="460"/>
              </a:cxn>
              <a:cxn ang="0">
                <a:pos x="96" y="638"/>
              </a:cxn>
              <a:cxn ang="0">
                <a:pos x="512" y="622"/>
              </a:cxn>
              <a:cxn ang="0">
                <a:pos x="524" y="622"/>
              </a:cxn>
              <a:cxn ang="0">
                <a:pos x="514" y="566"/>
              </a:cxn>
            </a:cxnLst>
            <a:rect l="0" t="0" r="r" b="b"/>
            <a:pathLst>
              <a:path w="586" h="638">
                <a:moveTo>
                  <a:pt x="514" y="566"/>
                </a:moveTo>
                <a:lnTo>
                  <a:pt x="376" y="482"/>
                </a:lnTo>
                <a:lnTo>
                  <a:pt x="346" y="344"/>
                </a:lnTo>
                <a:lnTo>
                  <a:pt x="386" y="302"/>
                </a:lnTo>
                <a:lnTo>
                  <a:pt x="424" y="214"/>
                </a:lnTo>
                <a:lnTo>
                  <a:pt x="418" y="216"/>
                </a:lnTo>
                <a:lnTo>
                  <a:pt x="506" y="108"/>
                </a:lnTo>
                <a:lnTo>
                  <a:pt x="586" y="54"/>
                </a:lnTo>
                <a:lnTo>
                  <a:pt x="406" y="54"/>
                </a:lnTo>
                <a:lnTo>
                  <a:pt x="158" y="0"/>
                </a:lnTo>
                <a:lnTo>
                  <a:pt x="0" y="8"/>
                </a:lnTo>
                <a:lnTo>
                  <a:pt x="0" y="12"/>
                </a:lnTo>
                <a:lnTo>
                  <a:pt x="4" y="14"/>
                </a:lnTo>
                <a:lnTo>
                  <a:pt x="78" y="390"/>
                </a:lnTo>
                <a:lnTo>
                  <a:pt x="60" y="422"/>
                </a:lnTo>
                <a:lnTo>
                  <a:pt x="90" y="460"/>
                </a:lnTo>
                <a:lnTo>
                  <a:pt x="96" y="638"/>
                </a:lnTo>
                <a:lnTo>
                  <a:pt x="512" y="622"/>
                </a:lnTo>
                <a:lnTo>
                  <a:pt x="524" y="622"/>
                </a:lnTo>
                <a:lnTo>
                  <a:pt x="514" y="566"/>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30" name="Freeform 2999"/>
          <p:cNvSpPr>
            <a:spLocks/>
          </p:cNvSpPr>
          <p:nvPr/>
        </p:nvSpPr>
        <p:spPr bwMode="auto">
          <a:xfrm>
            <a:off x="6726447" y="3225742"/>
            <a:ext cx="105411" cy="177398"/>
          </a:xfrm>
          <a:custGeom>
            <a:avLst/>
            <a:gdLst/>
            <a:ahLst/>
            <a:cxnLst>
              <a:cxn ang="0">
                <a:pos x="4" y="84"/>
              </a:cxn>
              <a:cxn ang="0">
                <a:pos x="4" y="0"/>
              </a:cxn>
              <a:cxn ang="0">
                <a:pos x="0" y="84"/>
              </a:cxn>
              <a:cxn ang="0">
                <a:pos x="82" y="138"/>
              </a:cxn>
              <a:cxn ang="0">
                <a:pos x="4" y="84"/>
              </a:cxn>
            </a:cxnLst>
            <a:rect l="0" t="0" r="r" b="b"/>
            <a:pathLst>
              <a:path w="82" h="138">
                <a:moveTo>
                  <a:pt x="4" y="84"/>
                </a:moveTo>
                <a:lnTo>
                  <a:pt x="4" y="0"/>
                </a:lnTo>
                <a:lnTo>
                  <a:pt x="0" y="84"/>
                </a:lnTo>
                <a:lnTo>
                  <a:pt x="82" y="138"/>
                </a:lnTo>
                <a:lnTo>
                  <a:pt x="4" y="8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31" name="Freeform 3000"/>
          <p:cNvSpPr>
            <a:spLocks/>
          </p:cNvSpPr>
          <p:nvPr/>
        </p:nvSpPr>
        <p:spPr bwMode="auto">
          <a:xfrm>
            <a:off x="6726446" y="3326011"/>
            <a:ext cx="300806" cy="187682"/>
          </a:xfrm>
          <a:custGeom>
            <a:avLst/>
            <a:gdLst/>
            <a:ahLst/>
            <a:cxnLst>
              <a:cxn ang="0">
                <a:pos x="110" y="146"/>
              </a:cxn>
              <a:cxn ang="0">
                <a:pos x="132" y="102"/>
              </a:cxn>
              <a:cxn ang="0">
                <a:pos x="182" y="128"/>
              </a:cxn>
              <a:cxn ang="0">
                <a:pos x="224" y="72"/>
              </a:cxn>
              <a:cxn ang="0">
                <a:pos x="234" y="0"/>
              </a:cxn>
              <a:cxn ang="0">
                <a:pos x="222" y="72"/>
              </a:cxn>
              <a:cxn ang="0">
                <a:pos x="182" y="124"/>
              </a:cxn>
              <a:cxn ang="0">
                <a:pos x="132" y="96"/>
              </a:cxn>
              <a:cxn ang="0">
                <a:pos x="110" y="138"/>
              </a:cxn>
              <a:cxn ang="0">
                <a:pos x="82" y="60"/>
              </a:cxn>
              <a:cxn ang="0">
                <a:pos x="0" y="6"/>
              </a:cxn>
              <a:cxn ang="0">
                <a:pos x="80" y="64"/>
              </a:cxn>
              <a:cxn ang="0">
                <a:pos x="110" y="146"/>
              </a:cxn>
            </a:cxnLst>
            <a:rect l="0" t="0" r="r" b="b"/>
            <a:pathLst>
              <a:path w="234" h="146">
                <a:moveTo>
                  <a:pt x="110" y="146"/>
                </a:moveTo>
                <a:lnTo>
                  <a:pt x="132" y="102"/>
                </a:lnTo>
                <a:lnTo>
                  <a:pt x="182" y="128"/>
                </a:lnTo>
                <a:lnTo>
                  <a:pt x="224" y="72"/>
                </a:lnTo>
                <a:lnTo>
                  <a:pt x="234" y="0"/>
                </a:lnTo>
                <a:lnTo>
                  <a:pt x="222" y="72"/>
                </a:lnTo>
                <a:lnTo>
                  <a:pt x="182" y="124"/>
                </a:lnTo>
                <a:lnTo>
                  <a:pt x="132" y="96"/>
                </a:lnTo>
                <a:lnTo>
                  <a:pt x="110" y="138"/>
                </a:lnTo>
                <a:lnTo>
                  <a:pt x="82" y="60"/>
                </a:lnTo>
                <a:lnTo>
                  <a:pt x="0" y="6"/>
                </a:lnTo>
                <a:lnTo>
                  <a:pt x="80" y="64"/>
                </a:lnTo>
                <a:lnTo>
                  <a:pt x="110" y="146"/>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32" name="Freeform 3001"/>
          <p:cNvSpPr>
            <a:spLocks/>
          </p:cNvSpPr>
          <p:nvPr/>
        </p:nvSpPr>
        <p:spPr bwMode="auto">
          <a:xfrm>
            <a:off x="7011826" y="3207746"/>
            <a:ext cx="35994" cy="210821"/>
          </a:xfrm>
          <a:custGeom>
            <a:avLst/>
            <a:gdLst/>
            <a:ahLst/>
            <a:cxnLst>
              <a:cxn ang="0">
                <a:pos x="0" y="164"/>
              </a:cxn>
              <a:cxn ang="0">
                <a:pos x="12" y="92"/>
              </a:cxn>
              <a:cxn ang="0">
                <a:pos x="14" y="82"/>
              </a:cxn>
              <a:cxn ang="0">
                <a:pos x="16" y="72"/>
              </a:cxn>
              <a:cxn ang="0">
                <a:pos x="28" y="0"/>
              </a:cxn>
              <a:cxn ang="0">
                <a:pos x="8" y="82"/>
              </a:cxn>
              <a:cxn ang="0">
                <a:pos x="0" y="164"/>
              </a:cxn>
            </a:cxnLst>
            <a:rect l="0" t="0" r="r" b="b"/>
            <a:pathLst>
              <a:path w="28" h="164">
                <a:moveTo>
                  <a:pt x="0" y="164"/>
                </a:moveTo>
                <a:lnTo>
                  <a:pt x="12" y="92"/>
                </a:lnTo>
                <a:lnTo>
                  <a:pt x="14" y="82"/>
                </a:lnTo>
                <a:lnTo>
                  <a:pt x="16" y="72"/>
                </a:lnTo>
                <a:lnTo>
                  <a:pt x="28" y="0"/>
                </a:lnTo>
                <a:lnTo>
                  <a:pt x="8" y="82"/>
                </a:lnTo>
                <a:lnTo>
                  <a:pt x="0" y="16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33" name="Freeform 3003"/>
          <p:cNvSpPr>
            <a:spLocks/>
          </p:cNvSpPr>
          <p:nvPr/>
        </p:nvSpPr>
        <p:spPr bwMode="auto">
          <a:xfrm>
            <a:off x="7027252" y="3300301"/>
            <a:ext cx="5142" cy="25710"/>
          </a:xfrm>
          <a:custGeom>
            <a:avLst/>
            <a:gdLst/>
            <a:ahLst/>
            <a:cxnLst>
              <a:cxn ang="0">
                <a:pos x="0" y="20"/>
              </a:cxn>
              <a:cxn ang="0">
                <a:pos x="4" y="0"/>
              </a:cxn>
              <a:cxn ang="0">
                <a:pos x="2" y="10"/>
              </a:cxn>
              <a:cxn ang="0">
                <a:pos x="0" y="20"/>
              </a:cxn>
            </a:cxnLst>
            <a:rect l="0" t="0" r="r" b="b"/>
            <a:pathLst>
              <a:path w="4" h="20">
                <a:moveTo>
                  <a:pt x="0" y="20"/>
                </a:moveTo>
                <a:lnTo>
                  <a:pt x="4" y="0"/>
                </a:lnTo>
                <a:lnTo>
                  <a:pt x="2" y="10"/>
                </a:lnTo>
                <a:lnTo>
                  <a:pt x="0" y="2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34" name="Freeform 3004"/>
          <p:cNvSpPr>
            <a:spLocks/>
          </p:cNvSpPr>
          <p:nvPr/>
        </p:nvSpPr>
        <p:spPr bwMode="auto">
          <a:xfrm>
            <a:off x="7088956" y="3274591"/>
            <a:ext cx="133692" cy="77130"/>
          </a:xfrm>
          <a:custGeom>
            <a:avLst/>
            <a:gdLst/>
            <a:ahLst/>
            <a:cxnLst>
              <a:cxn ang="0">
                <a:pos x="24" y="54"/>
              </a:cxn>
              <a:cxn ang="0">
                <a:pos x="0" y="40"/>
              </a:cxn>
              <a:cxn ang="0">
                <a:pos x="24" y="60"/>
              </a:cxn>
              <a:cxn ang="0">
                <a:pos x="104" y="0"/>
              </a:cxn>
              <a:cxn ang="0">
                <a:pos x="24" y="54"/>
              </a:cxn>
            </a:cxnLst>
            <a:rect l="0" t="0" r="r" b="b"/>
            <a:pathLst>
              <a:path w="104" h="60">
                <a:moveTo>
                  <a:pt x="24" y="54"/>
                </a:moveTo>
                <a:lnTo>
                  <a:pt x="0" y="40"/>
                </a:lnTo>
                <a:lnTo>
                  <a:pt x="24" y="60"/>
                </a:lnTo>
                <a:lnTo>
                  <a:pt x="104" y="0"/>
                </a:lnTo>
                <a:lnTo>
                  <a:pt x="24" y="5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35" name="Freeform 3005"/>
          <p:cNvSpPr>
            <a:spLocks/>
          </p:cNvSpPr>
          <p:nvPr/>
        </p:nvSpPr>
        <p:spPr bwMode="auto">
          <a:xfrm>
            <a:off x="7258641" y="3102335"/>
            <a:ext cx="113124" cy="190253"/>
          </a:xfrm>
          <a:custGeom>
            <a:avLst/>
            <a:gdLst/>
            <a:ahLst/>
            <a:cxnLst>
              <a:cxn ang="0">
                <a:pos x="0" y="148"/>
              </a:cxn>
              <a:cxn ang="0">
                <a:pos x="52" y="42"/>
              </a:cxn>
              <a:cxn ang="0">
                <a:pos x="88" y="0"/>
              </a:cxn>
              <a:cxn ang="0">
                <a:pos x="50" y="40"/>
              </a:cxn>
              <a:cxn ang="0">
                <a:pos x="0" y="148"/>
              </a:cxn>
            </a:cxnLst>
            <a:rect l="0" t="0" r="r" b="b"/>
            <a:pathLst>
              <a:path w="88" h="148">
                <a:moveTo>
                  <a:pt x="0" y="148"/>
                </a:moveTo>
                <a:lnTo>
                  <a:pt x="52" y="42"/>
                </a:lnTo>
                <a:lnTo>
                  <a:pt x="88" y="0"/>
                </a:lnTo>
                <a:lnTo>
                  <a:pt x="50" y="40"/>
                </a:lnTo>
                <a:lnTo>
                  <a:pt x="0" y="148"/>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36" name="Freeform 3006"/>
          <p:cNvSpPr>
            <a:spLocks/>
          </p:cNvSpPr>
          <p:nvPr/>
        </p:nvSpPr>
        <p:spPr bwMode="auto">
          <a:xfrm>
            <a:off x="7019540" y="3326011"/>
            <a:ext cx="100269" cy="61704"/>
          </a:xfrm>
          <a:custGeom>
            <a:avLst/>
            <a:gdLst/>
            <a:ahLst/>
            <a:cxnLst>
              <a:cxn ang="0">
                <a:pos x="0" y="44"/>
              </a:cxn>
              <a:cxn ang="0">
                <a:pos x="0" y="48"/>
              </a:cxn>
              <a:cxn ang="0">
                <a:pos x="54" y="4"/>
              </a:cxn>
              <a:cxn ang="0">
                <a:pos x="78" y="20"/>
              </a:cxn>
              <a:cxn ang="0">
                <a:pos x="54" y="0"/>
              </a:cxn>
              <a:cxn ang="0">
                <a:pos x="0" y="44"/>
              </a:cxn>
            </a:cxnLst>
            <a:rect l="0" t="0" r="r" b="b"/>
            <a:pathLst>
              <a:path w="78" h="48">
                <a:moveTo>
                  <a:pt x="0" y="44"/>
                </a:moveTo>
                <a:lnTo>
                  <a:pt x="0" y="48"/>
                </a:lnTo>
                <a:lnTo>
                  <a:pt x="54" y="4"/>
                </a:lnTo>
                <a:lnTo>
                  <a:pt x="78" y="20"/>
                </a:lnTo>
                <a:lnTo>
                  <a:pt x="54" y="0"/>
                </a:lnTo>
                <a:lnTo>
                  <a:pt x="0" y="4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37" name="Freeform 3007"/>
          <p:cNvSpPr>
            <a:spLocks/>
          </p:cNvSpPr>
          <p:nvPr/>
        </p:nvSpPr>
        <p:spPr bwMode="auto">
          <a:xfrm>
            <a:off x="7119809" y="3156326"/>
            <a:ext cx="205679" cy="195395"/>
          </a:xfrm>
          <a:custGeom>
            <a:avLst/>
            <a:gdLst/>
            <a:ahLst/>
            <a:cxnLst>
              <a:cxn ang="0">
                <a:pos x="80" y="92"/>
              </a:cxn>
              <a:cxn ang="0">
                <a:pos x="0" y="152"/>
              </a:cxn>
              <a:cxn ang="0">
                <a:pos x="80" y="96"/>
              </a:cxn>
              <a:cxn ang="0">
                <a:pos x="110" y="110"/>
              </a:cxn>
              <a:cxn ang="0">
                <a:pos x="160" y="0"/>
              </a:cxn>
              <a:cxn ang="0">
                <a:pos x="108" y="106"/>
              </a:cxn>
              <a:cxn ang="0">
                <a:pos x="80" y="92"/>
              </a:cxn>
            </a:cxnLst>
            <a:rect l="0" t="0" r="r" b="b"/>
            <a:pathLst>
              <a:path w="160" h="152">
                <a:moveTo>
                  <a:pt x="80" y="92"/>
                </a:moveTo>
                <a:lnTo>
                  <a:pt x="0" y="152"/>
                </a:lnTo>
                <a:lnTo>
                  <a:pt x="80" y="96"/>
                </a:lnTo>
                <a:lnTo>
                  <a:pt x="110" y="110"/>
                </a:lnTo>
                <a:lnTo>
                  <a:pt x="160" y="0"/>
                </a:lnTo>
                <a:lnTo>
                  <a:pt x="108" y="106"/>
                </a:lnTo>
                <a:lnTo>
                  <a:pt x="80" y="9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38" name="Freeform 3008"/>
          <p:cNvSpPr>
            <a:spLocks/>
          </p:cNvSpPr>
          <p:nvPr/>
        </p:nvSpPr>
        <p:spPr bwMode="auto">
          <a:xfrm>
            <a:off x="7366623" y="3084339"/>
            <a:ext cx="5142" cy="17997"/>
          </a:xfrm>
          <a:custGeom>
            <a:avLst/>
            <a:gdLst/>
            <a:ahLst/>
            <a:cxnLst>
              <a:cxn ang="0">
                <a:pos x="0" y="2"/>
              </a:cxn>
              <a:cxn ang="0">
                <a:pos x="4" y="14"/>
              </a:cxn>
              <a:cxn ang="0">
                <a:pos x="0" y="0"/>
              </a:cxn>
              <a:cxn ang="0">
                <a:pos x="0" y="2"/>
              </a:cxn>
              <a:cxn ang="0">
                <a:pos x="0" y="2"/>
              </a:cxn>
            </a:cxnLst>
            <a:rect l="0" t="0" r="r" b="b"/>
            <a:pathLst>
              <a:path w="4" h="14">
                <a:moveTo>
                  <a:pt x="0" y="2"/>
                </a:moveTo>
                <a:lnTo>
                  <a:pt x="4" y="14"/>
                </a:lnTo>
                <a:lnTo>
                  <a:pt x="0" y="0"/>
                </a:lnTo>
                <a:lnTo>
                  <a:pt x="0" y="2"/>
                </a:lnTo>
                <a:lnTo>
                  <a:pt x="0" y="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39" name="Freeform 3010"/>
          <p:cNvSpPr>
            <a:spLocks/>
          </p:cNvSpPr>
          <p:nvPr/>
        </p:nvSpPr>
        <p:spPr bwMode="auto">
          <a:xfrm>
            <a:off x="7001543" y="2703831"/>
            <a:ext cx="370223" cy="673600"/>
          </a:xfrm>
          <a:custGeom>
            <a:avLst/>
            <a:gdLst/>
            <a:ahLst/>
            <a:cxnLst>
              <a:cxn ang="0">
                <a:pos x="92" y="498"/>
              </a:cxn>
              <a:cxn ang="0">
                <a:pos x="172" y="444"/>
              </a:cxn>
              <a:cxn ang="0">
                <a:pos x="200" y="458"/>
              </a:cxn>
              <a:cxn ang="0">
                <a:pos x="250" y="350"/>
              </a:cxn>
              <a:cxn ang="0">
                <a:pos x="288" y="310"/>
              </a:cxn>
              <a:cxn ang="0">
                <a:pos x="284" y="298"/>
              </a:cxn>
              <a:cxn ang="0">
                <a:pos x="284" y="298"/>
              </a:cxn>
              <a:cxn ang="0">
                <a:pos x="284" y="296"/>
              </a:cxn>
              <a:cxn ang="0">
                <a:pos x="216" y="0"/>
              </a:cxn>
              <a:cxn ang="0">
                <a:pos x="26" y="6"/>
              </a:cxn>
              <a:cxn ang="0">
                <a:pos x="0" y="28"/>
              </a:cxn>
              <a:cxn ang="0">
                <a:pos x="38" y="392"/>
              </a:cxn>
              <a:cxn ang="0">
                <a:pos x="24" y="464"/>
              </a:cxn>
              <a:cxn ang="0">
                <a:pos x="20" y="484"/>
              </a:cxn>
              <a:cxn ang="0">
                <a:pos x="14" y="524"/>
              </a:cxn>
              <a:cxn ang="0">
                <a:pos x="68" y="484"/>
              </a:cxn>
              <a:cxn ang="0">
                <a:pos x="92" y="498"/>
              </a:cxn>
            </a:cxnLst>
            <a:rect l="0" t="0" r="r" b="b"/>
            <a:pathLst>
              <a:path w="288" h="524">
                <a:moveTo>
                  <a:pt x="92" y="498"/>
                </a:moveTo>
                <a:lnTo>
                  <a:pt x="172" y="444"/>
                </a:lnTo>
                <a:lnTo>
                  <a:pt x="200" y="458"/>
                </a:lnTo>
                <a:lnTo>
                  <a:pt x="250" y="350"/>
                </a:lnTo>
                <a:lnTo>
                  <a:pt x="288" y="310"/>
                </a:lnTo>
                <a:lnTo>
                  <a:pt x="284" y="298"/>
                </a:lnTo>
                <a:lnTo>
                  <a:pt x="284" y="298"/>
                </a:lnTo>
                <a:lnTo>
                  <a:pt x="284" y="296"/>
                </a:lnTo>
                <a:lnTo>
                  <a:pt x="216" y="0"/>
                </a:lnTo>
                <a:lnTo>
                  <a:pt x="26" y="6"/>
                </a:lnTo>
                <a:lnTo>
                  <a:pt x="0" y="28"/>
                </a:lnTo>
                <a:lnTo>
                  <a:pt x="38" y="392"/>
                </a:lnTo>
                <a:lnTo>
                  <a:pt x="24" y="464"/>
                </a:lnTo>
                <a:lnTo>
                  <a:pt x="20" y="484"/>
                </a:lnTo>
                <a:lnTo>
                  <a:pt x="14" y="524"/>
                </a:lnTo>
                <a:lnTo>
                  <a:pt x="68" y="484"/>
                </a:lnTo>
                <a:lnTo>
                  <a:pt x="92" y="498"/>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40" name="Freeform 3011"/>
          <p:cNvSpPr>
            <a:spLocks/>
          </p:cNvSpPr>
          <p:nvPr/>
        </p:nvSpPr>
        <p:spPr bwMode="auto">
          <a:xfrm>
            <a:off x="7091527" y="3806787"/>
            <a:ext cx="41136" cy="449923"/>
          </a:xfrm>
          <a:custGeom>
            <a:avLst/>
            <a:gdLst/>
            <a:ahLst/>
            <a:cxnLst>
              <a:cxn ang="0">
                <a:pos x="0" y="0"/>
              </a:cxn>
              <a:cxn ang="0">
                <a:pos x="32" y="350"/>
              </a:cxn>
              <a:cxn ang="0">
                <a:pos x="8" y="68"/>
              </a:cxn>
              <a:cxn ang="0">
                <a:pos x="2" y="0"/>
              </a:cxn>
              <a:cxn ang="0">
                <a:pos x="0" y="0"/>
              </a:cxn>
            </a:cxnLst>
            <a:rect l="0" t="0" r="r" b="b"/>
            <a:pathLst>
              <a:path w="32" h="350">
                <a:moveTo>
                  <a:pt x="0" y="0"/>
                </a:moveTo>
                <a:lnTo>
                  <a:pt x="32" y="350"/>
                </a:lnTo>
                <a:lnTo>
                  <a:pt x="8" y="68"/>
                </a:lnTo>
                <a:lnTo>
                  <a:pt x="2" y="0"/>
                </a:lnTo>
                <a:lnTo>
                  <a:pt x="0"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41" name="Freeform 3012"/>
          <p:cNvSpPr>
            <a:spLocks/>
          </p:cNvSpPr>
          <p:nvPr/>
        </p:nvSpPr>
        <p:spPr bwMode="auto">
          <a:xfrm>
            <a:off x="6734160" y="3804215"/>
            <a:ext cx="421643" cy="753300"/>
          </a:xfrm>
          <a:custGeom>
            <a:avLst/>
            <a:gdLst/>
            <a:ahLst/>
            <a:cxnLst>
              <a:cxn ang="0">
                <a:pos x="278" y="0"/>
              </a:cxn>
              <a:cxn ang="0">
                <a:pos x="74" y="22"/>
              </a:cxn>
              <a:cxn ang="0">
                <a:pos x="0" y="240"/>
              </a:cxn>
              <a:cxn ang="0">
                <a:pos x="38" y="372"/>
              </a:cxn>
              <a:cxn ang="0">
                <a:pos x="6" y="522"/>
              </a:cxn>
              <a:cxn ang="0">
                <a:pos x="178" y="508"/>
              </a:cxn>
              <a:cxn ang="0">
                <a:pos x="216" y="586"/>
              </a:cxn>
              <a:cxn ang="0">
                <a:pos x="298" y="560"/>
              </a:cxn>
              <a:cxn ang="0">
                <a:pos x="328" y="560"/>
              </a:cxn>
              <a:cxn ang="0">
                <a:pos x="310" y="352"/>
              </a:cxn>
              <a:cxn ang="0">
                <a:pos x="278" y="2"/>
              </a:cxn>
              <a:cxn ang="0">
                <a:pos x="280" y="2"/>
              </a:cxn>
              <a:cxn ang="0">
                <a:pos x="286" y="70"/>
              </a:cxn>
              <a:cxn ang="0">
                <a:pos x="280" y="0"/>
              </a:cxn>
              <a:cxn ang="0">
                <a:pos x="278" y="0"/>
              </a:cxn>
            </a:cxnLst>
            <a:rect l="0" t="0" r="r" b="b"/>
            <a:pathLst>
              <a:path w="328" h="586">
                <a:moveTo>
                  <a:pt x="278" y="0"/>
                </a:moveTo>
                <a:lnTo>
                  <a:pt x="74" y="22"/>
                </a:lnTo>
                <a:lnTo>
                  <a:pt x="0" y="240"/>
                </a:lnTo>
                <a:lnTo>
                  <a:pt x="38" y="372"/>
                </a:lnTo>
                <a:lnTo>
                  <a:pt x="6" y="522"/>
                </a:lnTo>
                <a:lnTo>
                  <a:pt x="178" y="508"/>
                </a:lnTo>
                <a:lnTo>
                  <a:pt x="216" y="586"/>
                </a:lnTo>
                <a:lnTo>
                  <a:pt x="298" y="560"/>
                </a:lnTo>
                <a:lnTo>
                  <a:pt x="328" y="560"/>
                </a:lnTo>
                <a:lnTo>
                  <a:pt x="310" y="352"/>
                </a:lnTo>
                <a:lnTo>
                  <a:pt x="278" y="2"/>
                </a:lnTo>
                <a:lnTo>
                  <a:pt x="280" y="2"/>
                </a:lnTo>
                <a:lnTo>
                  <a:pt x="286" y="70"/>
                </a:lnTo>
                <a:lnTo>
                  <a:pt x="280" y="0"/>
                </a:lnTo>
                <a:lnTo>
                  <a:pt x="278"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42" name="Freeform 3013"/>
          <p:cNvSpPr>
            <a:spLocks/>
          </p:cNvSpPr>
          <p:nvPr/>
        </p:nvSpPr>
        <p:spPr bwMode="auto">
          <a:xfrm>
            <a:off x="7132663" y="4256710"/>
            <a:ext cx="25710" cy="267383"/>
          </a:xfrm>
          <a:custGeom>
            <a:avLst/>
            <a:gdLst/>
            <a:ahLst/>
            <a:cxnLst>
              <a:cxn ang="0">
                <a:pos x="20" y="208"/>
              </a:cxn>
              <a:cxn ang="0">
                <a:pos x="0" y="0"/>
              </a:cxn>
              <a:cxn ang="0">
                <a:pos x="18" y="208"/>
              </a:cxn>
              <a:cxn ang="0">
                <a:pos x="20" y="208"/>
              </a:cxn>
            </a:cxnLst>
            <a:rect l="0" t="0" r="r" b="b"/>
            <a:pathLst>
              <a:path w="20" h="208">
                <a:moveTo>
                  <a:pt x="20" y="208"/>
                </a:moveTo>
                <a:lnTo>
                  <a:pt x="0" y="0"/>
                </a:lnTo>
                <a:lnTo>
                  <a:pt x="18" y="208"/>
                </a:lnTo>
                <a:lnTo>
                  <a:pt x="20" y="208"/>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43" name="Freeform 3014"/>
          <p:cNvSpPr>
            <a:spLocks/>
          </p:cNvSpPr>
          <p:nvPr/>
        </p:nvSpPr>
        <p:spPr bwMode="auto">
          <a:xfrm>
            <a:off x="7094098" y="3757938"/>
            <a:ext cx="473062" cy="766155"/>
          </a:xfrm>
          <a:custGeom>
            <a:avLst/>
            <a:gdLst/>
            <a:ahLst/>
            <a:cxnLst>
              <a:cxn ang="0">
                <a:pos x="368" y="466"/>
              </a:cxn>
              <a:cxn ang="0">
                <a:pos x="350" y="330"/>
              </a:cxn>
              <a:cxn ang="0">
                <a:pos x="226" y="0"/>
              </a:cxn>
              <a:cxn ang="0">
                <a:pos x="0" y="36"/>
              </a:cxn>
              <a:cxn ang="0">
                <a:pos x="6" y="106"/>
              </a:cxn>
              <a:cxn ang="0">
                <a:pos x="52" y="596"/>
              </a:cxn>
              <a:cxn ang="0">
                <a:pos x="96" y="596"/>
              </a:cxn>
              <a:cxn ang="0">
                <a:pos x="134" y="580"/>
              </a:cxn>
              <a:cxn ang="0">
                <a:pos x="90" y="490"/>
              </a:cxn>
              <a:cxn ang="0">
                <a:pos x="368" y="466"/>
              </a:cxn>
            </a:cxnLst>
            <a:rect l="0" t="0" r="r" b="b"/>
            <a:pathLst>
              <a:path w="368" h="596">
                <a:moveTo>
                  <a:pt x="368" y="466"/>
                </a:moveTo>
                <a:lnTo>
                  <a:pt x="350" y="330"/>
                </a:lnTo>
                <a:lnTo>
                  <a:pt x="226" y="0"/>
                </a:lnTo>
                <a:lnTo>
                  <a:pt x="0" y="36"/>
                </a:lnTo>
                <a:lnTo>
                  <a:pt x="6" y="106"/>
                </a:lnTo>
                <a:lnTo>
                  <a:pt x="52" y="596"/>
                </a:lnTo>
                <a:lnTo>
                  <a:pt x="96" y="596"/>
                </a:lnTo>
                <a:lnTo>
                  <a:pt x="134" y="580"/>
                </a:lnTo>
                <a:lnTo>
                  <a:pt x="90" y="490"/>
                </a:lnTo>
                <a:lnTo>
                  <a:pt x="368" y="466"/>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44" name="Freeform 3015"/>
          <p:cNvSpPr>
            <a:spLocks/>
          </p:cNvSpPr>
          <p:nvPr/>
        </p:nvSpPr>
        <p:spPr bwMode="auto">
          <a:xfrm>
            <a:off x="7690569" y="3745083"/>
            <a:ext cx="69417" cy="48849"/>
          </a:xfrm>
          <a:custGeom>
            <a:avLst/>
            <a:gdLst/>
            <a:ahLst/>
            <a:cxnLst>
              <a:cxn ang="0">
                <a:pos x="0" y="6"/>
              </a:cxn>
              <a:cxn ang="0">
                <a:pos x="52" y="4"/>
              </a:cxn>
              <a:cxn ang="0">
                <a:pos x="52" y="38"/>
              </a:cxn>
              <a:cxn ang="0">
                <a:pos x="54" y="0"/>
              </a:cxn>
              <a:cxn ang="0">
                <a:pos x="0" y="6"/>
              </a:cxn>
            </a:cxnLst>
            <a:rect l="0" t="0" r="r" b="b"/>
            <a:pathLst>
              <a:path w="54" h="38">
                <a:moveTo>
                  <a:pt x="0" y="6"/>
                </a:moveTo>
                <a:lnTo>
                  <a:pt x="52" y="4"/>
                </a:lnTo>
                <a:lnTo>
                  <a:pt x="52" y="38"/>
                </a:lnTo>
                <a:lnTo>
                  <a:pt x="54" y="0"/>
                </a:lnTo>
                <a:lnTo>
                  <a:pt x="0" y="6"/>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45" name="Freeform 3016"/>
          <p:cNvSpPr>
            <a:spLocks/>
          </p:cNvSpPr>
          <p:nvPr/>
        </p:nvSpPr>
        <p:spPr bwMode="auto">
          <a:xfrm>
            <a:off x="7690569" y="3698805"/>
            <a:ext cx="69417" cy="53991"/>
          </a:xfrm>
          <a:custGeom>
            <a:avLst/>
            <a:gdLst/>
            <a:ahLst/>
            <a:cxnLst>
              <a:cxn ang="0">
                <a:pos x="6" y="40"/>
              </a:cxn>
              <a:cxn ang="0">
                <a:pos x="22" y="0"/>
              </a:cxn>
              <a:cxn ang="0">
                <a:pos x="0" y="42"/>
              </a:cxn>
              <a:cxn ang="0">
                <a:pos x="54" y="36"/>
              </a:cxn>
              <a:cxn ang="0">
                <a:pos x="6" y="40"/>
              </a:cxn>
            </a:cxnLst>
            <a:rect l="0" t="0" r="r" b="b"/>
            <a:pathLst>
              <a:path w="54" h="42">
                <a:moveTo>
                  <a:pt x="6" y="40"/>
                </a:moveTo>
                <a:lnTo>
                  <a:pt x="22" y="0"/>
                </a:lnTo>
                <a:lnTo>
                  <a:pt x="0" y="42"/>
                </a:lnTo>
                <a:lnTo>
                  <a:pt x="54" y="36"/>
                </a:lnTo>
                <a:lnTo>
                  <a:pt x="6" y="4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46" name="Freeform 3017"/>
          <p:cNvSpPr>
            <a:spLocks/>
          </p:cNvSpPr>
          <p:nvPr/>
        </p:nvSpPr>
        <p:spPr bwMode="auto">
          <a:xfrm>
            <a:off x="7757414" y="3745083"/>
            <a:ext cx="339371" cy="334229"/>
          </a:xfrm>
          <a:custGeom>
            <a:avLst/>
            <a:gdLst/>
            <a:ahLst/>
            <a:cxnLst>
              <a:cxn ang="0">
                <a:pos x="2" y="0"/>
              </a:cxn>
              <a:cxn ang="0">
                <a:pos x="0" y="38"/>
              </a:cxn>
              <a:cxn ang="0">
                <a:pos x="264" y="260"/>
              </a:cxn>
              <a:cxn ang="0">
                <a:pos x="2" y="36"/>
              </a:cxn>
              <a:cxn ang="0">
                <a:pos x="2" y="0"/>
              </a:cxn>
            </a:cxnLst>
            <a:rect l="0" t="0" r="r" b="b"/>
            <a:pathLst>
              <a:path w="264" h="260">
                <a:moveTo>
                  <a:pt x="2" y="0"/>
                </a:moveTo>
                <a:lnTo>
                  <a:pt x="0" y="38"/>
                </a:lnTo>
                <a:lnTo>
                  <a:pt x="264" y="260"/>
                </a:lnTo>
                <a:lnTo>
                  <a:pt x="2" y="36"/>
                </a:lnTo>
                <a:lnTo>
                  <a:pt x="2"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47" name="Freeform 3018"/>
          <p:cNvSpPr>
            <a:spLocks/>
          </p:cNvSpPr>
          <p:nvPr/>
        </p:nvSpPr>
        <p:spPr bwMode="auto">
          <a:xfrm>
            <a:off x="7690568" y="3680807"/>
            <a:ext cx="35994" cy="71988"/>
          </a:xfrm>
          <a:custGeom>
            <a:avLst/>
            <a:gdLst/>
            <a:ahLst/>
            <a:cxnLst>
              <a:cxn ang="0">
                <a:pos x="28" y="0"/>
              </a:cxn>
              <a:cxn ang="0">
                <a:pos x="22" y="2"/>
              </a:cxn>
              <a:cxn ang="0">
                <a:pos x="0" y="56"/>
              </a:cxn>
              <a:cxn ang="0">
                <a:pos x="22" y="14"/>
              </a:cxn>
              <a:cxn ang="0">
                <a:pos x="28" y="0"/>
              </a:cxn>
            </a:cxnLst>
            <a:rect l="0" t="0" r="r" b="b"/>
            <a:pathLst>
              <a:path w="28" h="56">
                <a:moveTo>
                  <a:pt x="28" y="0"/>
                </a:moveTo>
                <a:lnTo>
                  <a:pt x="22" y="2"/>
                </a:lnTo>
                <a:lnTo>
                  <a:pt x="0" y="56"/>
                </a:lnTo>
                <a:lnTo>
                  <a:pt x="22" y="14"/>
                </a:lnTo>
                <a:lnTo>
                  <a:pt x="28"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48" name="Freeform 3019"/>
          <p:cNvSpPr>
            <a:spLocks/>
          </p:cNvSpPr>
          <p:nvPr/>
        </p:nvSpPr>
        <p:spPr bwMode="auto">
          <a:xfrm>
            <a:off x="7698282" y="3593395"/>
            <a:ext cx="563047" cy="485917"/>
          </a:xfrm>
          <a:custGeom>
            <a:avLst/>
            <a:gdLst/>
            <a:ahLst/>
            <a:cxnLst>
              <a:cxn ang="0">
                <a:pos x="0" y="122"/>
              </a:cxn>
              <a:cxn ang="0">
                <a:pos x="48" y="118"/>
              </a:cxn>
              <a:cxn ang="0">
                <a:pos x="48" y="154"/>
              </a:cxn>
              <a:cxn ang="0">
                <a:pos x="310" y="378"/>
              </a:cxn>
              <a:cxn ang="0">
                <a:pos x="422" y="176"/>
              </a:cxn>
              <a:cxn ang="0">
                <a:pos x="438" y="104"/>
              </a:cxn>
              <a:cxn ang="0">
                <a:pos x="306" y="16"/>
              </a:cxn>
              <a:cxn ang="0">
                <a:pos x="224" y="32"/>
              </a:cxn>
              <a:cxn ang="0">
                <a:pos x="194" y="0"/>
              </a:cxn>
              <a:cxn ang="0">
                <a:pos x="24" y="66"/>
              </a:cxn>
              <a:cxn ang="0">
                <a:pos x="16" y="82"/>
              </a:cxn>
              <a:cxn ang="0">
                <a:pos x="0" y="122"/>
              </a:cxn>
            </a:cxnLst>
            <a:rect l="0" t="0" r="r" b="b"/>
            <a:pathLst>
              <a:path w="438" h="378">
                <a:moveTo>
                  <a:pt x="0" y="122"/>
                </a:moveTo>
                <a:lnTo>
                  <a:pt x="48" y="118"/>
                </a:lnTo>
                <a:lnTo>
                  <a:pt x="48" y="154"/>
                </a:lnTo>
                <a:lnTo>
                  <a:pt x="310" y="378"/>
                </a:lnTo>
                <a:lnTo>
                  <a:pt x="422" y="176"/>
                </a:lnTo>
                <a:lnTo>
                  <a:pt x="438" y="104"/>
                </a:lnTo>
                <a:lnTo>
                  <a:pt x="306" y="16"/>
                </a:lnTo>
                <a:lnTo>
                  <a:pt x="224" y="32"/>
                </a:lnTo>
                <a:lnTo>
                  <a:pt x="194" y="0"/>
                </a:lnTo>
                <a:lnTo>
                  <a:pt x="24" y="66"/>
                </a:lnTo>
                <a:lnTo>
                  <a:pt x="16" y="82"/>
                </a:lnTo>
                <a:lnTo>
                  <a:pt x="0" y="12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49" name="Freeform 3020"/>
          <p:cNvSpPr>
            <a:spLocks/>
          </p:cNvSpPr>
          <p:nvPr/>
        </p:nvSpPr>
        <p:spPr bwMode="auto">
          <a:xfrm>
            <a:off x="7574874" y="4310700"/>
            <a:ext cx="411359" cy="107982"/>
          </a:xfrm>
          <a:custGeom>
            <a:avLst/>
            <a:gdLst/>
            <a:ahLst/>
            <a:cxnLst>
              <a:cxn ang="0">
                <a:pos x="278" y="42"/>
              </a:cxn>
              <a:cxn ang="0">
                <a:pos x="320" y="56"/>
              </a:cxn>
              <a:cxn ang="0">
                <a:pos x="314" y="0"/>
              </a:cxn>
              <a:cxn ang="0">
                <a:pos x="314" y="48"/>
              </a:cxn>
              <a:cxn ang="0">
                <a:pos x="280" y="36"/>
              </a:cxn>
              <a:cxn ang="0">
                <a:pos x="18" y="78"/>
              </a:cxn>
              <a:cxn ang="0">
                <a:pos x="0" y="54"/>
              </a:cxn>
              <a:cxn ang="0">
                <a:pos x="18" y="84"/>
              </a:cxn>
              <a:cxn ang="0">
                <a:pos x="278" y="42"/>
              </a:cxn>
            </a:cxnLst>
            <a:rect l="0" t="0" r="r" b="b"/>
            <a:pathLst>
              <a:path w="320" h="84">
                <a:moveTo>
                  <a:pt x="278" y="42"/>
                </a:moveTo>
                <a:lnTo>
                  <a:pt x="320" y="56"/>
                </a:lnTo>
                <a:lnTo>
                  <a:pt x="314" y="0"/>
                </a:lnTo>
                <a:lnTo>
                  <a:pt x="314" y="48"/>
                </a:lnTo>
                <a:lnTo>
                  <a:pt x="280" y="36"/>
                </a:lnTo>
                <a:lnTo>
                  <a:pt x="18" y="78"/>
                </a:lnTo>
                <a:lnTo>
                  <a:pt x="0" y="54"/>
                </a:lnTo>
                <a:lnTo>
                  <a:pt x="18" y="84"/>
                </a:lnTo>
                <a:lnTo>
                  <a:pt x="278" y="4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50" name="Freeform 3021"/>
          <p:cNvSpPr>
            <a:spLocks/>
          </p:cNvSpPr>
          <p:nvPr/>
        </p:nvSpPr>
        <p:spPr bwMode="auto">
          <a:xfrm>
            <a:off x="7978520" y="4308129"/>
            <a:ext cx="89985" cy="5142"/>
          </a:xfrm>
          <a:custGeom>
            <a:avLst/>
            <a:gdLst/>
            <a:ahLst/>
            <a:cxnLst>
              <a:cxn ang="0">
                <a:pos x="0" y="2"/>
              </a:cxn>
              <a:cxn ang="0">
                <a:pos x="70" y="4"/>
              </a:cxn>
              <a:cxn ang="0">
                <a:pos x="70" y="0"/>
              </a:cxn>
              <a:cxn ang="0">
                <a:pos x="0" y="2"/>
              </a:cxn>
            </a:cxnLst>
            <a:rect l="0" t="0" r="r" b="b"/>
            <a:pathLst>
              <a:path w="70" h="4">
                <a:moveTo>
                  <a:pt x="0" y="2"/>
                </a:moveTo>
                <a:lnTo>
                  <a:pt x="70" y="4"/>
                </a:lnTo>
                <a:lnTo>
                  <a:pt x="70" y="0"/>
                </a:lnTo>
                <a:lnTo>
                  <a:pt x="0" y="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51" name="Freeform 3022"/>
          <p:cNvSpPr>
            <a:spLocks/>
          </p:cNvSpPr>
          <p:nvPr/>
        </p:nvSpPr>
        <p:spPr bwMode="auto">
          <a:xfrm>
            <a:off x="7978520" y="4310700"/>
            <a:ext cx="89985" cy="71988"/>
          </a:xfrm>
          <a:custGeom>
            <a:avLst/>
            <a:gdLst/>
            <a:ahLst/>
            <a:cxnLst>
              <a:cxn ang="0">
                <a:pos x="6" y="56"/>
              </a:cxn>
              <a:cxn ang="0">
                <a:pos x="6" y="6"/>
              </a:cxn>
              <a:cxn ang="0">
                <a:pos x="70" y="6"/>
              </a:cxn>
              <a:cxn ang="0">
                <a:pos x="70" y="2"/>
              </a:cxn>
              <a:cxn ang="0">
                <a:pos x="0" y="0"/>
              </a:cxn>
              <a:cxn ang="0">
                <a:pos x="6" y="56"/>
              </a:cxn>
            </a:cxnLst>
            <a:rect l="0" t="0" r="r" b="b"/>
            <a:pathLst>
              <a:path w="70" h="56">
                <a:moveTo>
                  <a:pt x="6" y="56"/>
                </a:moveTo>
                <a:lnTo>
                  <a:pt x="6" y="6"/>
                </a:lnTo>
                <a:lnTo>
                  <a:pt x="70" y="6"/>
                </a:lnTo>
                <a:lnTo>
                  <a:pt x="70" y="2"/>
                </a:lnTo>
                <a:lnTo>
                  <a:pt x="0" y="0"/>
                </a:lnTo>
                <a:lnTo>
                  <a:pt x="6" y="56"/>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52" name="Freeform 3023"/>
          <p:cNvSpPr>
            <a:spLocks/>
          </p:cNvSpPr>
          <p:nvPr/>
        </p:nvSpPr>
        <p:spPr bwMode="auto">
          <a:xfrm>
            <a:off x="7567160" y="4364692"/>
            <a:ext cx="30852" cy="53991"/>
          </a:xfrm>
          <a:custGeom>
            <a:avLst/>
            <a:gdLst/>
            <a:ahLst/>
            <a:cxnLst>
              <a:cxn ang="0">
                <a:pos x="24" y="42"/>
              </a:cxn>
              <a:cxn ang="0">
                <a:pos x="6" y="12"/>
              </a:cxn>
              <a:cxn ang="0">
                <a:pos x="0" y="0"/>
              </a:cxn>
              <a:cxn ang="0">
                <a:pos x="2" y="12"/>
              </a:cxn>
              <a:cxn ang="0">
                <a:pos x="24" y="42"/>
              </a:cxn>
            </a:cxnLst>
            <a:rect l="0" t="0" r="r" b="b"/>
            <a:pathLst>
              <a:path w="24" h="42">
                <a:moveTo>
                  <a:pt x="24" y="42"/>
                </a:moveTo>
                <a:lnTo>
                  <a:pt x="6" y="12"/>
                </a:lnTo>
                <a:lnTo>
                  <a:pt x="0" y="0"/>
                </a:lnTo>
                <a:lnTo>
                  <a:pt x="2" y="12"/>
                </a:lnTo>
                <a:lnTo>
                  <a:pt x="24" y="4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53" name="Freeform 3024"/>
          <p:cNvSpPr>
            <a:spLocks/>
          </p:cNvSpPr>
          <p:nvPr/>
        </p:nvSpPr>
        <p:spPr bwMode="auto">
          <a:xfrm>
            <a:off x="7214934" y="4390402"/>
            <a:ext cx="56562" cy="110553"/>
          </a:xfrm>
          <a:custGeom>
            <a:avLst/>
            <a:gdLst/>
            <a:ahLst/>
            <a:cxnLst>
              <a:cxn ang="0">
                <a:pos x="44" y="86"/>
              </a:cxn>
              <a:cxn ang="0">
                <a:pos x="44" y="86"/>
              </a:cxn>
              <a:cxn ang="0">
                <a:pos x="0" y="0"/>
              </a:cxn>
              <a:cxn ang="0">
                <a:pos x="44" y="86"/>
              </a:cxn>
            </a:cxnLst>
            <a:rect l="0" t="0" r="r" b="b"/>
            <a:pathLst>
              <a:path w="44" h="86">
                <a:moveTo>
                  <a:pt x="44" y="86"/>
                </a:moveTo>
                <a:lnTo>
                  <a:pt x="44" y="86"/>
                </a:lnTo>
                <a:lnTo>
                  <a:pt x="0" y="0"/>
                </a:lnTo>
                <a:lnTo>
                  <a:pt x="44" y="86"/>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54" name="Freeform 3025"/>
          <p:cNvSpPr>
            <a:spLocks/>
          </p:cNvSpPr>
          <p:nvPr/>
        </p:nvSpPr>
        <p:spPr bwMode="auto">
          <a:xfrm>
            <a:off x="7392334" y="3678236"/>
            <a:ext cx="701881" cy="732732"/>
          </a:xfrm>
          <a:custGeom>
            <a:avLst/>
            <a:gdLst/>
            <a:ahLst/>
            <a:cxnLst>
              <a:cxn ang="0">
                <a:pos x="422" y="528"/>
              </a:cxn>
              <a:cxn ang="0">
                <a:pos x="456" y="540"/>
              </a:cxn>
              <a:cxn ang="0">
                <a:pos x="456" y="492"/>
              </a:cxn>
              <a:cxn ang="0">
                <a:pos x="526" y="490"/>
              </a:cxn>
              <a:cxn ang="0">
                <a:pos x="526" y="494"/>
              </a:cxn>
              <a:cxn ang="0">
                <a:pos x="526" y="494"/>
              </a:cxn>
              <a:cxn ang="0">
                <a:pos x="512" y="378"/>
              </a:cxn>
              <a:cxn ang="0">
                <a:pos x="546" y="314"/>
              </a:cxn>
              <a:cxn ang="0">
                <a:pos x="284" y="90"/>
              </a:cxn>
              <a:cxn ang="0">
                <a:pos x="284" y="56"/>
              </a:cxn>
              <a:cxn ang="0">
                <a:pos x="232" y="58"/>
              </a:cxn>
              <a:cxn ang="0">
                <a:pos x="254" y="4"/>
              </a:cxn>
              <a:cxn ang="0">
                <a:pos x="260" y="2"/>
              </a:cxn>
              <a:cxn ang="0">
                <a:pos x="254" y="16"/>
              </a:cxn>
              <a:cxn ang="0">
                <a:pos x="262" y="0"/>
              </a:cxn>
              <a:cxn ang="0">
                <a:pos x="182" y="30"/>
              </a:cxn>
              <a:cxn ang="0">
                <a:pos x="0" y="60"/>
              </a:cxn>
              <a:cxn ang="0">
                <a:pos x="120" y="390"/>
              </a:cxn>
              <a:cxn ang="0">
                <a:pos x="142" y="546"/>
              </a:cxn>
              <a:cxn ang="0">
                <a:pos x="160" y="570"/>
              </a:cxn>
              <a:cxn ang="0">
                <a:pos x="422" y="528"/>
              </a:cxn>
            </a:cxnLst>
            <a:rect l="0" t="0" r="r" b="b"/>
            <a:pathLst>
              <a:path w="546" h="570">
                <a:moveTo>
                  <a:pt x="422" y="528"/>
                </a:moveTo>
                <a:lnTo>
                  <a:pt x="456" y="540"/>
                </a:lnTo>
                <a:lnTo>
                  <a:pt x="456" y="492"/>
                </a:lnTo>
                <a:lnTo>
                  <a:pt x="526" y="490"/>
                </a:lnTo>
                <a:lnTo>
                  <a:pt x="526" y="494"/>
                </a:lnTo>
                <a:lnTo>
                  <a:pt x="526" y="494"/>
                </a:lnTo>
                <a:lnTo>
                  <a:pt x="512" y="378"/>
                </a:lnTo>
                <a:lnTo>
                  <a:pt x="546" y="314"/>
                </a:lnTo>
                <a:lnTo>
                  <a:pt x="284" y="90"/>
                </a:lnTo>
                <a:lnTo>
                  <a:pt x="284" y="56"/>
                </a:lnTo>
                <a:lnTo>
                  <a:pt x="232" y="58"/>
                </a:lnTo>
                <a:lnTo>
                  <a:pt x="254" y="4"/>
                </a:lnTo>
                <a:lnTo>
                  <a:pt x="260" y="2"/>
                </a:lnTo>
                <a:lnTo>
                  <a:pt x="254" y="16"/>
                </a:lnTo>
                <a:lnTo>
                  <a:pt x="262" y="0"/>
                </a:lnTo>
                <a:lnTo>
                  <a:pt x="182" y="30"/>
                </a:lnTo>
                <a:lnTo>
                  <a:pt x="0" y="60"/>
                </a:lnTo>
                <a:lnTo>
                  <a:pt x="120" y="390"/>
                </a:lnTo>
                <a:lnTo>
                  <a:pt x="142" y="546"/>
                </a:lnTo>
                <a:lnTo>
                  <a:pt x="160" y="570"/>
                </a:lnTo>
                <a:lnTo>
                  <a:pt x="422" y="528"/>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55" name="Freeform 3026"/>
          <p:cNvSpPr>
            <a:spLocks/>
          </p:cNvSpPr>
          <p:nvPr/>
        </p:nvSpPr>
        <p:spPr bwMode="auto">
          <a:xfrm>
            <a:off x="7214935" y="4313271"/>
            <a:ext cx="1190369" cy="856140"/>
          </a:xfrm>
          <a:custGeom>
            <a:avLst/>
            <a:gdLst/>
            <a:ahLst/>
            <a:cxnLst>
              <a:cxn ang="0">
                <a:pos x="896" y="342"/>
              </a:cxn>
              <a:cxn ang="0">
                <a:pos x="808" y="232"/>
              </a:cxn>
              <a:cxn ang="0">
                <a:pos x="808" y="182"/>
              </a:cxn>
              <a:cxn ang="0">
                <a:pos x="668" y="20"/>
              </a:cxn>
              <a:cxn ang="0">
                <a:pos x="664" y="0"/>
              </a:cxn>
              <a:cxn ang="0">
                <a:pos x="664" y="0"/>
              </a:cxn>
              <a:cxn ang="0">
                <a:pos x="664" y="4"/>
              </a:cxn>
              <a:cxn ang="0">
                <a:pos x="600" y="4"/>
              </a:cxn>
              <a:cxn ang="0">
                <a:pos x="600" y="54"/>
              </a:cxn>
              <a:cxn ang="0">
                <a:pos x="558" y="40"/>
              </a:cxn>
              <a:cxn ang="0">
                <a:pos x="298" y="82"/>
              </a:cxn>
              <a:cxn ang="0">
                <a:pos x="276" y="52"/>
              </a:cxn>
              <a:cxn ang="0">
                <a:pos x="274" y="40"/>
              </a:cxn>
              <a:cxn ang="0">
                <a:pos x="0" y="60"/>
              </a:cxn>
              <a:cxn ang="0">
                <a:pos x="44" y="146"/>
              </a:cxn>
              <a:cxn ang="0">
                <a:pos x="132" y="108"/>
              </a:cxn>
              <a:cxn ang="0">
                <a:pos x="242" y="154"/>
              </a:cxn>
              <a:cxn ang="0">
                <a:pos x="242" y="192"/>
              </a:cxn>
              <a:cxn ang="0">
                <a:pos x="298" y="192"/>
              </a:cxn>
              <a:cxn ang="0">
                <a:pos x="380" y="128"/>
              </a:cxn>
              <a:cxn ang="0">
                <a:pos x="558" y="206"/>
              </a:cxn>
              <a:cxn ang="0">
                <a:pos x="558" y="368"/>
              </a:cxn>
              <a:cxn ang="0">
                <a:pos x="598" y="382"/>
              </a:cxn>
              <a:cxn ang="0">
                <a:pos x="638" y="478"/>
              </a:cxn>
              <a:cxn ang="0">
                <a:pos x="776" y="584"/>
              </a:cxn>
              <a:cxn ang="0">
                <a:pos x="776" y="626"/>
              </a:cxn>
              <a:cxn ang="0">
                <a:pos x="830" y="666"/>
              </a:cxn>
              <a:cxn ang="0">
                <a:pos x="886" y="610"/>
              </a:cxn>
              <a:cxn ang="0">
                <a:pos x="916" y="610"/>
              </a:cxn>
              <a:cxn ang="0">
                <a:pos x="926" y="518"/>
              </a:cxn>
              <a:cxn ang="0">
                <a:pos x="896" y="342"/>
              </a:cxn>
            </a:cxnLst>
            <a:rect l="0" t="0" r="r" b="b"/>
            <a:pathLst>
              <a:path w="926" h="666">
                <a:moveTo>
                  <a:pt x="896" y="342"/>
                </a:moveTo>
                <a:lnTo>
                  <a:pt x="808" y="232"/>
                </a:lnTo>
                <a:lnTo>
                  <a:pt x="808" y="182"/>
                </a:lnTo>
                <a:lnTo>
                  <a:pt x="668" y="20"/>
                </a:lnTo>
                <a:lnTo>
                  <a:pt x="664" y="0"/>
                </a:lnTo>
                <a:lnTo>
                  <a:pt x="664" y="0"/>
                </a:lnTo>
                <a:lnTo>
                  <a:pt x="664" y="4"/>
                </a:lnTo>
                <a:lnTo>
                  <a:pt x="600" y="4"/>
                </a:lnTo>
                <a:lnTo>
                  <a:pt x="600" y="54"/>
                </a:lnTo>
                <a:lnTo>
                  <a:pt x="558" y="40"/>
                </a:lnTo>
                <a:lnTo>
                  <a:pt x="298" y="82"/>
                </a:lnTo>
                <a:lnTo>
                  <a:pt x="276" y="52"/>
                </a:lnTo>
                <a:lnTo>
                  <a:pt x="274" y="40"/>
                </a:lnTo>
                <a:lnTo>
                  <a:pt x="0" y="60"/>
                </a:lnTo>
                <a:lnTo>
                  <a:pt x="44" y="146"/>
                </a:lnTo>
                <a:lnTo>
                  <a:pt x="132" y="108"/>
                </a:lnTo>
                <a:lnTo>
                  <a:pt x="242" y="154"/>
                </a:lnTo>
                <a:lnTo>
                  <a:pt x="242" y="192"/>
                </a:lnTo>
                <a:lnTo>
                  <a:pt x="298" y="192"/>
                </a:lnTo>
                <a:lnTo>
                  <a:pt x="380" y="128"/>
                </a:lnTo>
                <a:lnTo>
                  <a:pt x="558" y="206"/>
                </a:lnTo>
                <a:lnTo>
                  <a:pt x="558" y="368"/>
                </a:lnTo>
                <a:lnTo>
                  <a:pt x="598" y="382"/>
                </a:lnTo>
                <a:lnTo>
                  <a:pt x="638" y="478"/>
                </a:lnTo>
                <a:lnTo>
                  <a:pt x="776" y="584"/>
                </a:lnTo>
                <a:lnTo>
                  <a:pt x="776" y="626"/>
                </a:lnTo>
                <a:lnTo>
                  <a:pt x="830" y="666"/>
                </a:lnTo>
                <a:lnTo>
                  <a:pt x="886" y="610"/>
                </a:lnTo>
                <a:lnTo>
                  <a:pt x="916" y="610"/>
                </a:lnTo>
                <a:lnTo>
                  <a:pt x="926" y="518"/>
                </a:lnTo>
                <a:lnTo>
                  <a:pt x="896" y="34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56" name="Freeform 3027"/>
          <p:cNvSpPr>
            <a:spLocks/>
          </p:cNvSpPr>
          <p:nvPr/>
        </p:nvSpPr>
        <p:spPr bwMode="auto">
          <a:xfrm>
            <a:off x="8353884" y="1798843"/>
            <a:ext cx="131121" cy="460207"/>
          </a:xfrm>
          <a:custGeom>
            <a:avLst/>
            <a:gdLst/>
            <a:ahLst/>
            <a:cxnLst>
              <a:cxn ang="0">
                <a:pos x="40" y="132"/>
              </a:cxn>
              <a:cxn ang="0">
                <a:pos x="2" y="0"/>
              </a:cxn>
              <a:cxn ang="0">
                <a:pos x="0" y="0"/>
              </a:cxn>
              <a:cxn ang="0">
                <a:pos x="38" y="132"/>
              </a:cxn>
              <a:cxn ang="0">
                <a:pos x="102" y="358"/>
              </a:cxn>
              <a:cxn ang="0">
                <a:pos x="80" y="276"/>
              </a:cxn>
              <a:cxn ang="0">
                <a:pos x="40" y="132"/>
              </a:cxn>
            </a:cxnLst>
            <a:rect l="0" t="0" r="r" b="b"/>
            <a:pathLst>
              <a:path w="102" h="358">
                <a:moveTo>
                  <a:pt x="40" y="132"/>
                </a:moveTo>
                <a:lnTo>
                  <a:pt x="2" y="0"/>
                </a:lnTo>
                <a:lnTo>
                  <a:pt x="0" y="0"/>
                </a:lnTo>
                <a:lnTo>
                  <a:pt x="38" y="132"/>
                </a:lnTo>
                <a:lnTo>
                  <a:pt x="102" y="358"/>
                </a:lnTo>
                <a:lnTo>
                  <a:pt x="80" y="276"/>
                </a:lnTo>
                <a:lnTo>
                  <a:pt x="40" y="13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57" name="Freeform 3028"/>
          <p:cNvSpPr>
            <a:spLocks/>
          </p:cNvSpPr>
          <p:nvPr/>
        </p:nvSpPr>
        <p:spPr bwMode="auto">
          <a:xfrm>
            <a:off x="8485005" y="2259050"/>
            <a:ext cx="79701" cy="174827"/>
          </a:xfrm>
          <a:custGeom>
            <a:avLst/>
            <a:gdLst/>
            <a:ahLst/>
            <a:cxnLst>
              <a:cxn ang="0">
                <a:pos x="0" y="0"/>
              </a:cxn>
              <a:cxn ang="0">
                <a:pos x="10" y="84"/>
              </a:cxn>
              <a:cxn ang="0">
                <a:pos x="62" y="136"/>
              </a:cxn>
              <a:cxn ang="0">
                <a:pos x="12" y="82"/>
              </a:cxn>
              <a:cxn ang="0">
                <a:pos x="0" y="0"/>
              </a:cxn>
            </a:cxnLst>
            <a:rect l="0" t="0" r="r" b="b"/>
            <a:pathLst>
              <a:path w="62" h="136">
                <a:moveTo>
                  <a:pt x="0" y="0"/>
                </a:moveTo>
                <a:lnTo>
                  <a:pt x="10" y="84"/>
                </a:lnTo>
                <a:lnTo>
                  <a:pt x="62" y="136"/>
                </a:lnTo>
                <a:lnTo>
                  <a:pt x="12" y="82"/>
                </a:lnTo>
                <a:lnTo>
                  <a:pt x="0"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58" name="Freeform 3029"/>
          <p:cNvSpPr>
            <a:spLocks/>
          </p:cNvSpPr>
          <p:nvPr/>
        </p:nvSpPr>
        <p:spPr bwMode="auto">
          <a:xfrm>
            <a:off x="7705994" y="2536716"/>
            <a:ext cx="97698" cy="259670"/>
          </a:xfrm>
          <a:custGeom>
            <a:avLst/>
            <a:gdLst/>
            <a:ahLst/>
            <a:cxnLst>
              <a:cxn ang="0">
                <a:pos x="2" y="0"/>
              </a:cxn>
              <a:cxn ang="0">
                <a:pos x="0" y="6"/>
              </a:cxn>
              <a:cxn ang="0">
                <a:pos x="6" y="24"/>
              </a:cxn>
              <a:cxn ang="0">
                <a:pos x="74" y="202"/>
              </a:cxn>
              <a:cxn ang="0">
                <a:pos x="76" y="200"/>
              </a:cxn>
              <a:cxn ang="0">
                <a:pos x="2" y="0"/>
              </a:cxn>
            </a:cxnLst>
            <a:rect l="0" t="0" r="r" b="b"/>
            <a:pathLst>
              <a:path w="76" h="202">
                <a:moveTo>
                  <a:pt x="2" y="0"/>
                </a:moveTo>
                <a:lnTo>
                  <a:pt x="0" y="6"/>
                </a:lnTo>
                <a:lnTo>
                  <a:pt x="6" y="24"/>
                </a:lnTo>
                <a:lnTo>
                  <a:pt x="74" y="202"/>
                </a:lnTo>
                <a:lnTo>
                  <a:pt x="76" y="200"/>
                </a:lnTo>
                <a:lnTo>
                  <a:pt x="2"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59" name="Freeform 3030"/>
          <p:cNvSpPr>
            <a:spLocks/>
          </p:cNvSpPr>
          <p:nvPr/>
        </p:nvSpPr>
        <p:spPr bwMode="auto">
          <a:xfrm>
            <a:off x="7662287" y="2809242"/>
            <a:ext cx="503914" cy="455065"/>
          </a:xfrm>
          <a:custGeom>
            <a:avLst/>
            <a:gdLst/>
            <a:ahLst/>
            <a:cxnLst>
              <a:cxn ang="0">
                <a:pos x="6" y="268"/>
              </a:cxn>
              <a:cxn ang="0">
                <a:pos x="0" y="264"/>
              </a:cxn>
              <a:cxn ang="0">
                <a:pos x="10" y="298"/>
              </a:cxn>
              <a:cxn ang="0">
                <a:pos x="62" y="320"/>
              </a:cxn>
              <a:cxn ang="0">
                <a:pos x="62" y="320"/>
              </a:cxn>
              <a:cxn ang="0">
                <a:pos x="64" y="322"/>
              </a:cxn>
              <a:cxn ang="0">
                <a:pos x="136" y="354"/>
              </a:cxn>
              <a:cxn ang="0">
                <a:pos x="206" y="312"/>
              </a:cxn>
              <a:cxn ang="0">
                <a:pos x="236" y="148"/>
              </a:cxn>
              <a:cxn ang="0">
                <a:pos x="266" y="172"/>
              </a:cxn>
              <a:cxn ang="0">
                <a:pos x="294" y="102"/>
              </a:cxn>
              <a:cxn ang="0">
                <a:pos x="336" y="40"/>
              </a:cxn>
              <a:cxn ang="0">
                <a:pos x="376" y="40"/>
              </a:cxn>
              <a:cxn ang="0">
                <a:pos x="392" y="18"/>
              </a:cxn>
              <a:cxn ang="0">
                <a:pos x="346" y="8"/>
              </a:cxn>
              <a:cxn ang="0">
                <a:pos x="240" y="64"/>
              </a:cxn>
              <a:cxn ang="0">
                <a:pos x="214" y="18"/>
              </a:cxn>
              <a:cxn ang="0">
                <a:pos x="126" y="48"/>
              </a:cxn>
              <a:cxn ang="0">
                <a:pos x="110" y="0"/>
              </a:cxn>
              <a:cxn ang="0">
                <a:pos x="98" y="76"/>
              </a:cxn>
              <a:cxn ang="0">
                <a:pos x="6" y="268"/>
              </a:cxn>
            </a:cxnLst>
            <a:rect l="0" t="0" r="r" b="b"/>
            <a:pathLst>
              <a:path w="392" h="354">
                <a:moveTo>
                  <a:pt x="6" y="268"/>
                </a:moveTo>
                <a:lnTo>
                  <a:pt x="0" y="264"/>
                </a:lnTo>
                <a:lnTo>
                  <a:pt x="10" y="298"/>
                </a:lnTo>
                <a:lnTo>
                  <a:pt x="62" y="320"/>
                </a:lnTo>
                <a:lnTo>
                  <a:pt x="62" y="320"/>
                </a:lnTo>
                <a:lnTo>
                  <a:pt x="64" y="322"/>
                </a:lnTo>
                <a:lnTo>
                  <a:pt x="136" y="354"/>
                </a:lnTo>
                <a:lnTo>
                  <a:pt x="206" y="312"/>
                </a:lnTo>
                <a:lnTo>
                  <a:pt x="236" y="148"/>
                </a:lnTo>
                <a:lnTo>
                  <a:pt x="266" y="172"/>
                </a:lnTo>
                <a:lnTo>
                  <a:pt x="294" y="102"/>
                </a:lnTo>
                <a:lnTo>
                  <a:pt x="336" y="40"/>
                </a:lnTo>
                <a:lnTo>
                  <a:pt x="376" y="40"/>
                </a:lnTo>
                <a:lnTo>
                  <a:pt x="392" y="18"/>
                </a:lnTo>
                <a:lnTo>
                  <a:pt x="346" y="8"/>
                </a:lnTo>
                <a:lnTo>
                  <a:pt x="240" y="64"/>
                </a:lnTo>
                <a:lnTo>
                  <a:pt x="214" y="18"/>
                </a:lnTo>
                <a:lnTo>
                  <a:pt x="126" y="48"/>
                </a:lnTo>
                <a:lnTo>
                  <a:pt x="110" y="0"/>
                </a:lnTo>
                <a:lnTo>
                  <a:pt x="98" y="76"/>
                </a:lnTo>
                <a:lnTo>
                  <a:pt x="6" y="268"/>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60" name="Freeform 3031"/>
          <p:cNvSpPr>
            <a:spLocks/>
          </p:cNvSpPr>
          <p:nvPr/>
        </p:nvSpPr>
        <p:spPr bwMode="auto">
          <a:xfrm>
            <a:off x="7662288" y="3146042"/>
            <a:ext cx="7713" cy="7713"/>
          </a:xfrm>
          <a:custGeom>
            <a:avLst/>
            <a:gdLst/>
            <a:ahLst/>
            <a:cxnLst>
              <a:cxn ang="0">
                <a:pos x="0" y="0"/>
              </a:cxn>
              <a:cxn ang="0">
                <a:pos x="0" y="2"/>
              </a:cxn>
              <a:cxn ang="0">
                <a:pos x="6" y="6"/>
              </a:cxn>
              <a:cxn ang="0">
                <a:pos x="0" y="0"/>
              </a:cxn>
            </a:cxnLst>
            <a:rect l="0" t="0" r="r" b="b"/>
            <a:pathLst>
              <a:path w="6" h="6">
                <a:moveTo>
                  <a:pt x="0" y="0"/>
                </a:moveTo>
                <a:lnTo>
                  <a:pt x="0" y="2"/>
                </a:lnTo>
                <a:lnTo>
                  <a:pt x="6" y="6"/>
                </a:lnTo>
                <a:lnTo>
                  <a:pt x="0"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61" name="Freeform 3032"/>
          <p:cNvSpPr>
            <a:spLocks/>
          </p:cNvSpPr>
          <p:nvPr/>
        </p:nvSpPr>
        <p:spPr bwMode="auto">
          <a:xfrm>
            <a:off x="7788265" y="2806671"/>
            <a:ext cx="15426" cy="100269"/>
          </a:xfrm>
          <a:custGeom>
            <a:avLst/>
            <a:gdLst/>
            <a:ahLst/>
            <a:cxnLst>
              <a:cxn ang="0">
                <a:pos x="0" y="78"/>
              </a:cxn>
              <a:cxn ang="0">
                <a:pos x="12" y="2"/>
              </a:cxn>
              <a:cxn ang="0">
                <a:pos x="10" y="0"/>
              </a:cxn>
              <a:cxn ang="0">
                <a:pos x="0" y="78"/>
              </a:cxn>
            </a:cxnLst>
            <a:rect l="0" t="0" r="r" b="b"/>
            <a:pathLst>
              <a:path w="12" h="78">
                <a:moveTo>
                  <a:pt x="0" y="78"/>
                </a:moveTo>
                <a:lnTo>
                  <a:pt x="12" y="2"/>
                </a:lnTo>
                <a:lnTo>
                  <a:pt x="10" y="0"/>
                </a:lnTo>
                <a:lnTo>
                  <a:pt x="0" y="78"/>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62" name="Freeform 3033"/>
          <p:cNvSpPr>
            <a:spLocks/>
          </p:cNvSpPr>
          <p:nvPr/>
        </p:nvSpPr>
        <p:spPr bwMode="auto">
          <a:xfrm>
            <a:off x="7670000" y="2906940"/>
            <a:ext cx="118266" cy="246815"/>
          </a:xfrm>
          <a:custGeom>
            <a:avLst/>
            <a:gdLst/>
            <a:ahLst/>
            <a:cxnLst>
              <a:cxn ang="0">
                <a:pos x="58" y="60"/>
              </a:cxn>
              <a:cxn ang="0">
                <a:pos x="0" y="192"/>
              </a:cxn>
              <a:cxn ang="0">
                <a:pos x="92" y="0"/>
              </a:cxn>
              <a:cxn ang="0">
                <a:pos x="58" y="60"/>
              </a:cxn>
            </a:cxnLst>
            <a:rect l="0" t="0" r="r" b="b"/>
            <a:pathLst>
              <a:path w="92" h="192">
                <a:moveTo>
                  <a:pt x="58" y="60"/>
                </a:moveTo>
                <a:lnTo>
                  <a:pt x="0" y="192"/>
                </a:lnTo>
                <a:lnTo>
                  <a:pt x="92" y="0"/>
                </a:lnTo>
                <a:lnTo>
                  <a:pt x="58" y="6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63" name="Freeform 3034"/>
          <p:cNvSpPr>
            <a:spLocks/>
          </p:cNvSpPr>
          <p:nvPr/>
        </p:nvSpPr>
        <p:spPr bwMode="auto">
          <a:xfrm>
            <a:off x="7801121" y="2796388"/>
            <a:ext cx="2571" cy="7713"/>
          </a:xfrm>
          <a:custGeom>
            <a:avLst/>
            <a:gdLst/>
            <a:ahLst/>
            <a:cxnLst>
              <a:cxn ang="0">
                <a:pos x="0" y="6"/>
              </a:cxn>
              <a:cxn ang="0">
                <a:pos x="2" y="2"/>
              </a:cxn>
              <a:cxn ang="0">
                <a:pos x="0" y="0"/>
              </a:cxn>
              <a:cxn ang="0">
                <a:pos x="0" y="6"/>
              </a:cxn>
            </a:cxnLst>
            <a:rect l="0" t="0" r="r" b="b"/>
            <a:pathLst>
              <a:path w="2" h="6">
                <a:moveTo>
                  <a:pt x="0" y="6"/>
                </a:moveTo>
                <a:lnTo>
                  <a:pt x="2" y="2"/>
                </a:lnTo>
                <a:lnTo>
                  <a:pt x="0" y="0"/>
                </a:lnTo>
                <a:lnTo>
                  <a:pt x="0" y="6"/>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64" name="Freeform 3035"/>
          <p:cNvSpPr>
            <a:spLocks/>
          </p:cNvSpPr>
          <p:nvPr/>
        </p:nvSpPr>
        <p:spPr bwMode="auto">
          <a:xfrm>
            <a:off x="7286922" y="2539287"/>
            <a:ext cx="509056" cy="601612"/>
          </a:xfrm>
          <a:custGeom>
            <a:avLst/>
            <a:gdLst/>
            <a:ahLst/>
            <a:cxnLst>
              <a:cxn ang="0">
                <a:pos x="282" y="50"/>
              </a:cxn>
              <a:cxn ang="0">
                <a:pos x="234" y="78"/>
              </a:cxn>
              <a:cxn ang="0">
                <a:pos x="206" y="104"/>
              </a:cxn>
              <a:cxn ang="0">
                <a:pos x="142" y="84"/>
              </a:cxn>
              <a:cxn ang="0">
                <a:pos x="0" y="128"/>
              </a:cxn>
              <a:cxn ang="0">
                <a:pos x="66" y="422"/>
              </a:cxn>
              <a:cxn ang="0">
                <a:pos x="172" y="460"/>
              </a:cxn>
              <a:cxn ang="0">
                <a:pos x="264" y="448"/>
              </a:cxn>
              <a:cxn ang="0">
                <a:pos x="298" y="468"/>
              </a:cxn>
              <a:cxn ang="0">
                <a:pos x="354" y="344"/>
              </a:cxn>
              <a:cxn ang="0">
                <a:pos x="386" y="284"/>
              </a:cxn>
              <a:cxn ang="0">
                <a:pos x="396" y="200"/>
              </a:cxn>
              <a:cxn ang="0">
                <a:pos x="332" y="22"/>
              </a:cxn>
              <a:cxn ang="0">
                <a:pos x="324" y="0"/>
              </a:cxn>
              <a:cxn ang="0">
                <a:pos x="282" y="50"/>
              </a:cxn>
            </a:cxnLst>
            <a:rect l="0" t="0" r="r" b="b"/>
            <a:pathLst>
              <a:path w="396" h="468">
                <a:moveTo>
                  <a:pt x="282" y="50"/>
                </a:moveTo>
                <a:lnTo>
                  <a:pt x="234" y="78"/>
                </a:lnTo>
                <a:lnTo>
                  <a:pt x="206" y="104"/>
                </a:lnTo>
                <a:lnTo>
                  <a:pt x="142" y="84"/>
                </a:lnTo>
                <a:lnTo>
                  <a:pt x="0" y="128"/>
                </a:lnTo>
                <a:lnTo>
                  <a:pt x="66" y="422"/>
                </a:lnTo>
                <a:lnTo>
                  <a:pt x="172" y="460"/>
                </a:lnTo>
                <a:lnTo>
                  <a:pt x="264" y="448"/>
                </a:lnTo>
                <a:lnTo>
                  <a:pt x="298" y="468"/>
                </a:lnTo>
                <a:lnTo>
                  <a:pt x="354" y="344"/>
                </a:lnTo>
                <a:lnTo>
                  <a:pt x="386" y="284"/>
                </a:lnTo>
                <a:lnTo>
                  <a:pt x="396" y="200"/>
                </a:lnTo>
                <a:lnTo>
                  <a:pt x="332" y="22"/>
                </a:lnTo>
                <a:lnTo>
                  <a:pt x="324" y="0"/>
                </a:lnTo>
                <a:lnTo>
                  <a:pt x="282" y="5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65" name="Freeform 3036"/>
          <p:cNvSpPr>
            <a:spLocks/>
          </p:cNvSpPr>
          <p:nvPr/>
        </p:nvSpPr>
        <p:spPr bwMode="auto">
          <a:xfrm>
            <a:off x="8353884" y="1798843"/>
            <a:ext cx="131121" cy="460207"/>
          </a:xfrm>
          <a:custGeom>
            <a:avLst/>
            <a:gdLst/>
            <a:ahLst/>
            <a:cxnLst>
              <a:cxn ang="0">
                <a:pos x="40" y="132"/>
              </a:cxn>
              <a:cxn ang="0">
                <a:pos x="2" y="0"/>
              </a:cxn>
              <a:cxn ang="0">
                <a:pos x="0" y="0"/>
              </a:cxn>
              <a:cxn ang="0">
                <a:pos x="38" y="132"/>
              </a:cxn>
              <a:cxn ang="0">
                <a:pos x="102" y="358"/>
              </a:cxn>
              <a:cxn ang="0">
                <a:pos x="80" y="276"/>
              </a:cxn>
              <a:cxn ang="0">
                <a:pos x="40" y="132"/>
              </a:cxn>
            </a:cxnLst>
            <a:rect l="0" t="0" r="r" b="b"/>
            <a:pathLst>
              <a:path w="102" h="358">
                <a:moveTo>
                  <a:pt x="40" y="132"/>
                </a:moveTo>
                <a:lnTo>
                  <a:pt x="2" y="0"/>
                </a:lnTo>
                <a:lnTo>
                  <a:pt x="0" y="0"/>
                </a:lnTo>
                <a:lnTo>
                  <a:pt x="38" y="132"/>
                </a:lnTo>
                <a:lnTo>
                  <a:pt x="102" y="358"/>
                </a:lnTo>
                <a:lnTo>
                  <a:pt x="80" y="276"/>
                </a:lnTo>
                <a:lnTo>
                  <a:pt x="40" y="13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66" name="Freeform 3037"/>
          <p:cNvSpPr>
            <a:spLocks/>
          </p:cNvSpPr>
          <p:nvPr/>
        </p:nvSpPr>
        <p:spPr bwMode="auto">
          <a:xfrm>
            <a:off x="8485005" y="2259050"/>
            <a:ext cx="79701" cy="174827"/>
          </a:xfrm>
          <a:custGeom>
            <a:avLst/>
            <a:gdLst/>
            <a:ahLst/>
            <a:cxnLst>
              <a:cxn ang="0">
                <a:pos x="0" y="0"/>
              </a:cxn>
              <a:cxn ang="0">
                <a:pos x="10" y="84"/>
              </a:cxn>
              <a:cxn ang="0">
                <a:pos x="62" y="136"/>
              </a:cxn>
              <a:cxn ang="0">
                <a:pos x="12" y="82"/>
              </a:cxn>
              <a:cxn ang="0">
                <a:pos x="0" y="0"/>
              </a:cxn>
            </a:cxnLst>
            <a:rect l="0" t="0" r="r" b="b"/>
            <a:pathLst>
              <a:path w="62" h="136">
                <a:moveTo>
                  <a:pt x="0" y="0"/>
                </a:moveTo>
                <a:lnTo>
                  <a:pt x="10" y="84"/>
                </a:lnTo>
                <a:lnTo>
                  <a:pt x="62" y="136"/>
                </a:lnTo>
                <a:lnTo>
                  <a:pt x="12" y="82"/>
                </a:lnTo>
                <a:lnTo>
                  <a:pt x="0"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67" name="Freeform 3038"/>
          <p:cNvSpPr>
            <a:spLocks/>
          </p:cNvSpPr>
          <p:nvPr/>
        </p:nvSpPr>
        <p:spPr bwMode="auto">
          <a:xfrm>
            <a:off x="7816546" y="2346464"/>
            <a:ext cx="606754" cy="334229"/>
          </a:xfrm>
          <a:custGeom>
            <a:avLst/>
            <a:gdLst/>
            <a:ahLst/>
            <a:cxnLst>
              <a:cxn ang="0">
                <a:pos x="472" y="190"/>
              </a:cxn>
              <a:cxn ang="0">
                <a:pos x="434" y="138"/>
              </a:cxn>
              <a:cxn ang="0">
                <a:pos x="444" y="68"/>
              </a:cxn>
              <a:cxn ang="0">
                <a:pos x="364" y="0"/>
              </a:cxn>
              <a:cxn ang="0">
                <a:pos x="0" y="120"/>
              </a:cxn>
              <a:cxn ang="0">
                <a:pos x="364" y="4"/>
              </a:cxn>
              <a:cxn ang="0">
                <a:pos x="440" y="70"/>
              </a:cxn>
              <a:cxn ang="0">
                <a:pos x="430" y="138"/>
              </a:cxn>
              <a:cxn ang="0">
                <a:pos x="470" y="190"/>
              </a:cxn>
              <a:cxn ang="0">
                <a:pos x="442" y="260"/>
              </a:cxn>
              <a:cxn ang="0">
                <a:pos x="444" y="258"/>
              </a:cxn>
              <a:cxn ang="0">
                <a:pos x="472" y="190"/>
              </a:cxn>
            </a:cxnLst>
            <a:rect l="0" t="0" r="r" b="b"/>
            <a:pathLst>
              <a:path w="472" h="260">
                <a:moveTo>
                  <a:pt x="472" y="190"/>
                </a:moveTo>
                <a:lnTo>
                  <a:pt x="434" y="138"/>
                </a:lnTo>
                <a:lnTo>
                  <a:pt x="444" y="68"/>
                </a:lnTo>
                <a:lnTo>
                  <a:pt x="364" y="0"/>
                </a:lnTo>
                <a:lnTo>
                  <a:pt x="0" y="120"/>
                </a:lnTo>
                <a:lnTo>
                  <a:pt x="364" y="4"/>
                </a:lnTo>
                <a:lnTo>
                  <a:pt x="440" y="70"/>
                </a:lnTo>
                <a:lnTo>
                  <a:pt x="430" y="138"/>
                </a:lnTo>
                <a:lnTo>
                  <a:pt x="470" y="190"/>
                </a:lnTo>
                <a:lnTo>
                  <a:pt x="442" y="260"/>
                </a:lnTo>
                <a:lnTo>
                  <a:pt x="444" y="258"/>
                </a:lnTo>
                <a:lnTo>
                  <a:pt x="472" y="19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68" name="Freeform 3039"/>
          <p:cNvSpPr>
            <a:spLocks/>
          </p:cNvSpPr>
          <p:nvPr/>
        </p:nvSpPr>
        <p:spPr bwMode="auto">
          <a:xfrm>
            <a:off x="7793408" y="2351606"/>
            <a:ext cx="491059" cy="154259"/>
          </a:xfrm>
          <a:custGeom>
            <a:avLst/>
            <a:gdLst/>
            <a:ahLst/>
            <a:cxnLst>
              <a:cxn ang="0">
                <a:pos x="0" y="72"/>
              </a:cxn>
              <a:cxn ang="0">
                <a:pos x="16" y="120"/>
              </a:cxn>
              <a:cxn ang="0">
                <a:pos x="382" y="0"/>
              </a:cxn>
              <a:cxn ang="0">
                <a:pos x="18" y="116"/>
              </a:cxn>
              <a:cxn ang="0">
                <a:pos x="2" y="70"/>
              </a:cxn>
              <a:cxn ang="0">
                <a:pos x="0" y="72"/>
              </a:cxn>
            </a:cxnLst>
            <a:rect l="0" t="0" r="r" b="b"/>
            <a:pathLst>
              <a:path w="382" h="120">
                <a:moveTo>
                  <a:pt x="0" y="72"/>
                </a:moveTo>
                <a:lnTo>
                  <a:pt x="16" y="120"/>
                </a:lnTo>
                <a:lnTo>
                  <a:pt x="382" y="0"/>
                </a:lnTo>
                <a:lnTo>
                  <a:pt x="18" y="116"/>
                </a:lnTo>
                <a:lnTo>
                  <a:pt x="2" y="70"/>
                </a:lnTo>
                <a:lnTo>
                  <a:pt x="0" y="7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69" name="Freeform 3040"/>
          <p:cNvSpPr>
            <a:spLocks/>
          </p:cNvSpPr>
          <p:nvPr/>
        </p:nvSpPr>
        <p:spPr bwMode="auto">
          <a:xfrm>
            <a:off x="8346170" y="2680693"/>
            <a:ext cx="161972" cy="215963"/>
          </a:xfrm>
          <a:custGeom>
            <a:avLst/>
            <a:gdLst/>
            <a:ahLst/>
            <a:cxnLst>
              <a:cxn ang="0">
                <a:pos x="0" y="10"/>
              </a:cxn>
              <a:cxn ang="0">
                <a:pos x="62" y="168"/>
              </a:cxn>
              <a:cxn ang="0">
                <a:pos x="126" y="142"/>
              </a:cxn>
              <a:cxn ang="0">
                <a:pos x="126" y="80"/>
              </a:cxn>
              <a:cxn ang="0">
                <a:pos x="30" y="2"/>
              </a:cxn>
              <a:cxn ang="0">
                <a:pos x="30" y="0"/>
              </a:cxn>
              <a:cxn ang="0">
                <a:pos x="0" y="10"/>
              </a:cxn>
            </a:cxnLst>
            <a:rect l="0" t="0" r="r" b="b"/>
            <a:pathLst>
              <a:path w="126" h="168">
                <a:moveTo>
                  <a:pt x="0" y="10"/>
                </a:moveTo>
                <a:lnTo>
                  <a:pt x="62" y="168"/>
                </a:lnTo>
                <a:lnTo>
                  <a:pt x="126" y="142"/>
                </a:lnTo>
                <a:lnTo>
                  <a:pt x="126" y="80"/>
                </a:lnTo>
                <a:lnTo>
                  <a:pt x="30" y="2"/>
                </a:lnTo>
                <a:lnTo>
                  <a:pt x="30" y="0"/>
                </a:lnTo>
                <a:lnTo>
                  <a:pt x="0" y="1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70" name="Freeform 3041"/>
          <p:cNvSpPr>
            <a:spLocks/>
          </p:cNvSpPr>
          <p:nvPr/>
        </p:nvSpPr>
        <p:spPr bwMode="auto">
          <a:xfrm>
            <a:off x="7703424" y="2351606"/>
            <a:ext cx="717307" cy="511627"/>
          </a:xfrm>
          <a:custGeom>
            <a:avLst/>
            <a:gdLst/>
            <a:ahLst/>
            <a:cxnLst>
              <a:cxn ang="0">
                <a:pos x="528" y="66"/>
              </a:cxn>
              <a:cxn ang="0">
                <a:pos x="452" y="0"/>
              </a:cxn>
              <a:cxn ang="0">
                <a:pos x="86" y="120"/>
              </a:cxn>
              <a:cxn ang="0">
                <a:pos x="70" y="72"/>
              </a:cxn>
              <a:cxn ang="0">
                <a:pos x="72" y="70"/>
              </a:cxn>
              <a:cxn ang="0">
                <a:pos x="88" y="116"/>
              </a:cxn>
              <a:cxn ang="0">
                <a:pos x="72" y="64"/>
              </a:cxn>
              <a:cxn ang="0">
                <a:pos x="0" y="146"/>
              </a:cxn>
              <a:cxn ang="0">
                <a:pos x="8" y="168"/>
              </a:cxn>
              <a:cxn ang="0">
                <a:pos x="2" y="150"/>
              </a:cxn>
              <a:cxn ang="0">
                <a:pos x="4" y="144"/>
              </a:cxn>
              <a:cxn ang="0">
                <a:pos x="78" y="344"/>
              </a:cxn>
              <a:cxn ang="0">
                <a:pos x="76" y="346"/>
              </a:cxn>
              <a:cxn ang="0">
                <a:pos x="78" y="348"/>
              </a:cxn>
              <a:cxn ang="0">
                <a:pos x="96" y="398"/>
              </a:cxn>
              <a:cxn ang="0">
                <a:pos x="182" y="372"/>
              </a:cxn>
              <a:cxn ang="0">
                <a:pos x="180" y="372"/>
              </a:cxn>
              <a:cxn ang="0">
                <a:pos x="498" y="262"/>
              </a:cxn>
              <a:cxn ang="0">
                <a:pos x="498" y="262"/>
              </a:cxn>
              <a:cxn ang="0">
                <a:pos x="498" y="262"/>
              </a:cxn>
              <a:cxn ang="0">
                <a:pos x="528" y="252"/>
              </a:cxn>
              <a:cxn ang="0">
                <a:pos x="558" y="186"/>
              </a:cxn>
              <a:cxn ang="0">
                <a:pos x="518" y="134"/>
              </a:cxn>
              <a:cxn ang="0">
                <a:pos x="528" y="66"/>
              </a:cxn>
            </a:cxnLst>
            <a:rect l="0" t="0" r="r" b="b"/>
            <a:pathLst>
              <a:path w="558" h="398">
                <a:moveTo>
                  <a:pt x="528" y="66"/>
                </a:moveTo>
                <a:lnTo>
                  <a:pt x="452" y="0"/>
                </a:lnTo>
                <a:lnTo>
                  <a:pt x="86" y="120"/>
                </a:lnTo>
                <a:lnTo>
                  <a:pt x="70" y="72"/>
                </a:lnTo>
                <a:lnTo>
                  <a:pt x="72" y="70"/>
                </a:lnTo>
                <a:lnTo>
                  <a:pt x="88" y="116"/>
                </a:lnTo>
                <a:lnTo>
                  <a:pt x="72" y="64"/>
                </a:lnTo>
                <a:lnTo>
                  <a:pt x="0" y="146"/>
                </a:lnTo>
                <a:lnTo>
                  <a:pt x="8" y="168"/>
                </a:lnTo>
                <a:lnTo>
                  <a:pt x="2" y="150"/>
                </a:lnTo>
                <a:lnTo>
                  <a:pt x="4" y="144"/>
                </a:lnTo>
                <a:lnTo>
                  <a:pt x="78" y="344"/>
                </a:lnTo>
                <a:lnTo>
                  <a:pt x="76" y="346"/>
                </a:lnTo>
                <a:lnTo>
                  <a:pt x="78" y="348"/>
                </a:lnTo>
                <a:lnTo>
                  <a:pt x="96" y="398"/>
                </a:lnTo>
                <a:lnTo>
                  <a:pt x="182" y="372"/>
                </a:lnTo>
                <a:lnTo>
                  <a:pt x="180" y="372"/>
                </a:lnTo>
                <a:lnTo>
                  <a:pt x="498" y="262"/>
                </a:lnTo>
                <a:lnTo>
                  <a:pt x="498" y="262"/>
                </a:lnTo>
                <a:lnTo>
                  <a:pt x="498" y="262"/>
                </a:lnTo>
                <a:lnTo>
                  <a:pt x="528" y="252"/>
                </a:lnTo>
                <a:lnTo>
                  <a:pt x="558" y="186"/>
                </a:lnTo>
                <a:lnTo>
                  <a:pt x="518" y="134"/>
                </a:lnTo>
                <a:lnTo>
                  <a:pt x="528" y="66"/>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71" name="Freeform 3042"/>
          <p:cNvSpPr>
            <a:spLocks/>
          </p:cNvSpPr>
          <p:nvPr/>
        </p:nvSpPr>
        <p:spPr bwMode="auto">
          <a:xfrm>
            <a:off x="8353884" y="1798843"/>
            <a:ext cx="131121" cy="460207"/>
          </a:xfrm>
          <a:custGeom>
            <a:avLst/>
            <a:gdLst/>
            <a:ahLst/>
            <a:cxnLst>
              <a:cxn ang="0">
                <a:pos x="40" y="132"/>
              </a:cxn>
              <a:cxn ang="0">
                <a:pos x="2" y="0"/>
              </a:cxn>
              <a:cxn ang="0">
                <a:pos x="0" y="0"/>
              </a:cxn>
              <a:cxn ang="0">
                <a:pos x="38" y="132"/>
              </a:cxn>
              <a:cxn ang="0">
                <a:pos x="102" y="358"/>
              </a:cxn>
              <a:cxn ang="0">
                <a:pos x="80" y="276"/>
              </a:cxn>
              <a:cxn ang="0">
                <a:pos x="40" y="132"/>
              </a:cxn>
            </a:cxnLst>
            <a:rect l="0" t="0" r="r" b="b"/>
            <a:pathLst>
              <a:path w="102" h="358">
                <a:moveTo>
                  <a:pt x="40" y="132"/>
                </a:moveTo>
                <a:lnTo>
                  <a:pt x="2" y="0"/>
                </a:lnTo>
                <a:lnTo>
                  <a:pt x="0" y="0"/>
                </a:lnTo>
                <a:lnTo>
                  <a:pt x="38" y="132"/>
                </a:lnTo>
                <a:lnTo>
                  <a:pt x="102" y="358"/>
                </a:lnTo>
                <a:lnTo>
                  <a:pt x="80" y="276"/>
                </a:lnTo>
                <a:lnTo>
                  <a:pt x="40" y="13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72" name="Freeform 3043"/>
          <p:cNvSpPr>
            <a:spLocks/>
          </p:cNvSpPr>
          <p:nvPr/>
        </p:nvSpPr>
        <p:spPr bwMode="auto">
          <a:xfrm>
            <a:off x="8392449" y="2433878"/>
            <a:ext cx="95127" cy="23139"/>
          </a:xfrm>
          <a:custGeom>
            <a:avLst/>
            <a:gdLst/>
            <a:ahLst/>
            <a:cxnLst>
              <a:cxn ang="0">
                <a:pos x="0" y="2"/>
              </a:cxn>
              <a:cxn ang="0">
                <a:pos x="74" y="18"/>
              </a:cxn>
              <a:cxn ang="0">
                <a:pos x="14" y="4"/>
              </a:cxn>
              <a:cxn ang="0">
                <a:pos x="0" y="0"/>
              </a:cxn>
              <a:cxn ang="0">
                <a:pos x="0" y="2"/>
              </a:cxn>
            </a:cxnLst>
            <a:rect l="0" t="0" r="r" b="b"/>
            <a:pathLst>
              <a:path w="74" h="18">
                <a:moveTo>
                  <a:pt x="0" y="2"/>
                </a:moveTo>
                <a:lnTo>
                  <a:pt x="74" y="18"/>
                </a:lnTo>
                <a:lnTo>
                  <a:pt x="14" y="4"/>
                </a:lnTo>
                <a:lnTo>
                  <a:pt x="0" y="0"/>
                </a:lnTo>
                <a:lnTo>
                  <a:pt x="0" y="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73" name="Freeform 3044"/>
          <p:cNvSpPr>
            <a:spLocks/>
          </p:cNvSpPr>
          <p:nvPr/>
        </p:nvSpPr>
        <p:spPr bwMode="auto">
          <a:xfrm>
            <a:off x="8485005" y="2259050"/>
            <a:ext cx="79701" cy="174827"/>
          </a:xfrm>
          <a:custGeom>
            <a:avLst/>
            <a:gdLst/>
            <a:ahLst/>
            <a:cxnLst>
              <a:cxn ang="0">
                <a:pos x="0" y="0"/>
              </a:cxn>
              <a:cxn ang="0">
                <a:pos x="10" y="84"/>
              </a:cxn>
              <a:cxn ang="0">
                <a:pos x="62" y="136"/>
              </a:cxn>
              <a:cxn ang="0">
                <a:pos x="12" y="82"/>
              </a:cxn>
              <a:cxn ang="0">
                <a:pos x="0" y="0"/>
              </a:cxn>
            </a:cxnLst>
            <a:rect l="0" t="0" r="r" b="b"/>
            <a:pathLst>
              <a:path w="62" h="136">
                <a:moveTo>
                  <a:pt x="0" y="0"/>
                </a:moveTo>
                <a:lnTo>
                  <a:pt x="10" y="84"/>
                </a:lnTo>
                <a:lnTo>
                  <a:pt x="62" y="136"/>
                </a:lnTo>
                <a:lnTo>
                  <a:pt x="12" y="82"/>
                </a:lnTo>
                <a:lnTo>
                  <a:pt x="0" y="0"/>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74" name="Freeform 3045"/>
          <p:cNvSpPr>
            <a:spLocks/>
          </p:cNvSpPr>
          <p:nvPr/>
        </p:nvSpPr>
        <p:spPr bwMode="auto">
          <a:xfrm>
            <a:off x="8487576" y="2457017"/>
            <a:ext cx="64275" cy="17997"/>
          </a:xfrm>
          <a:custGeom>
            <a:avLst/>
            <a:gdLst/>
            <a:ahLst/>
            <a:cxnLst>
              <a:cxn ang="0">
                <a:pos x="50" y="12"/>
              </a:cxn>
              <a:cxn ang="0">
                <a:pos x="0" y="0"/>
              </a:cxn>
              <a:cxn ang="0">
                <a:pos x="50" y="14"/>
              </a:cxn>
              <a:cxn ang="0">
                <a:pos x="50" y="12"/>
              </a:cxn>
            </a:cxnLst>
            <a:rect l="0" t="0" r="r" b="b"/>
            <a:pathLst>
              <a:path w="50" h="14">
                <a:moveTo>
                  <a:pt x="50" y="12"/>
                </a:moveTo>
                <a:lnTo>
                  <a:pt x="0" y="0"/>
                </a:lnTo>
                <a:lnTo>
                  <a:pt x="50" y="14"/>
                </a:lnTo>
                <a:lnTo>
                  <a:pt x="50" y="1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75" name="Freeform 3046"/>
          <p:cNvSpPr>
            <a:spLocks/>
          </p:cNvSpPr>
          <p:nvPr/>
        </p:nvSpPr>
        <p:spPr bwMode="auto">
          <a:xfrm>
            <a:off x="8374451" y="2431307"/>
            <a:ext cx="177398" cy="344513"/>
          </a:xfrm>
          <a:custGeom>
            <a:avLst/>
            <a:gdLst/>
            <a:ahLst/>
            <a:cxnLst>
              <a:cxn ang="0">
                <a:pos x="10" y="2"/>
              </a:cxn>
              <a:cxn ang="0">
                <a:pos x="0" y="72"/>
              </a:cxn>
              <a:cxn ang="0">
                <a:pos x="38" y="124"/>
              </a:cxn>
              <a:cxn ang="0">
                <a:pos x="10" y="192"/>
              </a:cxn>
              <a:cxn ang="0">
                <a:pos x="8" y="194"/>
              </a:cxn>
              <a:cxn ang="0">
                <a:pos x="8" y="196"/>
              </a:cxn>
              <a:cxn ang="0">
                <a:pos x="10" y="194"/>
              </a:cxn>
              <a:cxn ang="0">
                <a:pos x="104" y="268"/>
              </a:cxn>
              <a:cxn ang="0">
                <a:pos x="104" y="226"/>
              </a:cxn>
              <a:cxn ang="0">
                <a:pos x="134" y="80"/>
              </a:cxn>
              <a:cxn ang="0">
                <a:pos x="104" y="56"/>
              </a:cxn>
              <a:cxn ang="0">
                <a:pos x="136" y="40"/>
              </a:cxn>
              <a:cxn ang="0">
                <a:pos x="138" y="34"/>
              </a:cxn>
              <a:cxn ang="0">
                <a:pos x="88" y="20"/>
              </a:cxn>
              <a:cxn ang="0">
                <a:pos x="14" y="4"/>
              </a:cxn>
              <a:cxn ang="0">
                <a:pos x="14" y="2"/>
              </a:cxn>
              <a:cxn ang="0">
                <a:pos x="28" y="6"/>
              </a:cxn>
              <a:cxn ang="0">
                <a:pos x="6" y="0"/>
              </a:cxn>
              <a:cxn ang="0">
                <a:pos x="10" y="2"/>
              </a:cxn>
            </a:cxnLst>
            <a:rect l="0" t="0" r="r" b="b"/>
            <a:pathLst>
              <a:path w="138" h="268">
                <a:moveTo>
                  <a:pt x="10" y="2"/>
                </a:moveTo>
                <a:lnTo>
                  <a:pt x="0" y="72"/>
                </a:lnTo>
                <a:lnTo>
                  <a:pt x="38" y="124"/>
                </a:lnTo>
                <a:lnTo>
                  <a:pt x="10" y="192"/>
                </a:lnTo>
                <a:lnTo>
                  <a:pt x="8" y="194"/>
                </a:lnTo>
                <a:lnTo>
                  <a:pt x="8" y="196"/>
                </a:lnTo>
                <a:lnTo>
                  <a:pt x="10" y="194"/>
                </a:lnTo>
                <a:lnTo>
                  <a:pt x="104" y="268"/>
                </a:lnTo>
                <a:lnTo>
                  <a:pt x="104" y="226"/>
                </a:lnTo>
                <a:lnTo>
                  <a:pt x="134" y="80"/>
                </a:lnTo>
                <a:lnTo>
                  <a:pt x="104" y="56"/>
                </a:lnTo>
                <a:lnTo>
                  <a:pt x="136" y="40"/>
                </a:lnTo>
                <a:lnTo>
                  <a:pt x="138" y="34"/>
                </a:lnTo>
                <a:lnTo>
                  <a:pt x="88" y="20"/>
                </a:lnTo>
                <a:lnTo>
                  <a:pt x="14" y="4"/>
                </a:lnTo>
                <a:lnTo>
                  <a:pt x="14" y="2"/>
                </a:lnTo>
                <a:lnTo>
                  <a:pt x="28" y="6"/>
                </a:lnTo>
                <a:lnTo>
                  <a:pt x="6" y="0"/>
                </a:lnTo>
                <a:lnTo>
                  <a:pt x="10" y="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76" name="Freeform 3047"/>
          <p:cNvSpPr>
            <a:spLocks/>
          </p:cNvSpPr>
          <p:nvPr/>
        </p:nvSpPr>
        <p:spPr bwMode="auto">
          <a:xfrm>
            <a:off x="8485004" y="2259050"/>
            <a:ext cx="15426" cy="105411"/>
          </a:xfrm>
          <a:custGeom>
            <a:avLst/>
            <a:gdLst/>
            <a:ahLst/>
            <a:cxnLst>
              <a:cxn ang="0">
                <a:pos x="12" y="82"/>
              </a:cxn>
              <a:cxn ang="0">
                <a:pos x="0" y="0"/>
              </a:cxn>
              <a:cxn ang="0">
                <a:pos x="6" y="58"/>
              </a:cxn>
              <a:cxn ang="0">
                <a:pos x="12" y="82"/>
              </a:cxn>
            </a:cxnLst>
            <a:rect l="0" t="0" r="r" b="b"/>
            <a:pathLst>
              <a:path w="12" h="82">
                <a:moveTo>
                  <a:pt x="12" y="82"/>
                </a:moveTo>
                <a:lnTo>
                  <a:pt x="0" y="0"/>
                </a:lnTo>
                <a:lnTo>
                  <a:pt x="6" y="58"/>
                </a:lnTo>
                <a:lnTo>
                  <a:pt x="12" y="8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77" name="Freeform 3048"/>
          <p:cNvSpPr>
            <a:spLocks/>
          </p:cNvSpPr>
          <p:nvPr/>
        </p:nvSpPr>
        <p:spPr bwMode="auto">
          <a:xfrm>
            <a:off x="8353884" y="1798843"/>
            <a:ext cx="131121" cy="460207"/>
          </a:xfrm>
          <a:custGeom>
            <a:avLst/>
            <a:gdLst/>
            <a:ahLst/>
            <a:cxnLst>
              <a:cxn ang="0">
                <a:pos x="38" y="132"/>
              </a:cxn>
              <a:cxn ang="0">
                <a:pos x="102" y="358"/>
              </a:cxn>
              <a:cxn ang="0">
                <a:pos x="80" y="276"/>
              </a:cxn>
              <a:cxn ang="0">
                <a:pos x="40" y="132"/>
              </a:cxn>
              <a:cxn ang="0">
                <a:pos x="2" y="0"/>
              </a:cxn>
              <a:cxn ang="0">
                <a:pos x="0" y="0"/>
              </a:cxn>
              <a:cxn ang="0">
                <a:pos x="8" y="34"/>
              </a:cxn>
              <a:cxn ang="0">
                <a:pos x="38" y="132"/>
              </a:cxn>
            </a:cxnLst>
            <a:rect l="0" t="0" r="r" b="b"/>
            <a:pathLst>
              <a:path w="102" h="358">
                <a:moveTo>
                  <a:pt x="38" y="132"/>
                </a:moveTo>
                <a:lnTo>
                  <a:pt x="102" y="358"/>
                </a:lnTo>
                <a:lnTo>
                  <a:pt x="80" y="276"/>
                </a:lnTo>
                <a:lnTo>
                  <a:pt x="40" y="132"/>
                </a:lnTo>
                <a:lnTo>
                  <a:pt x="2" y="0"/>
                </a:lnTo>
                <a:lnTo>
                  <a:pt x="0" y="0"/>
                </a:lnTo>
                <a:lnTo>
                  <a:pt x="8" y="34"/>
                </a:lnTo>
                <a:lnTo>
                  <a:pt x="38" y="132"/>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78" name="Freeform 3049"/>
          <p:cNvSpPr>
            <a:spLocks/>
          </p:cNvSpPr>
          <p:nvPr/>
        </p:nvSpPr>
        <p:spPr bwMode="auto">
          <a:xfrm>
            <a:off x="8353883" y="1798843"/>
            <a:ext cx="10284" cy="43707"/>
          </a:xfrm>
          <a:custGeom>
            <a:avLst/>
            <a:gdLst/>
            <a:ahLst/>
            <a:cxnLst>
              <a:cxn ang="0">
                <a:pos x="8" y="34"/>
              </a:cxn>
              <a:cxn ang="0">
                <a:pos x="0" y="0"/>
              </a:cxn>
              <a:cxn ang="0">
                <a:pos x="0" y="0"/>
              </a:cxn>
              <a:cxn ang="0">
                <a:pos x="8" y="34"/>
              </a:cxn>
            </a:cxnLst>
            <a:rect l="0" t="0" r="r" b="b"/>
            <a:pathLst>
              <a:path w="8" h="34">
                <a:moveTo>
                  <a:pt x="8" y="34"/>
                </a:moveTo>
                <a:lnTo>
                  <a:pt x="0" y="0"/>
                </a:lnTo>
                <a:lnTo>
                  <a:pt x="0" y="0"/>
                </a:lnTo>
                <a:lnTo>
                  <a:pt x="8" y="3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79" name="Freeform 3050"/>
          <p:cNvSpPr>
            <a:spLocks/>
          </p:cNvSpPr>
          <p:nvPr/>
        </p:nvSpPr>
        <p:spPr bwMode="auto">
          <a:xfrm>
            <a:off x="8500431" y="2364461"/>
            <a:ext cx="64275" cy="69417"/>
          </a:xfrm>
          <a:custGeom>
            <a:avLst/>
            <a:gdLst/>
            <a:ahLst/>
            <a:cxnLst>
              <a:cxn ang="0">
                <a:pos x="50" y="54"/>
              </a:cxn>
              <a:cxn ang="0">
                <a:pos x="0" y="0"/>
              </a:cxn>
              <a:cxn ang="0">
                <a:pos x="46" y="50"/>
              </a:cxn>
              <a:cxn ang="0">
                <a:pos x="50" y="54"/>
              </a:cxn>
            </a:cxnLst>
            <a:rect l="0" t="0" r="r" b="b"/>
            <a:pathLst>
              <a:path w="50" h="54">
                <a:moveTo>
                  <a:pt x="50" y="54"/>
                </a:moveTo>
                <a:lnTo>
                  <a:pt x="0" y="0"/>
                </a:lnTo>
                <a:lnTo>
                  <a:pt x="46" y="50"/>
                </a:lnTo>
                <a:lnTo>
                  <a:pt x="50" y="54"/>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80" name="Freeform 3051"/>
          <p:cNvSpPr>
            <a:spLocks/>
          </p:cNvSpPr>
          <p:nvPr/>
        </p:nvSpPr>
        <p:spPr bwMode="auto">
          <a:xfrm>
            <a:off x="8492717" y="2333609"/>
            <a:ext cx="66846" cy="95127"/>
          </a:xfrm>
          <a:custGeom>
            <a:avLst/>
            <a:gdLst/>
            <a:ahLst/>
            <a:cxnLst>
              <a:cxn ang="0">
                <a:pos x="4" y="26"/>
              </a:cxn>
              <a:cxn ang="0">
                <a:pos x="52" y="74"/>
              </a:cxn>
              <a:cxn ang="0">
                <a:pos x="6" y="24"/>
              </a:cxn>
              <a:cxn ang="0">
                <a:pos x="0" y="0"/>
              </a:cxn>
              <a:cxn ang="0">
                <a:pos x="4" y="26"/>
              </a:cxn>
            </a:cxnLst>
            <a:rect l="0" t="0" r="r" b="b"/>
            <a:pathLst>
              <a:path w="52" h="74">
                <a:moveTo>
                  <a:pt x="4" y="26"/>
                </a:moveTo>
                <a:lnTo>
                  <a:pt x="52" y="74"/>
                </a:lnTo>
                <a:lnTo>
                  <a:pt x="6" y="24"/>
                </a:lnTo>
                <a:lnTo>
                  <a:pt x="0" y="0"/>
                </a:lnTo>
                <a:lnTo>
                  <a:pt x="4" y="26"/>
                </a:lnTo>
                <a:close/>
              </a:path>
            </a:pathLst>
          </a:cu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81" name="Line 3080"/>
          <p:cNvSpPr>
            <a:spLocks noChangeShapeType="1"/>
          </p:cNvSpPr>
          <p:nvPr/>
        </p:nvSpPr>
        <p:spPr bwMode="auto">
          <a:xfrm>
            <a:off x="4469254" y="5476990"/>
            <a:ext cx="1286" cy="1286"/>
          </a:xfrm>
          <a:prstGeom prst="line">
            <a:avLst/>
          </a:pr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82" name="Line 3117"/>
          <p:cNvSpPr>
            <a:spLocks noChangeShapeType="1"/>
          </p:cNvSpPr>
          <p:nvPr/>
        </p:nvSpPr>
        <p:spPr bwMode="auto">
          <a:xfrm>
            <a:off x="8481977" y="1776341"/>
            <a:ext cx="1286" cy="1286"/>
          </a:xfrm>
          <a:prstGeom prst="line">
            <a:avLst/>
          </a:pr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83" name="Line 3118"/>
          <p:cNvSpPr>
            <a:spLocks noChangeShapeType="1"/>
          </p:cNvSpPr>
          <p:nvPr/>
        </p:nvSpPr>
        <p:spPr bwMode="auto">
          <a:xfrm>
            <a:off x="8481977" y="1776341"/>
            <a:ext cx="1286" cy="1286"/>
          </a:xfrm>
          <a:prstGeom prst="line">
            <a:avLst/>
          </a:pr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84" name="Line 3119"/>
          <p:cNvSpPr>
            <a:spLocks noChangeShapeType="1"/>
          </p:cNvSpPr>
          <p:nvPr/>
        </p:nvSpPr>
        <p:spPr bwMode="auto">
          <a:xfrm>
            <a:off x="8420269" y="2521986"/>
            <a:ext cx="1286" cy="1286"/>
          </a:xfrm>
          <a:prstGeom prst="line">
            <a:avLst/>
          </a:pr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sp>
        <p:nvSpPr>
          <p:cNvPr id="485" name="Line 3120"/>
          <p:cNvSpPr>
            <a:spLocks noChangeShapeType="1"/>
          </p:cNvSpPr>
          <p:nvPr/>
        </p:nvSpPr>
        <p:spPr bwMode="auto">
          <a:xfrm>
            <a:off x="8733954" y="2339431"/>
            <a:ext cx="1286" cy="1286"/>
          </a:xfrm>
          <a:prstGeom prst="line">
            <a:avLst/>
          </a:prstGeom>
          <a:solidFill>
            <a:schemeClr val="tx1"/>
          </a:solidFill>
          <a:ln w="12700" cmpd="sng">
            <a:solidFill>
              <a:schemeClr val="bg1"/>
            </a:solidFill>
            <a:prstDash val="solid"/>
            <a:round/>
            <a:headEnd/>
            <a:tailEnd/>
          </a:ln>
        </p:spPr>
        <p:txBody>
          <a:bodyPr/>
          <a:lstStyle/>
          <a:p>
            <a:pPr>
              <a:defRPr/>
            </a:pPr>
            <a:endParaRPr lang="da-DK" kern="0">
              <a:solidFill>
                <a:schemeClr val="bg1"/>
              </a:solidFill>
              <a:ea typeface="ＭＳ Ｐゴシック" pitchFamily="-97" charset="-128"/>
            </a:endParaRPr>
          </a:p>
        </p:txBody>
      </p:sp>
      <p:cxnSp>
        <p:nvCxnSpPr>
          <p:cNvPr id="5" name="Straight Connector 4"/>
          <p:cNvCxnSpPr/>
          <p:nvPr/>
        </p:nvCxnSpPr>
        <p:spPr>
          <a:xfrm flipV="1">
            <a:off x="3966654" y="2234224"/>
            <a:ext cx="3921156" cy="185126"/>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966655" y="2419350"/>
            <a:ext cx="542925" cy="133887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966654" y="2419350"/>
            <a:ext cx="4171950" cy="1085850"/>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966654" y="2419350"/>
            <a:ext cx="3503628" cy="2218658"/>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509580" y="3758224"/>
            <a:ext cx="2960703" cy="879784"/>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4509580" y="3502930"/>
            <a:ext cx="3629025" cy="255295"/>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4509580" y="2234224"/>
            <a:ext cx="3378231" cy="1524000"/>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flipV="1">
            <a:off x="7887810" y="2234224"/>
            <a:ext cx="250794" cy="1270976"/>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7470282" y="3505202"/>
            <a:ext cx="668322" cy="1132807"/>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2823116" y="2318119"/>
            <a:ext cx="1071054" cy="465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Replica 0</a:t>
            </a:r>
          </a:p>
        </p:txBody>
      </p:sp>
      <p:sp>
        <p:nvSpPr>
          <p:cNvPr id="46" name="Rectangle 45"/>
          <p:cNvSpPr/>
          <p:nvPr/>
        </p:nvSpPr>
        <p:spPr>
          <a:xfrm>
            <a:off x="3375365" y="3823035"/>
            <a:ext cx="1067401" cy="4971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Replica 1</a:t>
            </a:r>
          </a:p>
        </p:txBody>
      </p:sp>
      <p:sp>
        <p:nvSpPr>
          <p:cNvPr id="47" name="Rectangle 46"/>
          <p:cNvSpPr/>
          <p:nvPr/>
        </p:nvSpPr>
        <p:spPr>
          <a:xfrm>
            <a:off x="7958249" y="1750198"/>
            <a:ext cx="1113053" cy="4840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Replica 2</a:t>
            </a:r>
            <a:endParaRPr lang="en-US" dirty="0"/>
          </a:p>
        </p:txBody>
      </p:sp>
      <p:sp>
        <p:nvSpPr>
          <p:cNvPr id="48" name="Rectangle 47"/>
          <p:cNvSpPr/>
          <p:nvPr/>
        </p:nvSpPr>
        <p:spPr>
          <a:xfrm>
            <a:off x="8229600" y="3250729"/>
            <a:ext cx="1079178" cy="4894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Replica 3</a:t>
            </a:r>
            <a:endParaRPr lang="en-US" dirty="0"/>
          </a:p>
        </p:txBody>
      </p:sp>
      <p:sp>
        <p:nvSpPr>
          <p:cNvPr id="49" name="Rectangle 48"/>
          <p:cNvSpPr/>
          <p:nvPr/>
        </p:nvSpPr>
        <p:spPr>
          <a:xfrm>
            <a:off x="7584073" y="4756915"/>
            <a:ext cx="1247993" cy="488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Replica 4</a:t>
            </a:r>
          </a:p>
        </p:txBody>
      </p:sp>
      <p:pic>
        <p:nvPicPr>
          <p:cNvPr id="50" name="Picture 3" descr="C:\Users\Sripras\AppData\Local\Microsoft\Windows\Temporary Internet Files\Content.IE5\CYK3BX0Z\MC900439608[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31762" y="4535529"/>
            <a:ext cx="356048" cy="466505"/>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50"/>
          <p:cNvSpPr/>
          <p:nvPr/>
        </p:nvSpPr>
        <p:spPr>
          <a:xfrm>
            <a:off x="2188646" y="2441046"/>
            <a:ext cx="554555" cy="422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Dir0</a:t>
            </a:r>
            <a:endParaRPr lang="en-US" dirty="0"/>
          </a:p>
        </p:txBody>
      </p:sp>
      <p:sp>
        <p:nvSpPr>
          <p:cNvPr id="52" name="Rectangle 51"/>
          <p:cNvSpPr/>
          <p:nvPr/>
        </p:nvSpPr>
        <p:spPr>
          <a:xfrm>
            <a:off x="2669310" y="4104546"/>
            <a:ext cx="582046" cy="4489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Dir1</a:t>
            </a:r>
            <a:endParaRPr lang="en-US" dirty="0"/>
          </a:p>
        </p:txBody>
      </p:sp>
      <p:sp>
        <p:nvSpPr>
          <p:cNvPr id="53" name="Rectangle 52"/>
          <p:cNvSpPr/>
          <p:nvPr/>
        </p:nvSpPr>
        <p:spPr>
          <a:xfrm>
            <a:off x="9183026" y="1923042"/>
            <a:ext cx="548455" cy="3633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Dir2</a:t>
            </a:r>
          </a:p>
        </p:txBody>
      </p:sp>
      <p:sp>
        <p:nvSpPr>
          <p:cNvPr id="54" name="Rectangle 53"/>
          <p:cNvSpPr/>
          <p:nvPr/>
        </p:nvSpPr>
        <p:spPr>
          <a:xfrm>
            <a:off x="9430212" y="3420848"/>
            <a:ext cx="609600" cy="446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Dir3</a:t>
            </a:r>
            <a:endParaRPr lang="en-US" dirty="0"/>
          </a:p>
        </p:txBody>
      </p:sp>
      <p:sp>
        <p:nvSpPr>
          <p:cNvPr id="55" name="Rectangle 54"/>
          <p:cNvSpPr/>
          <p:nvPr/>
        </p:nvSpPr>
        <p:spPr>
          <a:xfrm>
            <a:off x="8887566" y="4990610"/>
            <a:ext cx="566705" cy="423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Dir4</a:t>
            </a:r>
            <a:endParaRPr lang="en-US" dirty="0"/>
          </a:p>
        </p:txBody>
      </p:sp>
      <p:sp>
        <p:nvSpPr>
          <p:cNvPr id="56" name="Round Diagonal Corner Rectangle 55"/>
          <p:cNvSpPr/>
          <p:nvPr/>
        </p:nvSpPr>
        <p:spPr>
          <a:xfrm>
            <a:off x="9183024" y="1310300"/>
            <a:ext cx="1212997" cy="482472"/>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Migration Agent 0</a:t>
            </a:r>
          </a:p>
        </p:txBody>
      </p:sp>
      <p:sp>
        <p:nvSpPr>
          <p:cNvPr id="57" name="Rounded Rectangle 56"/>
          <p:cNvSpPr/>
          <p:nvPr/>
        </p:nvSpPr>
        <p:spPr>
          <a:xfrm>
            <a:off x="8177928" y="1310300"/>
            <a:ext cx="893373" cy="3715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Mig</a:t>
            </a:r>
            <a:r>
              <a:rPr lang="en-US" sz="1400" dirty="0"/>
              <a:t> </a:t>
            </a:r>
            <a:r>
              <a:rPr lang="en-US" sz="1400" dirty="0" err="1"/>
              <a:t>Init</a:t>
            </a:r>
            <a:endParaRPr lang="en-US" sz="1600" dirty="0"/>
          </a:p>
        </p:txBody>
      </p:sp>
      <p:sp>
        <p:nvSpPr>
          <p:cNvPr id="58" name="Diamond 57"/>
          <p:cNvSpPr/>
          <p:nvPr/>
        </p:nvSpPr>
        <p:spPr>
          <a:xfrm>
            <a:off x="7470282" y="5334000"/>
            <a:ext cx="1637562" cy="54906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Protocol 4</a:t>
            </a:r>
          </a:p>
        </p:txBody>
      </p:sp>
      <p:sp>
        <p:nvSpPr>
          <p:cNvPr id="59" name="Diamond 58"/>
          <p:cNvSpPr/>
          <p:nvPr/>
        </p:nvSpPr>
        <p:spPr>
          <a:xfrm>
            <a:off x="3115877" y="4535528"/>
            <a:ext cx="1252492" cy="384946"/>
          </a:xfrm>
          <a:prstGeom prst="diamond">
            <a:avLst/>
          </a:prstGeom>
          <a:solidFill>
            <a:schemeClr val="accent1">
              <a:alpha val="37000"/>
            </a:schemeClr>
          </a:solidFill>
          <a:ln>
            <a:solidFill>
              <a:schemeClr val="accent1">
                <a:shade val="5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Protocol 1</a:t>
            </a:r>
          </a:p>
        </p:txBody>
      </p:sp>
      <p:sp>
        <p:nvSpPr>
          <p:cNvPr id="60" name="Diamond 59"/>
          <p:cNvSpPr/>
          <p:nvPr/>
        </p:nvSpPr>
        <p:spPr>
          <a:xfrm>
            <a:off x="2544469" y="2896314"/>
            <a:ext cx="1252492" cy="384946"/>
          </a:xfrm>
          <a:prstGeom prst="diamond">
            <a:avLst/>
          </a:prstGeom>
          <a:solidFill>
            <a:schemeClr val="accent1">
              <a:alpha val="37000"/>
            </a:schemeClr>
          </a:solidFill>
          <a:ln>
            <a:solidFill>
              <a:schemeClr val="accent1">
                <a:shade val="5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Protocol 0</a:t>
            </a:r>
          </a:p>
        </p:txBody>
      </p:sp>
      <p:sp>
        <p:nvSpPr>
          <p:cNvPr id="61" name="Diamond 60"/>
          <p:cNvSpPr/>
          <p:nvPr/>
        </p:nvSpPr>
        <p:spPr>
          <a:xfrm>
            <a:off x="8205820" y="2297502"/>
            <a:ext cx="1252492" cy="384946"/>
          </a:xfrm>
          <a:prstGeom prst="diamond">
            <a:avLst/>
          </a:prstGeom>
          <a:solidFill>
            <a:schemeClr val="accent1">
              <a:alpha val="37000"/>
            </a:schemeClr>
          </a:solidFill>
          <a:ln>
            <a:solidFill>
              <a:schemeClr val="accent1">
                <a:shade val="5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Protocol 2</a:t>
            </a:r>
          </a:p>
        </p:txBody>
      </p:sp>
      <p:sp>
        <p:nvSpPr>
          <p:cNvPr id="62" name="Diamond 61"/>
          <p:cNvSpPr/>
          <p:nvPr/>
        </p:nvSpPr>
        <p:spPr>
          <a:xfrm>
            <a:off x="8254929" y="3823035"/>
            <a:ext cx="1252492" cy="384946"/>
          </a:xfrm>
          <a:prstGeom prst="diamond">
            <a:avLst/>
          </a:prstGeom>
          <a:solidFill>
            <a:schemeClr val="accent1">
              <a:alpha val="37000"/>
            </a:schemeClr>
          </a:solidFill>
          <a:ln>
            <a:solidFill>
              <a:schemeClr val="accent1">
                <a:shade val="5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Protocol 3</a:t>
            </a:r>
          </a:p>
        </p:txBody>
      </p:sp>
      <p:cxnSp>
        <p:nvCxnSpPr>
          <p:cNvPr id="63" name="Straight Connector 62"/>
          <p:cNvCxnSpPr/>
          <p:nvPr/>
        </p:nvCxnSpPr>
        <p:spPr>
          <a:xfrm flipV="1">
            <a:off x="7470282" y="2234224"/>
            <a:ext cx="417528" cy="240378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209976" y="5791200"/>
            <a:ext cx="49419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209976" y="6172200"/>
            <a:ext cx="494190" cy="0"/>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1784805" y="5608533"/>
            <a:ext cx="2828018" cy="369332"/>
          </a:xfrm>
          <a:prstGeom prst="rect">
            <a:avLst/>
          </a:prstGeom>
          <a:noFill/>
        </p:spPr>
        <p:txBody>
          <a:bodyPr wrap="none" rtlCol="0">
            <a:spAutoFit/>
          </a:bodyPr>
          <a:lstStyle/>
          <a:p>
            <a:r>
              <a:rPr lang="en-US" dirty="0"/>
              <a:t>Intra-coast (</a:t>
            </a:r>
            <a:r>
              <a:rPr lang="en-US" dirty="0" err="1"/>
              <a:t>ms</a:t>
            </a:r>
            <a:r>
              <a:rPr lang="en-US" dirty="0"/>
              <a:t>) RTT links</a:t>
            </a:r>
          </a:p>
        </p:txBody>
      </p:sp>
      <p:sp>
        <p:nvSpPr>
          <p:cNvPr id="74" name="TextBox 73"/>
          <p:cNvSpPr txBox="1"/>
          <p:nvPr/>
        </p:nvSpPr>
        <p:spPr>
          <a:xfrm>
            <a:off x="1780607" y="5975711"/>
            <a:ext cx="2821606" cy="369332"/>
          </a:xfrm>
          <a:prstGeom prst="rect">
            <a:avLst/>
          </a:prstGeom>
          <a:noFill/>
        </p:spPr>
        <p:txBody>
          <a:bodyPr wrap="none" rtlCol="0">
            <a:spAutoFit/>
          </a:bodyPr>
          <a:lstStyle/>
          <a:p>
            <a:r>
              <a:rPr lang="en-US" dirty="0"/>
              <a:t>Inter-coast (</a:t>
            </a:r>
            <a:r>
              <a:rPr lang="en-US" dirty="0" err="1"/>
              <a:t>ms</a:t>
            </a:r>
            <a:r>
              <a:rPr lang="en-US" dirty="0"/>
              <a:t>) RTT links</a:t>
            </a:r>
          </a:p>
        </p:txBody>
      </p:sp>
      <p:cxnSp>
        <p:nvCxnSpPr>
          <p:cNvPr id="75" name="Elbow Connector 74"/>
          <p:cNvCxnSpPr/>
          <p:nvPr/>
        </p:nvCxnSpPr>
        <p:spPr>
          <a:xfrm flipV="1">
            <a:off x="6052629" y="4768782"/>
            <a:ext cx="1479132" cy="1218752"/>
          </a:xfrm>
          <a:prstGeom prst="bentConnector3">
            <a:avLst>
              <a:gd name="adj1" fmla="val 184"/>
            </a:avLst>
          </a:prstGeom>
          <a:ln w="19050">
            <a:solidFill>
              <a:schemeClr val="tx1">
                <a:lumMod val="85000"/>
                <a:lumOff val="15000"/>
              </a:schemeClr>
            </a:solidFill>
            <a:tailEnd type="none"/>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5191926" y="6021878"/>
            <a:ext cx="6300123" cy="646331"/>
          </a:xfrm>
          <a:prstGeom prst="rect">
            <a:avLst/>
          </a:prstGeom>
          <a:noFill/>
        </p:spPr>
        <p:txBody>
          <a:bodyPr wrap="none" rtlCol="0">
            <a:spAutoFit/>
          </a:bodyPr>
          <a:lstStyle/>
          <a:p>
            <a:r>
              <a:rPr lang="en-US" dirty="0"/>
              <a:t>#4 is always leader, all clients forced to connect to #4.</a:t>
            </a:r>
          </a:p>
          <a:p>
            <a:r>
              <a:rPr lang="en-US" dirty="0"/>
              <a:t>No redirection.</a:t>
            </a:r>
          </a:p>
        </p:txBody>
      </p:sp>
      <p:sp>
        <p:nvSpPr>
          <p:cNvPr id="2" name="Slide Number Placeholder 1"/>
          <p:cNvSpPr>
            <a:spLocks noGrp="1"/>
          </p:cNvSpPr>
          <p:nvPr>
            <p:ph type="sldNum" sz="quarter" idx="12"/>
          </p:nvPr>
        </p:nvSpPr>
        <p:spPr/>
        <p:txBody>
          <a:bodyPr/>
          <a:lstStyle/>
          <a:p>
            <a:fld id="{8AB1C761-9FE2-4952-8BCD-2D639D168F1E}" type="slidenum">
              <a:rPr lang="en-US" smtClean="0"/>
              <a:t>40</a:t>
            </a:fld>
            <a:endParaRPr lang="en-US"/>
          </a:p>
        </p:txBody>
      </p:sp>
      <p:sp>
        <p:nvSpPr>
          <p:cNvPr id="3" name="Title 2"/>
          <p:cNvSpPr>
            <a:spLocks noGrp="1"/>
          </p:cNvSpPr>
          <p:nvPr>
            <p:ph type="title"/>
          </p:nvPr>
        </p:nvSpPr>
        <p:spPr/>
        <p:txBody>
          <a:bodyPr/>
          <a:lstStyle/>
          <a:p>
            <a:pPr algn="ctr"/>
            <a:r>
              <a:rPr lang="en-US" dirty="0" smtClean="0"/>
              <a:t>Experimental Setup</a:t>
            </a:r>
            <a:endParaRPr lang="en-US" dirty="0"/>
          </a:p>
        </p:txBody>
      </p:sp>
    </p:spTree>
    <p:extLst>
      <p:ext uri="{BB962C8B-B14F-4D97-AF65-F5344CB8AC3E}">
        <p14:creationId xmlns:p14="http://schemas.microsoft.com/office/powerpoint/2010/main" val="3564608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wipe(down)">
                                      <p:cBhvr>
                                        <p:cTn id="10" dur="500"/>
                                        <p:tgtEl>
                                          <p:spTgt spid="63"/>
                                        </p:tgtEl>
                                      </p:cBhvr>
                                    </p:animEffect>
                                  </p:childTnLst>
                                </p:cTn>
                              </p:par>
                              <p:par>
                                <p:cTn id="11" presetID="22" presetClass="entr" presetSubtype="4"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wipe(down)">
                                      <p:cBhvr>
                                        <p:cTn id="13" dur="500"/>
                                        <p:tgtEl>
                                          <p:spTgt spid="36"/>
                                        </p:tgtEl>
                                      </p:cBhvr>
                                    </p:animEffect>
                                  </p:childTnLst>
                                </p:cTn>
                              </p:par>
                              <p:par>
                                <p:cTn id="14" presetID="22" presetClass="entr" presetSubtype="4"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wipe(down)">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wipe(down)">
                                      <p:cBhvr>
                                        <p:cTn id="21" dur="500"/>
                                        <p:tgtEl>
                                          <p:spTgt spid="6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1"/>
                                        </p:tgtEl>
                                        <p:attrNameLst>
                                          <p:attrName>style.visibility</p:attrName>
                                        </p:attrNameLst>
                                      </p:cBhvr>
                                      <p:to>
                                        <p:strVal val="visible"/>
                                      </p:to>
                                    </p:set>
                                    <p:animEffect transition="in" filter="wipe(down)">
                                      <p:cBhvr>
                                        <p:cTn id="24" dur="500"/>
                                        <p:tgtEl>
                                          <p:spTgt spid="7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down)">
                                      <p:cBhvr>
                                        <p:cTn id="29" dur="500"/>
                                        <p:tgtEl>
                                          <p:spTgt spid="5"/>
                                        </p:tgtEl>
                                      </p:cBhvr>
                                    </p:animEffect>
                                  </p:childTnLst>
                                </p:cTn>
                              </p:par>
                              <p:par>
                                <p:cTn id="30" presetID="22" presetClass="entr" presetSubtype="4" fill="hold"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down)">
                                      <p:cBhvr>
                                        <p:cTn id="32" dur="500"/>
                                        <p:tgtEl>
                                          <p:spTgt spid="33"/>
                                        </p:tgtEl>
                                      </p:cBhvr>
                                    </p:animEffect>
                                  </p:childTnLst>
                                </p:cTn>
                              </p:par>
                              <p:par>
                                <p:cTn id="33" presetID="22" presetClass="entr" presetSubtype="4"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down)">
                                      <p:cBhvr>
                                        <p:cTn id="35" dur="500"/>
                                        <p:tgtEl>
                                          <p:spTgt spid="15"/>
                                        </p:tgtEl>
                                      </p:cBhvr>
                                    </p:animEffect>
                                  </p:childTnLst>
                                </p:cTn>
                              </p:par>
                              <p:par>
                                <p:cTn id="36" presetID="22" presetClass="entr" presetSubtype="4" fill="hold"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down)">
                                      <p:cBhvr>
                                        <p:cTn id="38" dur="500"/>
                                        <p:tgtEl>
                                          <p:spTgt spid="24"/>
                                        </p:tgtEl>
                                      </p:cBhvr>
                                    </p:animEffect>
                                  </p:childTnLst>
                                </p:cTn>
                              </p:par>
                              <p:par>
                                <p:cTn id="39" presetID="22" presetClass="entr" presetSubtype="4"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wipe(down)">
                                      <p:cBhvr>
                                        <p:cTn id="41" dur="500"/>
                                        <p:tgtEl>
                                          <p:spTgt spid="30"/>
                                        </p:tgtEl>
                                      </p:cBhvr>
                                    </p:animEffect>
                                  </p:childTnLst>
                                </p:cTn>
                              </p:par>
                              <p:par>
                                <p:cTn id="42" presetID="22" presetClass="entr" presetSubtype="4" fill="hold"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wipe(down)">
                                      <p:cBhvr>
                                        <p:cTn id="44" dur="500"/>
                                        <p:tgtEl>
                                          <p:spTgt spid="2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69"/>
                                        </p:tgtEl>
                                        <p:attrNameLst>
                                          <p:attrName>style.visibility</p:attrName>
                                        </p:attrNameLst>
                                      </p:cBhvr>
                                      <p:to>
                                        <p:strVal val="visible"/>
                                      </p:to>
                                    </p:set>
                                    <p:animEffect transition="in" filter="wipe(down)">
                                      <p:cBhvr>
                                        <p:cTn id="49" dur="500"/>
                                        <p:tgtEl>
                                          <p:spTgt spid="69"/>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wipe(down)">
                                      <p:cBhvr>
                                        <p:cTn id="52" dur="500"/>
                                        <p:tgtEl>
                                          <p:spTgt spid="74"/>
                                        </p:tgtEl>
                                      </p:cBhvr>
                                    </p:animEffect>
                                  </p:childTnLst>
                                </p:cTn>
                              </p:par>
                            </p:childTnLst>
                          </p:cTn>
                        </p:par>
                      </p:childTnLst>
                    </p:cTn>
                  </p:par>
                  <p:par>
                    <p:cTn id="53" fill="hold">
                      <p:stCondLst>
                        <p:cond delay="indefinite"/>
                      </p:stCondLst>
                      <p:childTnLst>
                        <p:par>
                          <p:cTn id="54" fill="hold">
                            <p:stCondLst>
                              <p:cond delay="0"/>
                            </p:stCondLst>
                            <p:childTnLst>
                              <p:par>
                                <p:cTn id="55" presetID="26" presetClass="emph" presetSubtype="0" fill="hold" nodeType="clickEffect">
                                  <p:stCondLst>
                                    <p:cond delay="0"/>
                                  </p:stCondLst>
                                  <p:childTnLst>
                                    <p:animEffect transition="out" filter="fade">
                                      <p:cBhvr>
                                        <p:cTn id="56" dur="500" tmFilter="0, 0; .2, .5; .8, .5; 1, 0"/>
                                        <p:tgtEl>
                                          <p:spTgt spid="50"/>
                                        </p:tgtEl>
                                      </p:cBhvr>
                                    </p:animEffect>
                                    <p:animScale>
                                      <p:cBhvr>
                                        <p:cTn id="57" dur="250" autoRev="1" fill="hold"/>
                                        <p:tgtEl>
                                          <p:spTgt spid="50"/>
                                        </p:tgtEl>
                                      </p:cBhvr>
                                      <p:by x="105000" y="105000"/>
                                    </p:animScale>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75"/>
                                        </p:tgtEl>
                                        <p:attrNameLst>
                                          <p:attrName>style.visibility</p:attrName>
                                        </p:attrNameLst>
                                      </p:cBhvr>
                                      <p:to>
                                        <p:strVal val="visible"/>
                                      </p:to>
                                    </p:set>
                                    <p:animEffect transition="in" filter="fade">
                                      <p:cBhvr>
                                        <p:cTn id="62" dur="500"/>
                                        <p:tgtEl>
                                          <p:spTgt spid="75"/>
                                        </p:tgtEl>
                                      </p:cBhvr>
                                    </p:animEffect>
                                  </p:childTnLst>
                                </p:cTn>
                              </p:par>
                              <p:par>
                                <p:cTn id="63" presetID="1" presetClass="entr" presetSubtype="0" fill="hold" grpId="0" nodeType="withEffect">
                                  <p:stCondLst>
                                    <p:cond delay="0"/>
                                  </p:stCondLst>
                                  <p:childTnLst>
                                    <p:set>
                                      <p:cBhvr>
                                        <p:cTn id="64"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4" grpId="0"/>
      <p:bldP spid="8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B1C761-9FE2-4952-8BCD-2D639D168F1E}" type="slidenum">
              <a:rPr lang="en-US" smtClean="0"/>
              <a:t>41</a:t>
            </a:fld>
            <a:endParaRPr lang="en-US"/>
          </a:p>
        </p:txBody>
      </p:sp>
      <p:sp>
        <p:nvSpPr>
          <p:cNvPr id="45" name="Rectangle 44"/>
          <p:cNvSpPr/>
          <p:nvPr/>
        </p:nvSpPr>
        <p:spPr>
          <a:xfrm>
            <a:off x="2590800" y="2434966"/>
            <a:ext cx="1942268" cy="3409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Paxos</a:t>
            </a:r>
            <a:r>
              <a:rPr lang="en-US" sz="1400" dirty="0"/>
              <a:t> client</a:t>
            </a:r>
          </a:p>
        </p:txBody>
      </p:sp>
      <p:sp>
        <p:nvSpPr>
          <p:cNvPr id="46" name="Cloud"/>
          <p:cNvSpPr>
            <a:spLocks noChangeAspect="1" noEditPoints="1" noChangeArrowheads="1"/>
          </p:cNvSpPr>
          <p:nvPr/>
        </p:nvSpPr>
        <p:spPr bwMode="auto">
          <a:xfrm>
            <a:off x="5505864" y="3626019"/>
            <a:ext cx="2057796" cy="137901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0"/>
                </a:cubicBezTo>
                <a:cubicBezTo>
                  <a:pt x="475" y="16325"/>
                  <a:pt x="1451" y="17650"/>
                  <a:pt x="2655" y="17650"/>
                </a:cubicBezTo>
                <a:cubicBezTo>
                  <a:pt x="2739" y="17649"/>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en-US"/>
          </a:p>
        </p:txBody>
      </p:sp>
      <p:pic>
        <p:nvPicPr>
          <p:cNvPr id="47" name="Picture 3" descr="C:\Users\Sripras\AppData\Local\Microsoft\Windows\Temporary Internet Files\Content.IE5\S5NU6IIH\MC900320178[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6838" y="2546876"/>
            <a:ext cx="1700992" cy="485268"/>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p:cNvSpPr/>
          <p:nvPr/>
        </p:nvSpPr>
        <p:spPr>
          <a:xfrm>
            <a:off x="6003388" y="3502976"/>
            <a:ext cx="1339360" cy="204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rot="10800000">
            <a:off x="7347750" y="4508066"/>
            <a:ext cx="1339362" cy="2045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4836184" y="4511238"/>
            <a:ext cx="1339360" cy="204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4" descr="C:\Users\Sripras\AppData\Local\Microsoft\Windows\Temporary Internet Files\Content.IE5\EJPT9TYZ\MC900048283[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95318" y="3304892"/>
            <a:ext cx="373890" cy="46232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C:\Users\Sripras\AppData\Local\Microsoft\Windows\Temporary Internet Files\Content.IE5\EJPT9TYZ\MC900048283[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2911" y="4280074"/>
            <a:ext cx="373890" cy="462328"/>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Straight Arrow Connector 52"/>
          <p:cNvCxnSpPr>
            <a:stCxn id="45" idx="2"/>
            <a:endCxn id="59" idx="0"/>
          </p:cNvCxnSpPr>
          <p:nvPr/>
        </p:nvCxnSpPr>
        <p:spPr>
          <a:xfrm>
            <a:off x="3561934" y="2775882"/>
            <a:ext cx="0" cy="58785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p:cNvCxnSpPr>
            <a:stCxn id="47" idx="3"/>
            <a:endCxn id="48" idx="3"/>
          </p:cNvCxnSpPr>
          <p:nvPr/>
        </p:nvCxnSpPr>
        <p:spPr>
          <a:xfrm flipH="1">
            <a:off x="7342748" y="2789510"/>
            <a:ext cx="155082" cy="815732"/>
          </a:xfrm>
          <a:prstGeom prst="bentConnector3">
            <a:avLst>
              <a:gd name="adj1" fmla="val -147406"/>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Curved Connector 54"/>
          <p:cNvCxnSpPr>
            <a:stCxn id="48" idx="3"/>
            <a:endCxn id="49" idx="2"/>
          </p:cNvCxnSpPr>
          <p:nvPr/>
        </p:nvCxnSpPr>
        <p:spPr>
          <a:xfrm>
            <a:off x="7342749" y="3605242"/>
            <a:ext cx="674683" cy="902824"/>
          </a:xfrm>
          <a:prstGeom prst="curved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6" name="Curved Connector 55"/>
          <p:cNvCxnSpPr>
            <a:stCxn id="49" idx="0"/>
            <a:endCxn id="50" idx="2"/>
          </p:cNvCxnSpPr>
          <p:nvPr/>
        </p:nvCxnSpPr>
        <p:spPr>
          <a:xfrm rot="5400000">
            <a:off x="6760063" y="3458403"/>
            <a:ext cx="3170" cy="2511567"/>
          </a:xfrm>
          <a:prstGeom prst="curvedConnector3">
            <a:avLst>
              <a:gd name="adj1" fmla="val 7311356"/>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50" idx="0"/>
            <a:endCxn id="48" idx="1"/>
          </p:cNvCxnSpPr>
          <p:nvPr/>
        </p:nvCxnSpPr>
        <p:spPr>
          <a:xfrm rot="5400000" flipH="1" flipV="1">
            <a:off x="5301628" y="3809478"/>
            <a:ext cx="905996" cy="497524"/>
          </a:xfrm>
          <a:prstGeom prst="curvedConnector2">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50" idx="2"/>
            <a:endCxn id="52" idx="2"/>
          </p:cNvCxnSpPr>
          <p:nvPr/>
        </p:nvCxnSpPr>
        <p:spPr>
          <a:xfrm rot="5400000">
            <a:off x="5009544" y="4246082"/>
            <a:ext cx="26632" cy="966008"/>
          </a:xfrm>
          <a:prstGeom prst="bentConnector3">
            <a:avLst>
              <a:gd name="adj1" fmla="val 958366"/>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a:off x="2483988" y="3363734"/>
            <a:ext cx="2155892" cy="3328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Dir</a:t>
            </a:r>
            <a:r>
              <a:rPr lang="en-US" sz="1200" dirty="0"/>
              <a:t> Client</a:t>
            </a:r>
          </a:p>
        </p:txBody>
      </p:sp>
      <p:cxnSp>
        <p:nvCxnSpPr>
          <p:cNvPr id="60" name="Straight Arrow Connector 59"/>
          <p:cNvCxnSpPr>
            <a:stCxn id="59" idx="6"/>
            <a:endCxn id="47" idx="1"/>
          </p:cNvCxnSpPr>
          <p:nvPr/>
        </p:nvCxnSpPr>
        <p:spPr>
          <a:xfrm flipV="1">
            <a:off x="4639880" y="2789511"/>
            <a:ext cx="1156958" cy="74064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Plus 60"/>
          <p:cNvSpPr/>
          <p:nvPr/>
        </p:nvSpPr>
        <p:spPr>
          <a:xfrm>
            <a:off x="1808576" y="2831624"/>
            <a:ext cx="324586" cy="341045"/>
          </a:xfrm>
          <a:prstGeom prst="mathPlus">
            <a:avLst/>
          </a:prstGeom>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Plus 61"/>
          <p:cNvSpPr/>
          <p:nvPr/>
        </p:nvSpPr>
        <p:spPr>
          <a:xfrm>
            <a:off x="5705692" y="2088642"/>
            <a:ext cx="327032" cy="342494"/>
          </a:xfrm>
          <a:prstGeom prst="mathPlus">
            <a:avLst/>
          </a:prstGeom>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Plus 63"/>
          <p:cNvSpPr/>
          <p:nvPr/>
        </p:nvSpPr>
        <p:spPr>
          <a:xfrm>
            <a:off x="3030042" y="5027512"/>
            <a:ext cx="348392" cy="335280"/>
          </a:xfrm>
          <a:prstGeom prst="mathPlus">
            <a:avLst/>
          </a:prstGeom>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5" descr="C:\Users\Sripras\AppData\Local\Microsoft\Windows\Temporary Internet Files\Content.IE5\24UHWFW8\MC900439608[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32287" y="3508953"/>
            <a:ext cx="178696" cy="234133"/>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Elbow Connector 81"/>
          <p:cNvCxnSpPr>
            <a:stCxn id="48" idx="2"/>
            <a:endCxn id="51" idx="2"/>
          </p:cNvCxnSpPr>
          <p:nvPr/>
        </p:nvCxnSpPr>
        <p:spPr>
          <a:xfrm rot="5400000">
            <a:off x="6147810" y="3241963"/>
            <a:ext cx="59712" cy="990805"/>
          </a:xfrm>
          <a:prstGeom prst="bentConnector3">
            <a:avLst>
              <a:gd name="adj1" fmla="val 48283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49" idx="0"/>
            <a:endCxn id="90" idx="2"/>
          </p:cNvCxnSpPr>
          <p:nvPr/>
        </p:nvCxnSpPr>
        <p:spPr>
          <a:xfrm rot="5400000">
            <a:off x="7506145" y="4278079"/>
            <a:ext cx="76764" cy="945809"/>
          </a:xfrm>
          <a:prstGeom prst="bentConnector3">
            <a:avLst>
              <a:gd name="adj1" fmla="val 397796"/>
            </a:avLst>
          </a:prstGeom>
          <a:ln>
            <a:tailEnd type="triangle"/>
          </a:ln>
        </p:spPr>
        <p:style>
          <a:lnRef idx="1">
            <a:schemeClr val="accent1"/>
          </a:lnRef>
          <a:fillRef idx="0">
            <a:schemeClr val="accent1"/>
          </a:fillRef>
          <a:effectRef idx="0">
            <a:schemeClr val="accent1"/>
          </a:effectRef>
          <a:fontRef idx="minor">
            <a:schemeClr val="tx1"/>
          </a:fontRef>
        </p:style>
      </p:cxnSp>
      <p:pic>
        <p:nvPicPr>
          <p:cNvPr id="90" name="Picture 4" descr="C:\Users\Sripras\AppData\Local\Microsoft\Windows\Temporary Internet Files\Content.IE5\EJPT9TYZ\MC900048283[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84876" y="4327526"/>
            <a:ext cx="373493" cy="46183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074170" y="2827814"/>
            <a:ext cx="1505540" cy="369332"/>
          </a:xfrm>
          <a:prstGeom prst="rect">
            <a:avLst/>
          </a:prstGeom>
          <a:noFill/>
        </p:spPr>
        <p:txBody>
          <a:bodyPr wrap="none" rtlCol="0">
            <a:spAutoFit/>
          </a:bodyPr>
          <a:lstStyle/>
          <a:p>
            <a:r>
              <a:rPr lang="en-US" dirty="0"/>
              <a:t>Link latency</a:t>
            </a:r>
          </a:p>
        </p:txBody>
      </p:sp>
      <p:sp>
        <p:nvSpPr>
          <p:cNvPr id="28" name="TextBox 27"/>
          <p:cNvSpPr txBox="1"/>
          <p:nvPr/>
        </p:nvSpPr>
        <p:spPr>
          <a:xfrm>
            <a:off x="5961320" y="2075223"/>
            <a:ext cx="1861407" cy="369332"/>
          </a:xfrm>
          <a:prstGeom prst="rect">
            <a:avLst/>
          </a:prstGeom>
          <a:noFill/>
        </p:spPr>
        <p:txBody>
          <a:bodyPr wrap="none" rtlCol="0">
            <a:spAutoFit/>
          </a:bodyPr>
          <a:lstStyle/>
          <a:p>
            <a:r>
              <a:rPr lang="en-US" dirty="0"/>
              <a:t>Queuing delay</a:t>
            </a:r>
          </a:p>
        </p:txBody>
      </p:sp>
      <p:sp>
        <p:nvSpPr>
          <p:cNvPr id="29" name="TextBox 28"/>
          <p:cNvSpPr txBox="1"/>
          <p:nvPr/>
        </p:nvSpPr>
        <p:spPr>
          <a:xfrm>
            <a:off x="5495318" y="4058240"/>
            <a:ext cx="2670924" cy="338554"/>
          </a:xfrm>
          <a:prstGeom prst="rect">
            <a:avLst/>
          </a:prstGeom>
          <a:noFill/>
        </p:spPr>
        <p:txBody>
          <a:bodyPr wrap="none" rtlCol="0">
            <a:spAutoFit/>
          </a:bodyPr>
          <a:lstStyle/>
          <a:p>
            <a:r>
              <a:rPr lang="en-US" sz="1600" dirty="0" err="1"/>
              <a:t>Paxos</a:t>
            </a:r>
            <a:r>
              <a:rPr lang="en-US" sz="1600" dirty="0"/>
              <a:t> convergence time</a:t>
            </a:r>
          </a:p>
        </p:txBody>
      </p:sp>
      <p:sp>
        <p:nvSpPr>
          <p:cNvPr id="30" name="TextBox 29"/>
          <p:cNvSpPr txBox="1"/>
          <p:nvPr/>
        </p:nvSpPr>
        <p:spPr>
          <a:xfrm>
            <a:off x="3311161" y="5020744"/>
            <a:ext cx="2709396" cy="369332"/>
          </a:xfrm>
          <a:prstGeom prst="rect">
            <a:avLst/>
          </a:prstGeom>
          <a:noFill/>
        </p:spPr>
        <p:txBody>
          <a:bodyPr wrap="none" rtlCol="0">
            <a:spAutoFit/>
          </a:bodyPr>
          <a:lstStyle/>
          <a:p>
            <a:r>
              <a:rPr lang="en-US" dirty="0"/>
              <a:t>Database access time</a:t>
            </a:r>
          </a:p>
        </p:txBody>
      </p:sp>
      <p:cxnSp>
        <p:nvCxnSpPr>
          <p:cNvPr id="5" name="Elbow Connector 4"/>
          <p:cNvCxnSpPr>
            <a:stCxn id="29" idx="3"/>
            <a:endCxn id="6" idx="0"/>
          </p:cNvCxnSpPr>
          <p:nvPr/>
        </p:nvCxnSpPr>
        <p:spPr>
          <a:xfrm>
            <a:off x="8166242" y="4227517"/>
            <a:ext cx="1008050" cy="103322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078206" y="5260741"/>
            <a:ext cx="4192173" cy="1477328"/>
          </a:xfrm>
          <a:prstGeom prst="rect">
            <a:avLst/>
          </a:prstGeom>
          <a:noFill/>
        </p:spPr>
        <p:txBody>
          <a:bodyPr wrap="none" rtlCol="0">
            <a:spAutoFit/>
          </a:bodyPr>
          <a:lstStyle/>
          <a:p>
            <a:r>
              <a:rPr lang="en-US" dirty="0"/>
              <a:t>Distance from leader to </a:t>
            </a:r>
          </a:p>
          <a:p>
            <a:r>
              <a:rPr lang="en-US" dirty="0"/>
              <a:t>3</a:t>
            </a:r>
            <a:r>
              <a:rPr lang="en-US" baseline="30000" dirty="0"/>
              <a:t>rd</a:t>
            </a:r>
            <a:r>
              <a:rPr lang="en-US" dirty="0"/>
              <a:t> closest replica (in 5 node cluster)</a:t>
            </a:r>
          </a:p>
          <a:p>
            <a:r>
              <a:rPr lang="en-US" dirty="0"/>
              <a:t>Composed of:</a:t>
            </a:r>
          </a:p>
          <a:p>
            <a:r>
              <a:rPr lang="en-US" dirty="0"/>
              <a:t>    a) network component</a:t>
            </a:r>
          </a:p>
          <a:p>
            <a:r>
              <a:rPr lang="en-US" dirty="0"/>
              <a:t>    b) queuing delay</a:t>
            </a:r>
          </a:p>
        </p:txBody>
      </p:sp>
      <p:sp>
        <p:nvSpPr>
          <p:cNvPr id="33" name="Plus 32"/>
          <p:cNvSpPr/>
          <p:nvPr/>
        </p:nvSpPr>
        <p:spPr>
          <a:xfrm>
            <a:off x="5170732" y="4038950"/>
            <a:ext cx="324586" cy="341045"/>
          </a:xfrm>
          <a:prstGeom prst="mathPlus">
            <a:avLst/>
          </a:prstGeom>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pPr algn="ctr"/>
            <a:r>
              <a:rPr lang="en-US" dirty="0" smtClean="0"/>
              <a:t>Latency Breakdown</a:t>
            </a:r>
            <a:br>
              <a:rPr lang="en-US" dirty="0" smtClean="0"/>
            </a:br>
            <a:r>
              <a:rPr lang="en-US" sz="3200" i="1" dirty="0" smtClean="0"/>
              <a:t>how I spent my milliseconds</a:t>
            </a:r>
            <a:endParaRPr lang="en-US" i="1" dirty="0"/>
          </a:p>
        </p:txBody>
      </p:sp>
    </p:spTree>
    <p:extLst>
      <p:ext uri="{BB962C8B-B14F-4D97-AF65-F5344CB8AC3E}">
        <p14:creationId xmlns:p14="http://schemas.microsoft.com/office/powerpoint/2010/main" val="16401387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fade">
                                      <p:cBhvr>
                                        <p:cTn id="33" dur="500"/>
                                        <p:tgtEl>
                                          <p:spTgt spid="53"/>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2"/>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61"/>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60"/>
                                        </p:tgtEl>
                                        <p:attrNameLst>
                                          <p:attrName>style.visibility</p:attrName>
                                        </p:attrNameLst>
                                      </p:cBhvr>
                                      <p:to>
                                        <p:strVal val="visible"/>
                                      </p:to>
                                    </p:set>
                                    <p:animEffect transition="in" filter="wipe(down)">
                                      <p:cBhvr>
                                        <p:cTn id="42" dur="500"/>
                                        <p:tgtEl>
                                          <p:spTgt spid="60"/>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barn(inVertical)">
                                      <p:cBhvr>
                                        <p:cTn id="47" dur="500"/>
                                        <p:tgtEl>
                                          <p:spTgt spid="47"/>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2"/>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28"/>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54"/>
                                        </p:tgtEl>
                                        <p:attrNameLst>
                                          <p:attrName>style.visibility</p:attrName>
                                        </p:attrNameLst>
                                      </p:cBhvr>
                                      <p:to>
                                        <p:strVal val="visible"/>
                                      </p:to>
                                    </p:set>
                                    <p:animEffect transition="in" filter="wipe(down)">
                                      <p:cBhvr>
                                        <p:cTn id="58" dur="500"/>
                                        <p:tgtEl>
                                          <p:spTgt spid="54"/>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55"/>
                                        </p:tgtEl>
                                        <p:attrNameLst>
                                          <p:attrName>style.visibility</p:attrName>
                                        </p:attrNameLst>
                                      </p:cBhvr>
                                      <p:to>
                                        <p:strVal val="visible"/>
                                      </p:to>
                                    </p:set>
                                    <p:animEffect transition="in" filter="wipe(down)">
                                      <p:cBhvr>
                                        <p:cTn id="63" dur="500"/>
                                        <p:tgtEl>
                                          <p:spTgt spid="55"/>
                                        </p:tgtEl>
                                      </p:cBhvr>
                                    </p:animEffect>
                                  </p:childTnLst>
                                </p:cTn>
                              </p:par>
                              <p:par>
                                <p:cTn id="64" presetID="22" presetClass="entr" presetSubtype="4" fill="hold" nodeType="withEffect">
                                  <p:stCondLst>
                                    <p:cond delay="0"/>
                                  </p:stCondLst>
                                  <p:childTnLst>
                                    <p:set>
                                      <p:cBhvr>
                                        <p:cTn id="65" dur="1" fill="hold">
                                          <p:stCondLst>
                                            <p:cond delay="0"/>
                                          </p:stCondLst>
                                        </p:cTn>
                                        <p:tgtEl>
                                          <p:spTgt spid="56"/>
                                        </p:tgtEl>
                                        <p:attrNameLst>
                                          <p:attrName>style.visibility</p:attrName>
                                        </p:attrNameLst>
                                      </p:cBhvr>
                                      <p:to>
                                        <p:strVal val="visible"/>
                                      </p:to>
                                    </p:set>
                                    <p:animEffect transition="in" filter="wipe(down)">
                                      <p:cBhvr>
                                        <p:cTn id="66" dur="500"/>
                                        <p:tgtEl>
                                          <p:spTgt spid="56"/>
                                        </p:tgtEl>
                                      </p:cBhvr>
                                    </p:animEffect>
                                  </p:childTnLst>
                                </p:cTn>
                              </p:par>
                              <p:par>
                                <p:cTn id="67" presetID="22" presetClass="entr" presetSubtype="4" fill="hold" nodeType="withEffect">
                                  <p:stCondLst>
                                    <p:cond delay="0"/>
                                  </p:stCondLst>
                                  <p:childTnLst>
                                    <p:set>
                                      <p:cBhvr>
                                        <p:cTn id="68" dur="1" fill="hold">
                                          <p:stCondLst>
                                            <p:cond delay="0"/>
                                          </p:stCondLst>
                                        </p:cTn>
                                        <p:tgtEl>
                                          <p:spTgt spid="57"/>
                                        </p:tgtEl>
                                        <p:attrNameLst>
                                          <p:attrName>style.visibility</p:attrName>
                                        </p:attrNameLst>
                                      </p:cBhvr>
                                      <p:to>
                                        <p:strVal val="visible"/>
                                      </p:to>
                                    </p:set>
                                    <p:animEffect transition="in" filter="wipe(down)">
                                      <p:cBhvr>
                                        <p:cTn id="69" dur="500"/>
                                        <p:tgtEl>
                                          <p:spTgt spid="57"/>
                                        </p:tgtEl>
                                      </p:cBhvr>
                                    </p:animEffect>
                                  </p:childTnLst>
                                </p:cTn>
                              </p:par>
                              <p:par>
                                <p:cTn id="70" presetID="1" presetClass="entr" presetSubtype="0" fill="hold" grpId="0" nodeType="withEffect">
                                  <p:stCondLst>
                                    <p:cond delay="0"/>
                                  </p:stCondLst>
                                  <p:childTnLst>
                                    <p:set>
                                      <p:cBhvr>
                                        <p:cTn id="71" dur="1" fill="hold">
                                          <p:stCondLst>
                                            <p:cond delay="0"/>
                                          </p:stCondLst>
                                        </p:cTn>
                                        <p:tgtEl>
                                          <p:spTgt spid="29"/>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33"/>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nodeType="clickEffect">
                                  <p:stCondLst>
                                    <p:cond delay="0"/>
                                  </p:stCondLst>
                                  <p:childTnLst>
                                    <p:set>
                                      <p:cBhvr>
                                        <p:cTn id="77" dur="1" fill="hold">
                                          <p:stCondLst>
                                            <p:cond delay="0"/>
                                          </p:stCondLst>
                                        </p:cTn>
                                        <p:tgtEl>
                                          <p:spTgt spid="5"/>
                                        </p:tgtEl>
                                        <p:attrNameLst>
                                          <p:attrName>style.visibility</p:attrName>
                                        </p:attrNameLst>
                                      </p:cBhvr>
                                      <p:to>
                                        <p:strVal val="visible"/>
                                      </p:to>
                                    </p:set>
                                    <p:animEffect transition="in" filter="wipe(down)">
                                      <p:cBhvr>
                                        <p:cTn id="78" dur="500"/>
                                        <p:tgtEl>
                                          <p:spTgt spid="5"/>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nodeType="clickEffect">
                                  <p:stCondLst>
                                    <p:cond delay="0"/>
                                  </p:stCondLst>
                                  <p:childTnLst>
                                    <p:set>
                                      <p:cBhvr>
                                        <p:cTn id="86" dur="1" fill="hold">
                                          <p:stCondLst>
                                            <p:cond delay="0"/>
                                          </p:stCondLst>
                                        </p:cTn>
                                        <p:tgtEl>
                                          <p:spTgt spid="55"/>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56"/>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57"/>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64"/>
                                        </p:tgtEl>
                                        <p:attrNameLst>
                                          <p:attrName>style.visibility</p:attrName>
                                        </p:attrNameLst>
                                      </p:cBhvr>
                                      <p:to>
                                        <p:strVal val="visible"/>
                                      </p:to>
                                    </p:set>
                                  </p:childTnLst>
                                </p:cTn>
                              </p:par>
                              <p:par>
                                <p:cTn id="95" presetID="22" presetClass="entr" presetSubtype="4" fill="hold" nodeType="withEffect">
                                  <p:stCondLst>
                                    <p:cond delay="0"/>
                                  </p:stCondLst>
                                  <p:childTnLst>
                                    <p:set>
                                      <p:cBhvr>
                                        <p:cTn id="96" dur="1" fill="hold">
                                          <p:stCondLst>
                                            <p:cond delay="0"/>
                                          </p:stCondLst>
                                        </p:cTn>
                                        <p:tgtEl>
                                          <p:spTgt spid="58"/>
                                        </p:tgtEl>
                                        <p:attrNameLst>
                                          <p:attrName>style.visibility</p:attrName>
                                        </p:attrNameLst>
                                      </p:cBhvr>
                                      <p:to>
                                        <p:strVal val="visible"/>
                                      </p:to>
                                    </p:set>
                                    <p:animEffect transition="in" filter="wipe(down)">
                                      <p:cBhvr>
                                        <p:cTn id="97" dur="500"/>
                                        <p:tgtEl>
                                          <p:spTgt spid="58"/>
                                        </p:tgtEl>
                                      </p:cBhvr>
                                    </p:animEffect>
                                  </p:childTnLst>
                                </p:cTn>
                              </p:par>
                              <p:par>
                                <p:cTn id="98" presetID="22" presetClass="entr" presetSubtype="4" fill="hold" nodeType="withEffect">
                                  <p:stCondLst>
                                    <p:cond delay="0"/>
                                  </p:stCondLst>
                                  <p:childTnLst>
                                    <p:set>
                                      <p:cBhvr>
                                        <p:cTn id="99" dur="1" fill="hold">
                                          <p:stCondLst>
                                            <p:cond delay="0"/>
                                          </p:stCondLst>
                                        </p:cTn>
                                        <p:tgtEl>
                                          <p:spTgt spid="82"/>
                                        </p:tgtEl>
                                        <p:attrNameLst>
                                          <p:attrName>style.visibility</p:attrName>
                                        </p:attrNameLst>
                                      </p:cBhvr>
                                      <p:to>
                                        <p:strVal val="visible"/>
                                      </p:to>
                                    </p:set>
                                    <p:animEffect transition="in" filter="wipe(down)">
                                      <p:cBhvr>
                                        <p:cTn id="100" dur="500"/>
                                        <p:tgtEl>
                                          <p:spTgt spid="82"/>
                                        </p:tgtEl>
                                      </p:cBhvr>
                                    </p:animEffect>
                                  </p:childTnLst>
                                </p:cTn>
                              </p:par>
                              <p:par>
                                <p:cTn id="101" presetID="22" presetClass="entr" presetSubtype="4" fill="hold" nodeType="withEffect">
                                  <p:stCondLst>
                                    <p:cond delay="0"/>
                                  </p:stCondLst>
                                  <p:childTnLst>
                                    <p:set>
                                      <p:cBhvr>
                                        <p:cTn id="102" dur="1" fill="hold">
                                          <p:stCondLst>
                                            <p:cond delay="0"/>
                                          </p:stCondLst>
                                        </p:cTn>
                                        <p:tgtEl>
                                          <p:spTgt spid="83"/>
                                        </p:tgtEl>
                                        <p:attrNameLst>
                                          <p:attrName>style.visibility</p:attrName>
                                        </p:attrNameLst>
                                      </p:cBhvr>
                                      <p:to>
                                        <p:strVal val="visible"/>
                                      </p:to>
                                    </p:set>
                                    <p:animEffect transition="in" filter="wipe(down)">
                                      <p:cBhvr>
                                        <p:cTn id="103" dur="500"/>
                                        <p:tgtEl>
                                          <p:spTgt spid="83"/>
                                        </p:tgtEl>
                                      </p:cBhvr>
                                    </p:animEffect>
                                  </p:childTnLst>
                                </p:cTn>
                              </p:par>
                              <p:par>
                                <p:cTn id="104" presetID="1" presetClass="entr" presetSubtype="0" fill="hold" grpId="0" nodeType="withEffect">
                                  <p:stCondLst>
                                    <p:cond delay="0"/>
                                  </p:stCondLst>
                                  <p:childTnLst>
                                    <p:set>
                                      <p:cBhvr>
                                        <p:cTn id="105" dur="1" fill="hold">
                                          <p:stCondLst>
                                            <p:cond delay="0"/>
                                          </p:stCondLst>
                                        </p:cTn>
                                        <p:tgtEl>
                                          <p:spTgt spid="30"/>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26" presetClass="emph" presetSubtype="0" fill="hold" nodeType="clickEffect">
                                  <p:stCondLst>
                                    <p:cond delay="0"/>
                                  </p:stCondLst>
                                  <p:childTnLst>
                                    <p:animEffect transition="out" filter="fade">
                                      <p:cBhvr>
                                        <p:cTn id="109" dur="500" tmFilter="0, 0; .2, .5; .8, .5; 1, 0"/>
                                        <p:tgtEl>
                                          <p:spTgt spid="54"/>
                                        </p:tgtEl>
                                      </p:cBhvr>
                                    </p:animEffect>
                                    <p:animScale>
                                      <p:cBhvr>
                                        <p:cTn id="110" dur="250" autoRev="1" fill="hold"/>
                                        <p:tgtEl>
                                          <p:spTgt spid="54"/>
                                        </p:tgtEl>
                                      </p:cBhvr>
                                      <p:by x="105000" y="105000"/>
                                    </p:animScale>
                                  </p:childTnLst>
                                </p:cTn>
                              </p:par>
                            </p:childTnLst>
                          </p:cTn>
                        </p:par>
                      </p:childTnLst>
                    </p:cTn>
                  </p:par>
                  <p:par>
                    <p:cTn id="111" fill="hold">
                      <p:stCondLst>
                        <p:cond delay="indefinite"/>
                      </p:stCondLst>
                      <p:childTnLst>
                        <p:par>
                          <p:cTn id="112" fill="hold">
                            <p:stCondLst>
                              <p:cond delay="0"/>
                            </p:stCondLst>
                            <p:childTnLst>
                              <p:par>
                                <p:cTn id="113" presetID="26" presetClass="emph" presetSubtype="0" fill="hold" nodeType="clickEffect">
                                  <p:stCondLst>
                                    <p:cond delay="0"/>
                                  </p:stCondLst>
                                  <p:childTnLst>
                                    <p:animEffect transition="out" filter="fade">
                                      <p:cBhvr>
                                        <p:cTn id="114" dur="500" tmFilter="0, 0; .2, .5; .8, .5; 1, 0"/>
                                        <p:tgtEl>
                                          <p:spTgt spid="60"/>
                                        </p:tgtEl>
                                      </p:cBhvr>
                                    </p:animEffect>
                                    <p:animScale>
                                      <p:cBhvr>
                                        <p:cTn id="115" dur="250" autoRev="1" fill="hold"/>
                                        <p:tgtEl>
                                          <p:spTgt spid="60"/>
                                        </p:tgtEl>
                                      </p:cBhvr>
                                      <p:by x="105000" y="105000"/>
                                    </p:animScale>
                                  </p:childTnLst>
                                </p:cTn>
                              </p:par>
                            </p:childTnLst>
                          </p:cTn>
                        </p:par>
                      </p:childTnLst>
                    </p:cTn>
                  </p:par>
                  <p:par>
                    <p:cTn id="116" fill="hold">
                      <p:stCondLst>
                        <p:cond delay="indefinite"/>
                      </p:stCondLst>
                      <p:childTnLst>
                        <p:par>
                          <p:cTn id="117" fill="hold">
                            <p:stCondLst>
                              <p:cond delay="0"/>
                            </p:stCondLst>
                            <p:childTnLst>
                              <p:par>
                                <p:cTn id="118" presetID="26" presetClass="emph" presetSubtype="0" fill="hold" nodeType="clickEffect">
                                  <p:stCondLst>
                                    <p:cond delay="0"/>
                                  </p:stCondLst>
                                  <p:childTnLst>
                                    <p:animEffect transition="out" filter="fade">
                                      <p:cBhvr>
                                        <p:cTn id="119" dur="500" tmFilter="0, 0; .2, .5; .8, .5; 1, 0"/>
                                        <p:tgtEl>
                                          <p:spTgt spid="53"/>
                                        </p:tgtEl>
                                      </p:cBhvr>
                                    </p:animEffect>
                                    <p:animScale>
                                      <p:cBhvr>
                                        <p:cTn id="120" dur="250" autoRev="1" fill="hold"/>
                                        <p:tgtEl>
                                          <p:spTgt spid="5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8" grpId="0" animBg="1"/>
      <p:bldP spid="49" grpId="0" animBg="1"/>
      <p:bldP spid="50" grpId="0" animBg="1"/>
      <p:bldP spid="59" grpId="0" animBg="1"/>
      <p:bldP spid="61" grpId="0" animBg="1"/>
      <p:bldP spid="62" grpId="0" animBg="1"/>
      <p:bldP spid="64" grpId="0" animBg="1"/>
      <p:bldP spid="2" grpId="0"/>
      <p:bldP spid="28" grpId="0"/>
      <p:bldP spid="29" grpId="0"/>
      <p:bldP spid="30" grpId="0"/>
      <p:bldP spid="6" grpId="0"/>
      <p:bldP spid="3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AB1C761-9FE2-4952-8BCD-2D639D168F1E}" type="slidenum">
              <a:rPr lang="en-US" smtClean="0"/>
              <a:t>42</a:t>
            </a:fld>
            <a:endParaRPr lang="en-US"/>
          </a:p>
        </p:txBody>
      </p:sp>
      <p:graphicFrame>
        <p:nvGraphicFramePr>
          <p:cNvPr id="3" name="Diagram 2"/>
          <p:cNvGraphicFramePr/>
          <p:nvPr>
            <p:extLst>
              <p:ext uri="{D42A27DB-BD31-4B8C-83A1-F6EECF244321}">
                <p14:modId xmlns:p14="http://schemas.microsoft.com/office/powerpoint/2010/main" val="3317155296"/>
              </p:ext>
            </p:extLst>
          </p:nvPr>
        </p:nvGraphicFramePr>
        <p:xfrm>
          <a:off x="1330750" y="1767525"/>
          <a:ext cx="82296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6"/>
          <p:cNvSpPr>
            <a:spLocks noGrp="1"/>
          </p:cNvSpPr>
          <p:nvPr>
            <p:ph type="title"/>
          </p:nvPr>
        </p:nvSpPr>
        <p:spPr/>
        <p:txBody>
          <a:bodyPr/>
          <a:lstStyle/>
          <a:p>
            <a:pPr algn="ctr"/>
            <a:r>
              <a:rPr lang="en-US" dirty="0" smtClean="0"/>
              <a:t>Instrumented </a:t>
            </a:r>
            <a:r>
              <a:rPr lang="en-US" dirty="0" err="1" smtClean="0"/>
              <a:t>Paxos</a:t>
            </a:r>
            <a:r>
              <a:rPr lang="en-US" dirty="0" smtClean="0"/>
              <a:t> Rounds</a:t>
            </a:r>
            <a:br>
              <a:rPr lang="en-US" dirty="0" smtClean="0"/>
            </a:br>
            <a:r>
              <a:rPr lang="en-US" sz="3200" i="1" dirty="0" smtClean="0"/>
              <a:t>TL;DR y-Axes</a:t>
            </a:r>
            <a:endParaRPr lang="en-US" i="1" dirty="0"/>
          </a:p>
        </p:txBody>
      </p:sp>
    </p:spTree>
    <p:extLst>
      <p:ext uri="{BB962C8B-B14F-4D97-AF65-F5344CB8AC3E}">
        <p14:creationId xmlns:p14="http://schemas.microsoft.com/office/powerpoint/2010/main" val="417473609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Sripras\JPaxos-1\results\sri\2014-03-30_13-00-00\PaxosRoundBoxPlots_client_20ms_80ms.png"/>
          <p:cNvPicPr/>
          <p:nvPr/>
        </p:nvPicPr>
        <p:blipFill>
          <a:blip r:embed="rId3">
            <a:extLst>
              <a:ext uri="{28A0092B-C50C-407E-A947-70E740481C1C}">
                <a14:useLocalDpi xmlns:a14="http://schemas.microsoft.com/office/drawing/2010/main" val="0"/>
              </a:ext>
            </a:extLst>
          </a:blip>
          <a:srcRect/>
          <a:stretch>
            <a:fillRect/>
          </a:stretch>
        </p:blipFill>
        <p:spPr bwMode="auto">
          <a:xfrm>
            <a:off x="585928" y="1313933"/>
            <a:ext cx="7086600" cy="5422557"/>
          </a:xfrm>
          <a:prstGeom prst="rect">
            <a:avLst/>
          </a:prstGeom>
          <a:noFill/>
          <a:ln>
            <a:noFill/>
          </a:ln>
        </p:spPr>
      </p:pic>
      <p:pic>
        <p:nvPicPr>
          <p:cNvPr id="5" name="Picture 4" descr="C:\Users\Sripras\JPaxos-1\results\sri\2014-03-30_13-00-00\PaxosRoundBoxPlots_leader_20ms_80ms.png"/>
          <p:cNvPicPr/>
          <p:nvPr/>
        </p:nvPicPr>
        <p:blipFill>
          <a:blip r:embed="rId4">
            <a:extLst>
              <a:ext uri="{28A0092B-C50C-407E-A947-70E740481C1C}">
                <a14:useLocalDpi xmlns:a14="http://schemas.microsoft.com/office/drawing/2010/main" val="0"/>
              </a:ext>
            </a:extLst>
          </a:blip>
          <a:srcRect/>
          <a:stretch>
            <a:fillRect/>
          </a:stretch>
        </p:blipFill>
        <p:spPr bwMode="auto">
          <a:xfrm>
            <a:off x="4423047" y="1101526"/>
            <a:ext cx="5257800" cy="3733800"/>
          </a:xfrm>
          <a:prstGeom prst="rect">
            <a:avLst/>
          </a:prstGeom>
          <a:noFill/>
          <a:ln>
            <a:noFill/>
          </a:ln>
        </p:spPr>
      </p:pic>
      <p:pic>
        <p:nvPicPr>
          <p:cNvPr id="6" name="Picture 5" descr="C:\Users\Sripras\JPaxos-1\results\sri\2014-03-30_13-00-00\PaxosServiceTimeBoxPlots_leader_20ms_80ms.png"/>
          <p:cNvPicPr/>
          <p:nvPr/>
        </p:nvPicPr>
        <p:blipFill>
          <a:blip r:embed="rId5">
            <a:extLst>
              <a:ext uri="{28A0092B-C50C-407E-A947-70E740481C1C}">
                <a14:useLocalDpi xmlns:a14="http://schemas.microsoft.com/office/drawing/2010/main" val="0"/>
              </a:ext>
            </a:extLst>
          </a:blip>
          <a:srcRect/>
          <a:stretch>
            <a:fillRect/>
          </a:stretch>
        </p:blipFill>
        <p:spPr bwMode="auto">
          <a:xfrm>
            <a:off x="6667500" y="3067418"/>
            <a:ext cx="5029200" cy="3733800"/>
          </a:xfrm>
          <a:prstGeom prst="rect">
            <a:avLst/>
          </a:prstGeom>
          <a:noFill/>
          <a:ln>
            <a:noFill/>
          </a:ln>
        </p:spPr>
      </p:pic>
      <p:sp>
        <p:nvSpPr>
          <p:cNvPr id="7" name="TextBox 6"/>
          <p:cNvSpPr txBox="1"/>
          <p:nvPr/>
        </p:nvSpPr>
        <p:spPr>
          <a:xfrm>
            <a:off x="755611" y="1483744"/>
            <a:ext cx="2848255" cy="369332"/>
          </a:xfrm>
          <a:prstGeom prst="rect">
            <a:avLst/>
          </a:prstGeom>
          <a:noFill/>
        </p:spPr>
        <p:txBody>
          <a:bodyPr wrap="square" rtlCol="0">
            <a:spAutoFit/>
          </a:bodyPr>
          <a:lstStyle/>
          <a:p>
            <a:r>
              <a:rPr lang="en-US" dirty="0" smtClean="0">
                <a:solidFill>
                  <a:schemeClr val="bg1"/>
                </a:solidFill>
              </a:rPr>
              <a:t>Client end </a:t>
            </a:r>
            <a:r>
              <a:rPr lang="en-US" dirty="0">
                <a:solidFill>
                  <a:schemeClr val="bg1"/>
                </a:solidFill>
              </a:rPr>
              <a:t>to end</a:t>
            </a:r>
          </a:p>
        </p:txBody>
      </p:sp>
      <p:sp>
        <p:nvSpPr>
          <p:cNvPr id="8" name="TextBox 7"/>
          <p:cNvSpPr txBox="1"/>
          <p:nvPr/>
        </p:nvSpPr>
        <p:spPr>
          <a:xfrm>
            <a:off x="8342484" y="1508417"/>
            <a:ext cx="2848255" cy="369332"/>
          </a:xfrm>
          <a:prstGeom prst="rect">
            <a:avLst/>
          </a:prstGeom>
          <a:noFill/>
        </p:spPr>
        <p:txBody>
          <a:bodyPr wrap="square" rtlCol="0">
            <a:spAutoFit/>
          </a:bodyPr>
          <a:lstStyle/>
          <a:p>
            <a:r>
              <a:rPr lang="en-US" dirty="0" err="1">
                <a:solidFill>
                  <a:schemeClr val="bg1"/>
                </a:solidFill>
              </a:rPr>
              <a:t>Paxos</a:t>
            </a:r>
            <a:endParaRPr lang="en-US" dirty="0">
              <a:solidFill>
                <a:schemeClr val="bg1"/>
              </a:solidFill>
            </a:endParaRPr>
          </a:p>
        </p:txBody>
      </p:sp>
      <p:sp>
        <p:nvSpPr>
          <p:cNvPr id="9" name="TextBox 8"/>
          <p:cNvSpPr txBox="1"/>
          <p:nvPr/>
        </p:nvSpPr>
        <p:spPr>
          <a:xfrm>
            <a:off x="6815807" y="3064416"/>
            <a:ext cx="2848255" cy="369332"/>
          </a:xfrm>
          <a:prstGeom prst="rect">
            <a:avLst/>
          </a:prstGeom>
          <a:noFill/>
        </p:spPr>
        <p:txBody>
          <a:bodyPr wrap="square" rtlCol="0">
            <a:spAutoFit/>
          </a:bodyPr>
          <a:lstStyle/>
          <a:p>
            <a:r>
              <a:rPr lang="en-US" dirty="0" smtClean="0">
                <a:solidFill>
                  <a:schemeClr val="bg1"/>
                </a:solidFill>
              </a:rPr>
              <a:t>Database + Protocol</a:t>
            </a:r>
            <a:endParaRPr lang="en-US" dirty="0">
              <a:solidFill>
                <a:schemeClr val="bg1"/>
              </a:solidFill>
            </a:endParaRPr>
          </a:p>
        </p:txBody>
      </p:sp>
      <p:sp>
        <p:nvSpPr>
          <p:cNvPr id="10" name="Oval 9"/>
          <p:cNvSpPr/>
          <p:nvPr/>
        </p:nvSpPr>
        <p:spPr>
          <a:xfrm>
            <a:off x="2313180" y="4019918"/>
            <a:ext cx="914400" cy="914400"/>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88330" y="3036875"/>
            <a:ext cx="838200" cy="838934"/>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780934" y="5656057"/>
            <a:ext cx="785673" cy="780489"/>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10" idx="7"/>
            <a:endCxn id="11" idx="2"/>
          </p:cNvCxnSpPr>
          <p:nvPr/>
        </p:nvCxnSpPr>
        <p:spPr>
          <a:xfrm flipV="1">
            <a:off x="3093669" y="3456342"/>
            <a:ext cx="2494661" cy="697487"/>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0" idx="5"/>
            <a:endCxn id="12" idx="2"/>
          </p:cNvCxnSpPr>
          <p:nvPr/>
        </p:nvCxnSpPr>
        <p:spPr>
          <a:xfrm>
            <a:off x="3093669" y="4800407"/>
            <a:ext cx="4687265" cy="1245895"/>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10" idx="6"/>
            <a:endCxn id="11" idx="4"/>
          </p:cNvCxnSpPr>
          <p:nvPr/>
        </p:nvCxnSpPr>
        <p:spPr>
          <a:xfrm flipV="1">
            <a:off x="3227580" y="3875809"/>
            <a:ext cx="2779850" cy="601309"/>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0" idx="6"/>
            <a:endCxn id="12" idx="0"/>
          </p:cNvCxnSpPr>
          <p:nvPr/>
        </p:nvCxnSpPr>
        <p:spPr>
          <a:xfrm>
            <a:off x="3227580" y="4477118"/>
            <a:ext cx="4946191" cy="1178939"/>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sp>
        <p:nvSpPr>
          <p:cNvPr id="17" name="Plus 16"/>
          <p:cNvSpPr/>
          <p:nvPr/>
        </p:nvSpPr>
        <p:spPr>
          <a:xfrm>
            <a:off x="6384686" y="4308462"/>
            <a:ext cx="533400" cy="51378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236"/>
          <p:cNvSpPr txBox="1">
            <a:spLocks noGrp="1"/>
          </p:cNvSpPr>
          <p:nvPr>
            <p:ph type="title"/>
          </p:nvPr>
        </p:nvSpPr>
        <p:spPr>
          <a:xfrm>
            <a:off x="999241" y="119215"/>
            <a:ext cx="8906759" cy="13244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dirty="0" err="1"/>
              <a:t>Intercoast</a:t>
            </a:r>
            <a:r>
              <a:rPr lang="en-US" sz="2000" dirty="0"/>
              <a:t> – 80ms, </a:t>
            </a:r>
            <a:r>
              <a:rPr lang="en-US" sz="2000" dirty="0" err="1"/>
              <a:t>Intracoast</a:t>
            </a:r>
            <a:r>
              <a:rPr lang="en-US" sz="2000" dirty="0"/>
              <a:t> – 20ms</a:t>
            </a:r>
          </a:p>
        </p:txBody>
      </p:sp>
      <p:sp>
        <p:nvSpPr>
          <p:cNvPr id="2" name="Slide Number Placeholder 1"/>
          <p:cNvSpPr>
            <a:spLocks noGrp="1"/>
          </p:cNvSpPr>
          <p:nvPr>
            <p:ph type="sldNum" sz="quarter" idx="12"/>
          </p:nvPr>
        </p:nvSpPr>
        <p:spPr/>
        <p:txBody>
          <a:bodyPr/>
          <a:lstStyle/>
          <a:p>
            <a:fld id="{8AB1C761-9FE2-4952-8BCD-2D639D168F1E}" type="slidenum">
              <a:rPr lang="en-US" smtClean="0"/>
              <a:t>43</a:t>
            </a:fld>
            <a:endParaRPr lang="en-US"/>
          </a:p>
        </p:txBody>
      </p:sp>
    </p:spTree>
    <p:extLst>
      <p:ext uri="{BB962C8B-B14F-4D97-AF65-F5344CB8AC3E}">
        <p14:creationId xmlns:p14="http://schemas.microsoft.com/office/powerpoint/2010/main" val="32150378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par>
                                <p:cTn id="25" presetID="22" presetClass="entr" presetSubtype="4"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down)">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down)">
                                      <p:cBhvr>
                                        <p:cTn id="45" dur="500"/>
                                        <p:tgtEl>
                                          <p:spTgt spid="16"/>
                                        </p:tgtEl>
                                      </p:cBhvr>
                                    </p:animEffect>
                                  </p:childTnLst>
                                </p:cTn>
                              </p:par>
                              <p:par>
                                <p:cTn id="46" presetID="22" presetClass="entr" presetSubtype="4" fill="hold"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500"/>
                                        <p:tgtEl>
                                          <p:spTgt spid="14"/>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wipe(down)">
                                      <p:cBhvr>
                                        <p:cTn id="5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animBg="1"/>
      <p:bldP spid="11" grpId="0" animBg="1"/>
      <p:bldP spid="12" grpId="0" animBg="1"/>
      <p:bldP spid="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B1C761-9FE2-4952-8BCD-2D639D168F1E}" type="slidenum">
              <a:rPr lang="en-US" smtClean="0"/>
              <a:t>44</a:t>
            </a:fld>
            <a:endParaRPr lang="en-US"/>
          </a:p>
        </p:txBody>
      </p:sp>
      <p:pic>
        <p:nvPicPr>
          <p:cNvPr id="5" name="Picture 4" descr="C:\Users\Sripras\JPaxos-1\results\sri\2014-03-30_13-00-00\PaxosRoundBoxPlots_client_20ms_80ms.png"/>
          <p:cNvPicPr/>
          <p:nvPr/>
        </p:nvPicPr>
        <p:blipFill>
          <a:blip r:embed="rId3">
            <a:extLst>
              <a:ext uri="{28A0092B-C50C-407E-A947-70E740481C1C}">
                <a14:useLocalDpi xmlns:a14="http://schemas.microsoft.com/office/drawing/2010/main" val="0"/>
              </a:ext>
            </a:extLst>
          </a:blip>
          <a:srcRect/>
          <a:stretch>
            <a:fillRect/>
          </a:stretch>
        </p:blipFill>
        <p:spPr bwMode="auto">
          <a:xfrm>
            <a:off x="2610438" y="1950498"/>
            <a:ext cx="6553200" cy="4760960"/>
          </a:xfrm>
          <a:prstGeom prst="rect">
            <a:avLst/>
          </a:prstGeom>
          <a:noFill/>
          <a:ln>
            <a:noFill/>
          </a:ln>
        </p:spPr>
      </p:pic>
      <p:sp>
        <p:nvSpPr>
          <p:cNvPr id="6" name="Title 236"/>
          <p:cNvSpPr txBox="1">
            <a:spLocks noGrp="1"/>
          </p:cNvSpPr>
          <p:nvPr>
            <p:ph type="title"/>
          </p:nvPr>
        </p:nvSpPr>
        <p:spPr>
          <a:xfrm>
            <a:off x="756332" y="339733"/>
            <a:ext cx="9404723" cy="14005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dirty="0" err="1"/>
              <a:t>Intercoast</a:t>
            </a:r>
            <a:r>
              <a:rPr lang="en-US" sz="2000" dirty="0"/>
              <a:t> – 80ms, </a:t>
            </a:r>
            <a:r>
              <a:rPr lang="en-US" sz="2000" dirty="0" err="1"/>
              <a:t>Intracoast</a:t>
            </a:r>
            <a:r>
              <a:rPr lang="en-US" sz="2000" dirty="0"/>
              <a:t> – 20ms</a:t>
            </a:r>
          </a:p>
        </p:txBody>
      </p:sp>
      <p:sp>
        <p:nvSpPr>
          <p:cNvPr id="7" name="TextBox 6"/>
          <p:cNvSpPr txBox="1"/>
          <p:nvPr/>
        </p:nvSpPr>
        <p:spPr>
          <a:xfrm>
            <a:off x="2610439" y="1930833"/>
            <a:ext cx="2848255" cy="369332"/>
          </a:xfrm>
          <a:prstGeom prst="rect">
            <a:avLst/>
          </a:prstGeom>
          <a:noFill/>
        </p:spPr>
        <p:txBody>
          <a:bodyPr wrap="square" rtlCol="0">
            <a:spAutoFit/>
          </a:bodyPr>
          <a:lstStyle/>
          <a:p>
            <a:r>
              <a:rPr lang="en-US" dirty="0" smtClean="0">
                <a:solidFill>
                  <a:schemeClr val="bg1"/>
                </a:solidFill>
              </a:rPr>
              <a:t>Client end </a:t>
            </a:r>
            <a:r>
              <a:rPr lang="en-US" dirty="0">
                <a:solidFill>
                  <a:schemeClr val="bg1"/>
                </a:solidFill>
              </a:rPr>
              <a:t>to end</a:t>
            </a:r>
          </a:p>
        </p:txBody>
      </p:sp>
      <p:cxnSp>
        <p:nvCxnSpPr>
          <p:cNvPr id="11" name="Straight Connector 10"/>
          <p:cNvCxnSpPr/>
          <p:nvPr/>
        </p:nvCxnSpPr>
        <p:spPr>
          <a:xfrm>
            <a:off x="3524838" y="4683555"/>
            <a:ext cx="4876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524838" y="3616755"/>
            <a:ext cx="4876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639638" y="3616755"/>
            <a:ext cx="0" cy="1066800"/>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813651" y="3826989"/>
            <a:ext cx="3270447" cy="646331"/>
          </a:xfrm>
          <a:prstGeom prst="rect">
            <a:avLst/>
          </a:prstGeom>
          <a:noFill/>
        </p:spPr>
        <p:txBody>
          <a:bodyPr wrap="none" rtlCol="0">
            <a:spAutoFit/>
          </a:bodyPr>
          <a:lstStyle/>
          <a:p>
            <a:pPr marL="400050" indent="-400050">
              <a:buAutoNum type="romanLcParenR"/>
            </a:pPr>
            <a:r>
              <a:rPr lang="en-US" dirty="0">
                <a:solidFill>
                  <a:schemeClr val="bg1"/>
                </a:solidFill>
              </a:rPr>
              <a:t>Link del</a:t>
            </a:r>
            <a:r>
              <a:rPr lang="en-US" dirty="0"/>
              <a:t>ay</a:t>
            </a:r>
          </a:p>
          <a:p>
            <a:pPr marL="400050" indent="-400050">
              <a:buAutoNum type="romanLcParenR"/>
            </a:pPr>
            <a:r>
              <a:rPr lang="en-US" dirty="0">
                <a:solidFill>
                  <a:schemeClr val="bg1"/>
                </a:solidFill>
              </a:rPr>
              <a:t>Corresp</a:t>
            </a:r>
            <a:r>
              <a:rPr lang="en-US" dirty="0"/>
              <a:t>onding DB times</a:t>
            </a:r>
          </a:p>
        </p:txBody>
      </p:sp>
    </p:spTree>
    <p:extLst>
      <p:ext uri="{BB962C8B-B14F-4D97-AF65-F5344CB8AC3E}">
        <p14:creationId xmlns:p14="http://schemas.microsoft.com/office/powerpoint/2010/main" val="405286971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B1C761-9FE2-4952-8BCD-2D639D168F1E}" type="slidenum">
              <a:rPr lang="en-US" smtClean="0"/>
              <a:t>45</a:t>
            </a:fld>
            <a:endParaRPr lang="en-US"/>
          </a:p>
        </p:txBody>
      </p:sp>
      <p:sp>
        <p:nvSpPr>
          <p:cNvPr id="6" name="Title 236"/>
          <p:cNvSpPr txBox="1">
            <a:spLocks noGrp="1"/>
          </p:cNvSpPr>
          <p:nvPr>
            <p:ph type="title"/>
          </p:nvPr>
        </p:nvSpPr>
        <p:spPr>
          <a:xfrm>
            <a:off x="664964" y="258668"/>
            <a:ext cx="9404723" cy="14005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dirty="0" err="1"/>
              <a:t>Intercoast</a:t>
            </a:r>
            <a:r>
              <a:rPr lang="en-US" sz="2000" dirty="0"/>
              <a:t> – 80ms, </a:t>
            </a:r>
            <a:r>
              <a:rPr lang="en-US" sz="2000" dirty="0" err="1"/>
              <a:t>Intracoast</a:t>
            </a:r>
            <a:r>
              <a:rPr lang="en-US" sz="2000" dirty="0"/>
              <a:t> – 20ms</a:t>
            </a:r>
          </a:p>
        </p:txBody>
      </p:sp>
      <p:pic>
        <p:nvPicPr>
          <p:cNvPr id="10" name="Picture 9" descr="C:\Users\Sripras\JPaxos-1\results\sri\2014-03-30_13-00-00\PaxosServiceTimeBoxPlots_leader_20ms_80ms.png"/>
          <p:cNvPicPr/>
          <p:nvPr/>
        </p:nvPicPr>
        <p:blipFill>
          <a:blip r:embed="rId3">
            <a:extLst>
              <a:ext uri="{28A0092B-C50C-407E-A947-70E740481C1C}">
                <a14:useLocalDpi xmlns:a14="http://schemas.microsoft.com/office/drawing/2010/main" val="0"/>
              </a:ext>
            </a:extLst>
          </a:blip>
          <a:srcRect/>
          <a:stretch>
            <a:fillRect/>
          </a:stretch>
        </p:blipFill>
        <p:spPr bwMode="auto">
          <a:xfrm>
            <a:off x="1381027" y="1905000"/>
            <a:ext cx="7239000" cy="4953000"/>
          </a:xfrm>
          <a:prstGeom prst="rect">
            <a:avLst/>
          </a:prstGeom>
          <a:noFill/>
          <a:ln>
            <a:noFill/>
          </a:ln>
        </p:spPr>
      </p:pic>
      <p:sp>
        <p:nvSpPr>
          <p:cNvPr id="13" name="TextBox 12"/>
          <p:cNvSpPr txBox="1"/>
          <p:nvPr/>
        </p:nvSpPr>
        <p:spPr>
          <a:xfrm>
            <a:off x="1628885" y="2005082"/>
            <a:ext cx="2848255" cy="369332"/>
          </a:xfrm>
          <a:prstGeom prst="rect">
            <a:avLst/>
          </a:prstGeom>
          <a:noFill/>
        </p:spPr>
        <p:txBody>
          <a:bodyPr wrap="square" rtlCol="0">
            <a:spAutoFit/>
          </a:bodyPr>
          <a:lstStyle/>
          <a:p>
            <a:r>
              <a:rPr lang="en-US" dirty="0">
                <a:solidFill>
                  <a:schemeClr val="bg1"/>
                </a:solidFill>
              </a:rPr>
              <a:t>Database</a:t>
            </a:r>
          </a:p>
        </p:txBody>
      </p:sp>
      <p:cxnSp>
        <p:nvCxnSpPr>
          <p:cNvPr id="14" name="Straight Connector 13"/>
          <p:cNvCxnSpPr/>
          <p:nvPr/>
        </p:nvCxnSpPr>
        <p:spPr>
          <a:xfrm>
            <a:off x="3467100" y="5687961"/>
            <a:ext cx="4876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467100" y="5410200"/>
            <a:ext cx="4876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581900" y="5410201"/>
            <a:ext cx="0" cy="277761"/>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p:cNvCxnSpPr>
            <a:endCxn id="18" idx="2"/>
          </p:cNvCxnSpPr>
          <p:nvPr/>
        </p:nvCxnSpPr>
        <p:spPr>
          <a:xfrm rot="5400000" flipH="1" flipV="1">
            <a:off x="7289471" y="4149459"/>
            <a:ext cx="1882550" cy="9166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934201" y="2743200"/>
            <a:ext cx="3509783" cy="923330"/>
          </a:xfrm>
          <a:prstGeom prst="rect">
            <a:avLst/>
          </a:prstGeom>
          <a:noFill/>
        </p:spPr>
        <p:txBody>
          <a:bodyPr wrap="square" rtlCol="0">
            <a:spAutoFit/>
          </a:bodyPr>
          <a:lstStyle/>
          <a:p>
            <a:pPr marL="400050" indent="-400050">
              <a:buAutoNum type="romanLcParenR"/>
            </a:pPr>
            <a:r>
              <a:rPr lang="en-US" dirty="0">
                <a:solidFill>
                  <a:schemeClr val="bg1"/>
                </a:solidFill>
              </a:rPr>
              <a:t>Initiation is</a:t>
            </a:r>
            <a:r>
              <a:rPr lang="en-US" dirty="0"/>
              <a:t> an insert</a:t>
            </a:r>
          </a:p>
          <a:p>
            <a:pPr marL="400050" indent="-400050">
              <a:buAutoNum type="romanLcParenR"/>
            </a:pPr>
            <a:r>
              <a:rPr lang="en-US" dirty="0" err="1">
                <a:solidFill>
                  <a:schemeClr val="bg1"/>
                </a:solidFill>
              </a:rPr>
              <a:t>Mig</a:t>
            </a:r>
            <a:r>
              <a:rPr lang="en-US" dirty="0">
                <a:solidFill>
                  <a:schemeClr val="bg1"/>
                </a:solidFill>
              </a:rPr>
              <a:t> Agent</a:t>
            </a:r>
            <a:r>
              <a:rPr lang="en-US" dirty="0"/>
              <a:t> </a:t>
            </a:r>
            <a:r>
              <a:rPr lang="en-US" dirty="0" err="1"/>
              <a:t>Acks</a:t>
            </a:r>
            <a:r>
              <a:rPr lang="en-US" dirty="0"/>
              <a:t> involves </a:t>
            </a:r>
            <a:r>
              <a:rPr lang="en-US" dirty="0">
                <a:solidFill>
                  <a:schemeClr val="bg1"/>
                </a:solidFill>
              </a:rPr>
              <a:t>multiple DB</a:t>
            </a:r>
            <a:r>
              <a:rPr lang="en-US" dirty="0"/>
              <a:t> accesses</a:t>
            </a:r>
          </a:p>
        </p:txBody>
      </p:sp>
    </p:spTree>
    <p:extLst>
      <p:ext uri="{BB962C8B-B14F-4D97-AF65-F5344CB8AC3E}">
        <p14:creationId xmlns:p14="http://schemas.microsoft.com/office/powerpoint/2010/main" val="339372208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4" name="Picture 3" descr="C:\Users\Sripras\JPaxos-1\results\sri\2014-03-15_12-00-00\PaxosRoundBoxPlots_client_nodelay.png"/>
          <p:cNvPicPr/>
          <p:nvPr/>
        </p:nvPicPr>
        <p:blipFill>
          <a:blip r:embed="rId3">
            <a:extLst>
              <a:ext uri="{28A0092B-C50C-407E-A947-70E740481C1C}">
                <a14:useLocalDpi xmlns:a14="http://schemas.microsoft.com/office/drawing/2010/main" val="0"/>
              </a:ext>
            </a:extLst>
          </a:blip>
          <a:srcRect/>
          <a:stretch>
            <a:fillRect/>
          </a:stretch>
        </p:blipFill>
        <p:spPr bwMode="auto">
          <a:xfrm>
            <a:off x="1544426" y="1836413"/>
            <a:ext cx="6576131" cy="4642259"/>
          </a:xfrm>
          <a:prstGeom prst="rect">
            <a:avLst/>
          </a:prstGeom>
          <a:noFill/>
          <a:ln>
            <a:noFill/>
          </a:ln>
        </p:spPr>
      </p:pic>
      <p:pic>
        <p:nvPicPr>
          <p:cNvPr id="6" name="Picture 5" descr="C:\Users\Sripras\JPaxos-1\results\sri\2014-03-15_12-00-00\PaxosServiceTimeBoxPlots_leader_nodelay.png"/>
          <p:cNvPicPr/>
          <p:nvPr/>
        </p:nvPicPr>
        <p:blipFill>
          <a:blip r:embed="rId4">
            <a:extLst>
              <a:ext uri="{28A0092B-C50C-407E-A947-70E740481C1C}">
                <a14:useLocalDpi xmlns:a14="http://schemas.microsoft.com/office/drawing/2010/main" val="0"/>
              </a:ext>
            </a:extLst>
          </a:blip>
          <a:srcRect/>
          <a:stretch>
            <a:fillRect/>
          </a:stretch>
        </p:blipFill>
        <p:spPr bwMode="auto">
          <a:xfrm>
            <a:off x="3774488" y="1578959"/>
            <a:ext cx="4795424" cy="3581400"/>
          </a:xfrm>
          <a:prstGeom prst="rect">
            <a:avLst/>
          </a:prstGeom>
          <a:noFill/>
          <a:ln>
            <a:noFill/>
          </a:ln>
        </p:spPr>
      </p:pic>
      <p:pic>
        <p:nvPicPr>
          <p:cNvPr id="5" name="Picture 4" descr="C:\Users\Sripras\JPaxos-1\results\sri\2014-03-15_12-00-00\PaxosRoundBoxPlots_leader_nodelay.png"/>
          <p:cNvPicPr/>
          <p:nvPr/>
        </p:nvPicPr>
        <p:blipFill>
          <a:blip r:embed="rId5">
            <a:extLst>
              <a:ext uri="{28A0092B-C50C-407E-A947-70E740481C1C}">
                <a14:useLocalDpi xmlns:a14="http://schemas.microsoft.com/office/drawing/2010/main" val="0"/>
              </a:ext>
            </a:extLst>
          </a:blip>
          <a:srcRect/>
          <a:stretch>
            <a:fillRect/>
          </a:stretch>
        </p:blipFill>
        <p:spPr bwMode="auto">
          <a:xfrm>
            <a:off x="5354425" y="3131814"/>
            <a:ext cx="4800600" cy="3733800"/>
          </a:xfrm>
          <a:prstGeom prst="rect">
            <a:avLst/>
          </a:prstGeom>
          <a:noFill/>
          <a:ln>
            <a:noFill/>
          </a:ln>
        </p:spPr>
      </p:pic>
      <p:sp>
        <p:nvSpPr>
          <p:cNvPr id="7" name="Oval 6"/>
          <p:cNvSpPr/>
          <p:nvPr/>
        </p:nvSpPr>
        <p:spPr>
          <a:xfrm>
            <a:off x="2306425" y="4541514"/>
            <a:ext cx="914400" cy="914400"/>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164898" y="3708991"/>
            <a:ext cx="914400" cy="914400"/>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735425" y="5871315"/>
            <a:ext cx="914400" cy="914400"/>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a:stCxn id="7" idx="7"/>
            <a:endCxn id="8" idx="2"/>
          </p:cNvCxnSpPr>
          <p:nvPr/>
        </p:nvCxnSpPr>
        <p:spPr>
          <a:xfrm flipV="1">
            <a:off x="3086914" y="4166191"/>
            <a:ext cx="1077984" cy="509234"/>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7" idx="5"/>
            <a:endCxn id="9" idx="3"/>
          </p:cNvCxnSpPr>
          <p:nvPr/>
        </p:nvCxnSpPr>
        <p:spPr>
          <a:xfrm>
            <a:off x="3086914" y="5322004"/>
            <a:ext cx="2782422" cy="1329801"/>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7" idx="6"/>
            <a:endCxn id="8" idx="4"/>
          </p:cNvCxnSpPr>
          <p:nvPr/>
        </p:nvCxnSpPr>
        <p:spPr>
          <a:xfrm flipV="1">
            <a:off x="3220825" y="4623391"/>
            <a:ext cx="1401273" cy="375323"/>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7" idx="6"/>
            <a:endCxn id="9" idx="1"/>
          </p:cNvCxnSpPr>
          <p:nvPr/>
        </p:nvCxnSpPr>
        <p:spPr>
          <a:xfrm>
            <a:off x="3220826" y="4998714"/>
            <a:ext cx="2648511" cy="1006512"/>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sp>
        <p:nvSpPr>
          <p:cNvPr id="22" name="Plus 21"/>
          <p:cNvSpPr/>
          <p:nvPr/>
        </p:nvSpPr>
        <p:spPr>
          <a:xfrm>
            <a:off x="4718561" y="4541515"/>
            <a:ext cx="533400" cy="51378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1521856" y="1836412"/>
            <a:ext cx="2848255" cy="369332"/>
          </a:xfrm>
          <a:prstGeom prst="rect">
            <a:avLst/>
          </a:prstGeom>
          <a:noFill/>
        </p:spPr>
        <p:txBody>
          <a:bodyPr wrap="square" rtlCol="0">
            <a:spAutoFit/>
          </a:bodyPr>
          <a:lstStyle/>
          <a:p>
            <a:r>
              <a:rPr lang="en-US" dirty="0">
                <a:solidFill>
                  <a:schemeClr val="bg1"/>
                </a:solidFill>
              </a:rPr>
              <a:t>Client end to end</a:t>
            </a:r>
          </a:p>
        </p:txBody>
      </p:sp>
      <p:sp>
        <p:nvSpPr>
          <p:cNvPr id="24" name="TextBox 23"/>
          <p:cNvSpPr txBox="1"/>
          <p:nvPr/>
        </p:nvSpPr>
        <p:spPr>
          <a:xfrm>
            <a:off x="3801570" y="1541969"/>
            <a:ext cx="2848255" cy="369332"/>
          </a:xfrm>
          <a:prstGeom prst="rect">
            <a:avLst/>
          </a:prstGeom>
          <a:noFill/>
        </p:spPr>
        <p:txBody>
          <a:bodyPr wrap="square" rtlCol="0">
            <a:spAutoFit/>
          </a:bodyPr>
          <a:lstStyle/>
          <a:p>
            <a:r>
              <a:rPr lang="en-US" dirty="0" smtClean="0">
                <a:solidFill>
                  <a:schemeClr val="bg1"/>
                </a:solidFill>
              </a:rPr>
              <a:t>Database + Protocol</a:t>
            </a:r>
            <a:endParaRPr lang="en-US" dirty="0">
              <a:solidFill>
                <a:schemeClr val="bg1"/>
              </a:solidFill>
            </a:endParaRPr>
          </a:p>
        </p:txBody>
      </p:sp>
      <p:sp>
        <p:nvSpPr>
          <p:cNvPr id="25" name="TextBox 24"/>
          <p:cNvSpPr txBox="1"/>
          <p:nvPr/>
        </p:nvSpPr>
        <p:spPr>
          <a:xfrm>
            <a:off x="5370331" y="3131814"/>
            <a:ext cx="2848255" cy="369332"/>
          </a:xfrm>
          <a:prstGeom prst="rect">
            <a:avLst/>
          </a:prstGeom>
          <a:noFill/>
        </p:spPr>
        <p:txBody>
          <a:bodyPr wrap="square" rtlCol="0">
            <a:spAutoFit/>
          </a:bodyPr>
          <a:lstStyle/>
          <a:p>
            <a:r>
              <a:rPr lang="en-US" dirty="0" err="1" smtClean="0">
                <a:solidFill>
                  <a:schemeClr val="bg1"/>
                </a:solidFill>
              </a:rPr>
              <a:t>Paxos</a:t>
            </a:r>
            <a:endParaRPr lang="en-US" dirty="0">
              <a:solidFill>
                <a:schemeClr val="bg1"/>
              </a:solidFill>
            </a:endParaRPr>
          </a:p>
        </p:txBody>
      </p:sp>
      <p:sp>
        <p:nvSpPr>
          <p:cNvPr id="19" name="Title 236"/>
          <p:cNvSpPr txBox="1">
            <a:spLocks noGrp="1"/>
          </p:cNvSpPr>
          <p:nvPr>
            <p:ph type="title"/>
          </p:nvPr>
        </p:nvSpPr>
        <p:spPr>
          <a:xfrm>
            <a:off x="984738" y="163939"/>
            <a:ext cx="9183688" cy="14265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400" dirty="0"/>
              <a:t>Results: No </a:t>
            </a:r>
            <a:r>
              <a:rPr lang="en-US" sz="2400" dirty="0" err="1"/>
              <a:t>DummyNet</a:t>
            </a:r>
            <a:endParaRPr lang="en-US" sz="2400" dirty="0"/>
          </a:p>
        </p:txBody>
      </p:sp>
      <p:sp>
        <p:nvSpPr>
          <p:cNvPr id="2" name="Slide Number Placeholder 1"/>
          <p:cNvSpPr>
            <a:spLocks noGrp="1"/>
          </p:cNvSpPr>
          <p:nvPr>
            <p:ph type="sldNum" sz="quarter" idx="12"/>
          </p:nvPr>
        </p:nvSpPr>
        <p:spPr/>
        <p:txBody>
          <a:bodyPr/>
          <a:lstStyle/>
          <a:p>
            <a:fld id="{8AB1C761-9FE2-4952-8BCD-2D639D168F1E}" type="slidenum">
              <a:rPr lang="en-US" smtClean="0"/>
              <a:t>46</a:t>
            </a:fld>
            <a:endParaRPr lang="en-US"/>
          </a:p>
        </p:txBody>
      </p:sp>
    </p:spTree>
    <p:extLst>
      <p:ext uri="{BB962C8B-B14F-4D97-AF65-F5344CB8AC3E}">
        <p14:creationId xmlns:p14="http://schemas.microsoft.com/office/powerpoint/2010/main" val="28111827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par>
                                <p:cTn id="25" presetID="22" presetClass="entr" presetSubtype="4"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down)">
                                      <p:cBhvr>
                                        <p:cTn id="45" dur="500"/>
                                        <p:tgtEl>
                                          <p:spTgt spid="16"/>
                                        </p:tgtEl>
                                      </p:cBhvr>
                                    </p:animEffect>
                                  </p:childTnLst>
                                </p:cTn>
                              </p:par>
                              <p:par>
                                <p:cTn id="46" presetID="22" presetClass="entr" presetSubtype="4" fill="hold"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down)">
                                      <p:cBhvr>
                                        <p:cTn id="48" dur="500"/>
                                        <p:tgtEl>
                                          <p:spTgt spid="12"/>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ipe(down)">
                                      <p:cBhvr>
                                        <p:cTn id="5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22" grpId="0" animBg="1"/>
      <p:bldP spid="23" grpId="0"/>
      <p:bldP spid="24" grpId="0"/>
      <p:bldP spid="2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C:\Users\Sripras\JPaxos-1\results\sri\2014-03-22_10-00-00\PaxosRoundBoxPlots_client_0ms.png"/>
          <p:cNvPicPr/>
          <p:nvPr/>
        </p:nvPicPr>
        <p:blipFill>
          <a:blip r:embed="rId3">
            <a:extLst>
              <a:ext uri="{28A0092B-C50C-407E-A947-70E740481C1C}">
                <a14:useLocalDpi xmlns:a14="http://schemas.microsoft.com/office/drawing/2010/main" val="0"/>
              </a:ext>
            </a:extLst>
          </a:blip>
          <a:srcRect/>
          <a:stretch>
            <a:fillRect/>
          </a:stretch>
        </p:blipFill>
        <p:spPr bwMode="auto">
          <a:xfrm>
            <a:off x="2675836" y="1594176"/>
            <a:ext cx="6835819" cy="4741247"/>
          </a:xfrm>
          <a:prstGeom prst="rect">
            <a:avLst/>
          </a:prstGeom>
          <a:noFill/>
          <a:ln>
            <a:noFill/>
          </a:ln>
        </p:spPr>
      </p:pic>
      <p:sp>
        <p:nvSpPr>
          <p:cNvPr id="23" name="TextBox 22"/>
          <p:cNvSpPr txBox="1"/>
          <p:nvPr/>
        </p:nvSpPr>
        <p:spPr>
          <a:xfrm>
            <a:off x="2716530" y="1622140"/>
            <a:ext cx="2848255" cy="369332"/>
          </a:xfrm>
          <a:prstGeom prst="rect">
            <a:avLst/>
          </a:prstGeom>
          <a:noFill/>
        </p:spPr>
        <p:txBody>
          <a:bodyPr wrap="square" rtlCol="0">
            <a:spAutoFit/>
          </a:bodyPr>
          <a:lstStyle/>
          <a:p>
            <a:r>
              <a:rPr lang="en-US" dirty="0">
                <a:solidFill>
                  <a:schemeClr val="bg1"/>
                </a:solidFill>
              </a:rPr>
              <a:t>Client end to end</a:t>
            </a:r>
          </a:p>
        </p:txBody>
      </p:sp>
      <p:pic>
        <p:nvPicPr>
          <p:cNvPr id="29" name="Picture 28" descr="C:\Users\Sripras\JPaxos-1\results\sri\2014-03-22_10-00-00\PaxosRoundBoxPlots_leader_0ms.png"/>
          <p:cNvPicPr/>
          <p:nvPr/>
        </p:nvPicPr>
        <p:blipFill>
          <a:blip r:embed="rId4">
            <a:extLst>
              <a:ext uri="{28A0092B-C50C-407E-A947-70E740481C1C}">
                <a14:useLocalDpi xmlns:a14="http://schemas.microsoft.com/office/drawing/2010/main" val="0"/>
              </a:ext>
            </a:extLst>
          </a:blip>
          <a:srcRect/>
          <a:stretch>
            <a:fillRect/>
          </a:stretch>
        </p:blipFill>
        <p:spPr bwMode="auto">
          <a:xfrm>
            <a:off x="403860" y="3283166"/>
            <a:ext cx="4625340" cy="3469005"/>
          </a:xfrm>
          <a:prstGeom prst="rect">
            <a:avLst/>
          </a:prstGeom>
          <a:noFill/>
          <a:ln>
            <a:noFill/>
          </a:ln>
        </p:spPr>
      </p:pic>
      <p:pic>
        <p:nvPicPr>
          <p:cNvPr id="34" name="Picture 33" descr="C:\Users\Sripras\JPaxos-1\results\sri\2014-03-22_10-00-00\PaxosServiceTimeBoxPlots_leader_0ms.png"/>
          <p:cNvPicPr/>
          <p:nvPr/>
        </p:nvPicPr>
        <p:blipFill>
          <a:blip r:embed="rId5">
            <a:extLst>
              <a:ext uri="{28A0092B-C50C-407E-A947-70E740481C1C}">
                <a14:useLocalDpi xmlns:a14="http://schemas.microsoft.com/office/drawing/2010/main" val="0"/>
              </a:ext>
            </a:extLst>
          </a:blip>
          <a:srcRect/>
          <a:stretch>
            <a:fillRect/>
          </a:stretch>
        </p:blipFill>
        <p:spPr bwMode="auto">
          <a:xfrm>
            <a:off x="6480720" y="3474720"/>
            <a:ext cx="4511040" cy="3383280"/>
          </a:xfrm>
          <a:prstGeom prst="rect">
            <a:avLst/>
          </a:prstGeom>
          <a:noFill/>
          <a:ln>
            <a:noFill/>
          </a:ln>
        </p:spPr>
      </p:pic>
      <p:sp>
        <p:nvSpPr>
          <p:cNvPr id="25" name="TextBox 24"/>
          <p:cNvSpPr txBox="1"/>
          <p:nvPr/>
        </p:nvSpPr>
        <p:spPr>
          <a:xfrm>
            <a:off x="403861" y="3264630"/>
            <a:ext cx="2848255" cy="369332"/>
          </a:xfrm>
          <a:prstGeom prst="rect">
            <a:avLst/>
          </a:prstGeom>
          <a:noFill/>
        </p:spPr>
        <p:txBody>
          <a:bodyPr wrap="square" rtlCol="0">
            <a:spAutoFit/>
          </a:bodyPr>
          <a:lstStyle/>
          <a:p>
            <a:r>
              <a:rPr lang="en-US" dirty="0" smtClean="0">
                <a:solidFill>
                  <a:schemeClr val="bg1"/>
                </a:solidFill>
              </a:rPr>
              <a:t>Database + Protocol</a:t>
            </a:r>
            <a:endParaRPr lang="en-US" dirty="0">
              <a:solidFill>
                <a:schemeClr val="bg1"/>
              </a:solidFill>
            </a:endParaRPr>
          </a:p>
        </p:txBody>
      </p:sp>
      <p:sp>
        <p:nvSpPr>
          <p:cNvPr id="24" name="TextBox 23"/>
          <p:cNvSpPr txBox="1"/>
          <p:nvPr/>
        </p:nvSpPr>
        <p:spPr>
          <a:xfrm>
            <a:off x="10071797" y="3452868"/>
            <a:ext cx="930763" cy="369332"/>
          </a:xfrm>
          <a:prstGeom prst="rect">
            <a:avLst/>
          </a:prstGeom>
          <a:noFill/>
        </p:spPr>
        <p:txBody>
          <a:bodyPr wrap="square" rtlCol="0">
            <a:spAutoFit/>
          </a:bodyPr>
          <a:lstStyle/>
          <a:p>
            <a:r>
              <a:rPr lang="en-US" dirty="0" err="1" smtClean="0">
                <a:solidFill>
                  <a:schemeClr val="bg1"/>
                </a:solidFill>
              </a:rPr>
              <a:t>Paxos</a:t>
            </a:r>
            <a:endParaRPr lang="en-US" dirty="0">
              <a:solidFill>
                <a:schemeClr val="bg1"/>
              </a:solidFill>
            </a:endParaRPr>
          </a:p>
        </p:txBody>
      </p:sp>
      <p:sp>
        <p:nvSpPr>
          <p:cNvPr id="51" name="Oval 50"/>
          <p:cNvSpPr/>
          <p:nvPr/>
        </p:nvSpPr>
        <p:spPr>
          <a:xfrm>
            <a:off x="5898827" y="2825966"/>
            <a:ext cx="914400" cy="914400"/>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8539899" y="5788115"/>
            <a:ext cx="735736" cy="743511"/>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2563396" y="5460150"/>
            <a:ext cx="767785" cy="780489"/>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p:cNvCxnSpPr>
            <a:stCxn id="51" idx="6"/>
            <a:endCxn id="52" idx="0"/>
          </p:cNvCxnSpPr>
          <p:nvPr/>
        </p:nvCxnSpPr>
        <p:spPr>
          <a:xfrm>
            <a:off x="6813227" y="3283166"/>
            <a:ext cx="2094540" cy="2504949"/>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51" idx="4"/>
            <a:endCxn id="53" idx="6"/>
          </p:cNvCxnSpPr>
          <p:nvPr/>
        </p:nvCxnSpPr>
        <p:spPr>
          <a:xfrm flipH="1">
            <a:off x="3331181" y="3740366"/>
            <a:ext cx="3024846" cy="2110029"/>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51" idx="5"/>
            <a:endCxn id="52" idx="2"/>
          </p:cNvCxnSpPr>
          <p:nvPr/>
        </p:nvCxnSpPr>
        <p:spPr>
          <a:xfrm>
            <a:off x="6679316" y="3606455"/>
            <a:ext cx="1860583" cy="2553416"/>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51" idx="3"/>
            <a:endCxn id="53" idx="1"/>
          </p:cNvCxnSpPr>
          <p:nvPr/>
        </p:nvCxnSpPr>
        <p:spPr>
          <a:xfrm flipH="1">
            <a:off x="2675836" y="3606455"/>
            <a:ext cx="3356902" cy="1967995"/>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sp>
        <p:nvSpPr>
          <p:cNvPr id="58" name="Plus 57"/>
          <p:cNvSpPr/>
          <p:nvPr/>
        </p:nvSpPr>
        <p:spPr>
          <a:xfrm>
            <a:off x="5715000" y="4311655"/>
            <a:ext cx="533400" cy="51378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236"/>
          <p:cNvSpPr txBox="1">
            <a:spLocks noGrp="1"/>
          </p:cNvSpPr>
          <p:nvPr>
            <p:ph type="title"/>
          </p:nvPr>
        </p:nvSpPr>
        <p:spPr>
          <a:xfrm>
            <a:off x="659876" y="146420"/>
            <a:ext cx="9580608" cy="147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400" dirty="0"/>
              <a:t>Results: </a:t>
            </a:r>
            <a:r>
              <a:rPr lang="en-US" sz="2400" dirty="0" err="1"/>
              <a:t>DummyNet</a:t>
            </a:r>
            <a:r>
              <a:rPr lang="en-US" sz="2400" dirty="0"/>
              <a:t> with no delay</a:t>
            </a:r>
          </a:p>
        </p:txBody>
      </p:sp>
      <p:sp>
        <p:nvSpPr>
          <p:cNvPr id="2" name="Slide Number Placeholder 1"/>
          <p:cNvSpPr>
            <a:spLocks noGrp="1"/>
          </p:cNvSpPr>
          <p:nvPr>
            <p:ph type="sldNum" sz="quarter" idx="12"/>
          </p:nvPr>
        </p:nvSpPr>
        <p:spPr/>
        <p:txBody>
          <a:bodyPr/>
          <a:lstStyle/>
          <a:p>
            <a:fld id="{8AB1C761-9FE2-4952-8BCD-2D639D168F1E}" type="slidenum">
              <a:rPr lang="en-US" smtClean="0"/>
              <a:t>47</a:t>
            </a:fld>
            <a:endParaRPr lang="en-US"/>
          </a:p>
        </p:txBody>
      </p:sp>
    </p:spTree>
    <p:extLst>
      <p:ext uri="{BB962C8B-B14F-4D97-AF65-F5344CB8AC3E}">
        <p14:creationId xmlns:p14="http://schemas.microsoft.com/office/powerpoint/2010/main" val="6241782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wipe(down)">
                                      <p:cBhvr>
                                        <p:cTn id="13" dur="500"/>
                                        <p:tgtEl>
                                          <p:spTgt spid="5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wipe(down)">
                                      <p:cBhvr>
                                        <p:cTn id="24" dur="500"/>
                                        <p:tgtEl>
                                          <p:spTgt spid="57"/>
                                        </p:tgtEl>
                                      </p:cBhvr>
                                    </p:animEffect>
                                  </p:childTnLst>
                                </p:cTn>
                              </p:par>
                              <p:par>
                                <p:cTn id="25" presetID="22" presetClass="entr" presetSubtype="4" fill="hold" nodeType="with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down)">
                                      <p:cBhvr>
                                        <p:cTn id="27" dur="500"/>
                                        <p:tgtEl>
                                          <p:spTgt spid="55"/>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53"/>
                                        </p:tgtEl>
                                        <p:attrNameLst>
                                          <p:attrName>style.visibility</p:attrName>
                                        </p:attrNameLst>
                                      </p:cBhvr>
                                      <p:to>
                                        <p:strVal val="visible"/>
                                      </p:to>
                                    </p:set>
                                    <p:animEffect transition="in" filter="wipe(down)">
                                      <p:cBhvr>
                                        <p:cTn id="30" dur="500"/>
                                        <p:tgtEl>
                                          <p:spTgt spid="53"/>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wipe(down)">
                                      <p:cBhvr>
                                        <p:cTn id="45" dur="500"/>
                                        <p:tgtEl>
                                          <p:spTgt spid="56"/>
                                        </p:tgtEl>
                                      </p:cBhvr>
                                    </p:animEffect>
                                  </p:childTnLst>
                                </p:cTn>
                              </p:par>
                              <p:par>
                                <p:cTn id="46" presetID="22" presetClass="entr" presetSubtype="4" fill="hold" nodeType="withEffect">
                                  <p:stCondLst>
                                    <p:cond delay="0"/>
                                  </p:stCondLst>
                                  <p:childTnLst>
                                    <p:set>
                                      <p:cBhvr>
                                        <p:cTn id="47" dur="1" fill="hold">
                                          <p:stCondLst>
                                            <p:cond delay="0"/>
                                          </p:stCondLst>
                                        </p:cTn>
                                        <p:tgtEl>
                                          <p:spTgt spid="54"/>
                                        </p:tgtEl>
                                        <p:attrNameLst>
                                          <p:attrName>style.visibility</p:attrName>
                                        </p:attrNameLst>
                                      </p:cBhvr>
                                      <p:to>
                                        <p:strVal val="visible"/>
                                      </p:to>
                                    </p:set>
                                    <p:animEffect transition="in" filter="wipe(down)">
                                      <p:cBhvr>
                                        <p:cTn id="48" dur="500"/>
                                        <p:tgtEl>
                                          <p:spTgt spid="54"/>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wipe(down)">
                                      <p:cBhvr>
                                        <p:cTn id="51"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P spid="24" grpId="0"/>
      <p:bldP spid="51" grpId="0" animBg="1"/>
      <p:bldP spid="52" grpId="0" animBg="1"/>
      <p:bldP spid="53" grpId="0" animBg="1"/>
      <p:bldP spid="5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AB1C761-9FE2-4952-8BCD-2D639D168F1E}" type="slidenum">
              <a:rPr lang="en-US" smtClean="0"/>
              <a:t>48</a:t>
            </a:fld>
            <a:endParaRPr lang="en-US"/>
          </a:p>
        </p:txBody>
      </p:sp>
      <p:sp>
        <p:nvSpPr>
          <p:cNvPr id="6" name="Content Placeholder 2"/>
          <p:cNvSpPr>
            <a:spLocks noGrp="1"/>
          </p:cNvSpPr>
          <p:nvPr>
            <p:ph idx="1"/>
          </p:nvPr>
        </p:nvSpPr>
        <p:spPr>
          <a:xfrm>
            <a:off x="1103312" y="2052918"/>
            <a:ext cx="8946541" cy="4195481"/>
          </a:xfrm>
        </p:spPr>
        <p:txBody>
          <a:bodyPr>
            <a:normAutofit fontScale="77500" lnSpcReduction="20000"/>
          </a:bodyPr>
          <a:lstStyle/>
          <a:p>
            <a:r>
              <a:rPr lang="en-US" dirty="0" smtClean="0"/>
              <a:t>Overhead of </a:t>
            </a:r>
            <a:r>
              <a:rPr lang="en-US" dirty="0" err="1" smtClean="0"/>
              <a:t>Paxos</a:t>
            </a:r>
            <a:r>
              <a:rPr lang="en-US" dirty="0" smtClean="0"/>
              <a:t> is clique-based depending on how quickly a majority can be formed.</a:t>
            </a:r>
          </a:p>
          <a:p>
            <a:pPr lvl="1"/>
            <a:r>
              <a:rPr lang="en-US" dirty="0" smtClean="0"/>
              <a:t>Dependent on replica positioning.</a:t>
            </a:r>
          </a:p>
          <a:p>
            <a:pPr lvl="1"/>
            <a:r>
              <a:rPr lang="en-US" dirty="0" smtClean="0"/>
              <a:t>Growth is </a:t>
            </a:r>
            <a:r>
              <a:rPr lang="en-US" dirty="0" smtClean="0"/>
              <a:t>(</a:t>
            </a:r>
            <a:r>
              <a:rPr lang="en-US" dirty="0" smtClean="0"/>
              <a:t>n).</a:t>
            </a:r>
          </a:p>
          <a:p>
            <a:pPr marL="0" indent="0">
              <a:buNone/>
            </a:pPr>
            <a:endParaRPr lang="en-US" dirty="0"/>
          </a:p>
          <a:p>
            <a:r>
              <a:rPr lang="en-US" dirty="0" err="1" smtClean="0"/>
              <a:t>Stateful</a:t>
            </a:r>
            <a:r>
              <a:rPr lang="en-US" dirty="0" smtClean="0"/>
              <a:t> operations are </a:t>
            </a:r>
            <a:r>
              <a:rPr lang="en-US" dirty="0" smtClean="0"/>
              <a:t>incur expected overhead. </a:t>
            </a:r>
            <a:r>
              <a:rPr lang="en-US" dirty="0" smtClean="0"/>
              <a:t>At the very minimum, assume one extra RTT for every UPDATE/INSERT.</a:t>
            </a:r>
          </a:p>
          <a:p>
            <a:pPr marL="457200" lvl="1" indent="0">
              <a:buNone/>
            </a:pPr>
            <a:endParaRPr lang="en-US" dirty="0"/>
          </a:p>
          <a:p>
            <a:r>
              <a:rPr lang="en-US" dirty="0" smtClean="0"/>
              <a:t>Correctness is not strict consistency</a:t>
            </a:r>
            <a:r>
              <a:rPr lang="en-US" dirty="0" smtClean="0"/>
              <a:t>.</a:t>
            </a:r>
          </a:p>
          <a:p>
            <a:endParaRPr lang="en-US" dirty="0"/>
          </a:p>
          <a:p>
            <a:r>
              <a:rPr lang="en-US" dirty="0" smtClean="0"/>
              <a:t>“_ _ _ _ _ _ _ _” C</a:t>
            </a:r>
            <a:r>
              <a:rPr lang="en-US" dirty="0" smtClean="0"/>
              <a:t>onsistency . Pay attention to the fine print!</a:t>
            </a:r>
            <a:endParaRPr lang="en-US" dirty="0" smtClean="0"/>
          </a:p>
          <a:p>
            <a:endParaRPr lang="en-US" dirty="0"/>
          </a:p>
          <a:p>
            <a:r>
              <a:rPr lang="en-US" dirty="0" smtClean="0"/>
              <a:t>There is no conflict resolution, since there will never be </a:t>
            </a:r>
            <a:r>
              <a:rPr lang="en-US" dirty="0" smtClean="0"/>
              <a:t>conflict.</a:t>
            </a:r>
          </a:p>
          <a:p>
            <a:pPr lvl="1"/>
            <a:r>
              <a:rPr lang="en-US" dirty="0" smtClean="0"/>
              <a:t>Yes, welcome your perfect world.</a:t>
            </a:r>
            <a:endParaRPr lang="en-US" dirty="0" smtClean="0"/>
          </a:p>
          <a:p>
            <a:pPr lvl="1"/>
            <a:endParaRPr lang="en-US" dirty="0"/>
          </a:p>
        </p:txBody>
      </p:sp>
      <p:sp>
        <p:nvSpPr>
          <p:cNvPr id="3" name="Title 2"/>
          <p:cNvSpPr>
            <a:spLocks noGrp="1"/>
          </p:cNvSpPr>
          <p:nvPr>
            <p:ph type="title"/>
          </p:nvPr>
        </p:nvSpPr>
        <p:spPr/>
        <p:txBody>
          <a:bodyPr/>
          <a:lstStyle/>
          <a:p>
            <a:pPr algn="ctr"/>
            <a:r>
              <a:rPr lang="en-US" dirty="0" smtClean="0"/>
              <a:t>Conclusion</a:t>
            </a:r>
            <a:br>
              <a:rPr lang="en-US" dirty="0" smtClean="0"/>
            </a:br>
            <a:r>
              <a:rPr lang="en-US" i="1" dirty="0" smtClean="0"/>
              <a:t>&lt;--------------------------------- </a:t>
            </a:r>
            <a:r>
              <a:rPr lang="en-US" sz="3200" i="1" dirty="0" smtClean="0"/>
              <a:t>lunch</a:t>
            </a:r>
            <a:endParaRPr lang="en-US" i="1" dirty="0"/>
          </a:p>
        </p:txBody>
      </p:sp>
    </p:spTree>
    <p:extLst>
      <p:ext uri="{BB962C8B-B14F-4D97-AF65-F5344CB8AC3E}">
        <p14:creationId xmlns:p14="http://schemas.microsoft.com/office/powerpoint/2010/main" val="1935063174"/>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BDR: A special word</a:t>
            </a:r>
            <a:br>
              <a:rPr lang="en-US" dirty="0" smtClean="0"/>
            </a:br>
            <a:r>
              <a:rPr lang="en-US" sz="3200" i="1" dirty="0" smtClean="0"/>
              <a:t>Care.</a:t>
            </a:r>
            <a:endParaRPr lang="en-US" i="1"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781425362"/>
              </p:ext>
            </p:extLst>
          </p:nvPr>
        </p:nvGraphicFramePr>
        <p:xfrm>
          <a:off x="1103313" y="2052638"/>
          <a:ext cx="8947150" cy="1483360"/>
        </p:xfrm>
        <a:graphic>
          <a:graphicData uri="http://schemas.openxmlformats.org/drawingml/2006/table">
            <a:tbl>
              <a:tblPr firstRow="1" bandRow="1">
                <a:tableStyleId>{5C22544A-7EE6-4342-B048-85BDC9FD1C3A}</a:tableStyleId>
              </a:tblPr>
              <a:tblGrid>
                <a:gridCol w="1789430"/>
                <a:gridCol w="1789430"/>
                <a:gridCol w="1789430"/>
                <a:gridCol w="1789430"/>
                <a:gridCol w="1789430"/>
              </a:tblGrid>
              <a:tr h="370840">
                <a:tc>
                  <a:txBody>
                    <a:bodyPr/>
                    <a:lstStyle/>
                    <a:p>
                      <a:r>
                        <a:rPr lang="en-US" dirty="0" smtClean="0"/>
                        <a:t>Customer</a:t>
                      </a:r>
                      <a:endParaRPr lang="en-US" dirty="0"/>
                    </a:p>
                  </a:txBody>
                  <a:tcPr/>
                </a:tc>
                <a:tc>
                  <a:txBody>
                    <a:bodyPr/>
                    <a:lstStyle/>
                    <a:p>
                      <a:r>
                        <a:rPr lang="en-US" dirty="0" smtClean="0"/>
                        <a:t>Payment</a:t>
                      </a:r>
                      <a:endParaRPr lang="en-US" dirty="0"/>
                    </a:p>
                  </a:txBody>
                  <a:tcPr/>
                </a:tc>
                <a:tc>
                  <a:txBody>
                    <a:bodyPr/>
                    <a:lstStyle/>
                    <a:p>
                      <a:r>
                        <a:rPr lang="en-US" dirty="0" err="1" smtClean="0"/>
                        <a:t>Oustanding</a:t>
                      </a:r>
                      <a:endParaRPr lang="en-US" dirty="0"/>
                    </a:p>
                  </a:txBody>
                  <a:tcPr/>
                </a:tc>
                <a:tc>
                  <a:txBody>
                    <a:bodyPr/>
                    <a:lstStyle/>
                    <a:p>
                      <a:r>
                        <a:rPr lang="en-US" dirty="0" smtClean="0"/>
                        <a:t>Interest</a:t>
                      </a:r>
                      <a:endParaRPr lang="en-US" dirty="0"/>
                    </a:p>
                  </a:txBody>
                  <a:tcPr/>
                </a:tc>
                <a:tc>
                  <a:txBody>
                    <a:bodyPr/>
                    <a:lstStyle/>
                    <a:p>
                      <a:r>
                        <a:rPr lang="en-US" dirty="0" smtClean="0"/>
                        <a:t>Day</a:t>
                      </a:r>
                      <a:endParaRPr lang="en-US" dirty="0"/>
                    </a:p>
                  </a:txBody>
                  <a:tcPr/>
                </a:tc>
              </a:tr>
              <a:tr h="370840">
                <a:tc>
                  <a:txBody>
                    <a:bodyPr/>
                    <a:lstStyle/>
                    <a:p>
                      <a:r>
                        <a:rPr lang="en-US" dirty="0" smtClean="0"/>
                        <a:t>1</a:t>
                      </a:r>
                      <a:endParaRPr lang="en-US" dirty="0"/>
                    </a:p>
                  </a:txBody>
                  <a:tcPr/>
                </a:tc>
                <a:tc>
                  <a:txBody>
                    <a:bodyPr/>
                    <a:lstStyle/>
                    <a:p>
                      <a:r>
                        <a:rPr lang="en-US" dirty="0" smtClean="0"/>
                        <a:t>-</a:t>
                      </a:r>
                      <a:endParaRPr lang="en-US" dirty="0"/>
                    </a:p>
                  </a:txBody>
                  <a:tcPr/>
                </a:tc>
                <a:tc>
                  <a:txBody>
                    <a:bodyPr/>
                    <a:lstStyle/>
                    <a:p>
                      <a:r>
                        <a:rPr lang="en-US" dirty="0" smtClean="0"/>
                        <a:t>1000</a:t>
                      </a:r>
                      <a:endParaRPr lang="en-US" dirty="0"/>
                    </a:p>
                  </a:txBody>
                  <a:tcPr/>
                </a:tc>
                <a:tc>
                  <a:txBody>
                    <a:bodyPr/>
                    <a:lstStyle/>
                    <a:p>
                      <a:r>
                        <a:rPr lang="en-US" dirty="0" smtClean="0"/>
                        <a:t>10</a:t>
                      </a:r>
                    </a:p>
                  </a:txBody>
                  <a:tcPr/>
                </a:tc>
                <a:tc>
                  <a:txBody>
                    <a:bodyPr/>
                    <a:lstStyle/>
                    <a:p>
                      <a:r>
                        <a:rPr lang="en-US" dirty="0" smtClean="0"/>
                        <a:t>T</a:t>
                      </a:r>
                    </a:p>
                  </a:txBody>
                  <a:tcPr/>
                </a:tc>
              </a:tr>
              <a:tr h="370840">
                <a:tc>
                  <a:txBody>
                    <a:bodyPr/>
                    <a:lstStyle/>
                    <a:p>
                      <a:r>
                        <a:rPr lang="en-US" dirty="0" smtClean="0"/>
                        <a:t>1</a:t>
                      </a:r>
                      <a:endParaRPr lang="en-US" dirty="0"/>
                    </a:p>
                  </a:txBody>
                  <a:tcPr/>
                </a:tc>
                <a:tc>
                  <a:txBody>
                    <a:bodyPr/>
                    <a:lstStyle/>
                    <a:p>
                      <a:r>
                        <a:rPr lang="en-US" dirty="0" smtClean="0"/>
                        <a:t>100</a:t>
                      </a:r>
                      <a:endParaRPr lang="en-US" dirty="0"/>
                    </a:p>
                  </a:txBody>
                  <a:tcPr/>
                </a:tc>
                <a:tc>
                  <a:txBody>
                    <a:bodyPr/>
                    <a:lstStyle/>
                    <a:p>
                      <a:r>
                        <a:rPr lang="en-US" dirty="0" smtClean="0"/>
                        <a:t>900</a:t>
                      </a:r>
                      <a:endParaRPr lang="en-US" dirty="0"/>
                    </a:p>
                  </a:txBody>
                  <a:tcPr/>
                </a:tc>
                <a:tc>
                  <a:txBody>
                    <a:bodyPr/>
                    <a:lstStyle/>
                    <a:p>
                      <a:r>
                        <a:rPr lang="en-US" dirty="0" smtClean="0"/>
                        <a:t>10+9</a:t>
                      </a:r>
                    </a:p>
                  </a:txBody>
                  <a:tcPr/>
                </a:tc>
                <a:tc>
                  <a:txBody>
                    <a:bodyPr/>
                    <a:lstStyle/>
                    <a:p>
                      <a:r>
                        <a:rPr lang="en-US" dirty="0" smtClean="0"/>
                        <a:t>T+1</a:t>
                      </a:r>
                    </a:p>
                  </a:txBody>
                  <a:tcPr/>
                </a:tc>
              </a:tr>
              <a:tr h="370840">
                <a:tc>
                  <a:txBody>
                    <a:bodyPr/>
                    <a:lstStyle/>
                    <a:p>
                      <a:r>
                        <a:rPr lang="en-US" dirty="0" smtClean="0"/>
                        <a:t>1</a:t>
                      </a:r>
                      <a:endParaRPr lang="en-US" dirty="0"/>
                    </a:p>
                  </a:txBody>
                  <a:tcPr/>
                </a:tc>
                <a:tc>
                  <a:txBody>
                    <a:bodyPr/>
                    <a:lstStyle/>
                    <a:p>
                      <a:r>
                        <a:rPr lang="en-US" dirty="0" smtClean="0"/>
                        <a:t>100</a:t>
                      </a:r>
                      <a:endParaRPr lang="en-US" dirty="0"/>
                    </a:p>
                  </a:txBody>
                  <a:tcPr/>
                </a:tc>
                <a:tc>
                  <a:txBody>
                    <a:bodyPr/>
                    <a:lstStyle/>
                    <a:p>
                      <a:r>
                        <a:rPr lang="en-US" dirty="0" smtClean="0"/>
                        <a:t>800</a:t>
                      </a:r>
                      <a:endParaRPr lang="en-US" dirty="0"/>
                    </a:p>
                  </a:txBody>
                  <a:tcPr/>
                </a:tc>
                <a:tc>
                  <a:txBody>
                    <a:bodyPr/>
                    <a:lstStyle/>
                    <a:p>
                      <a:r>
                        <a:rPr lang="en-US" dirty="0" smtClean="0"/>
                        <a:t>10+9+8</a:t>
                      </a:r>
                    </a:p>
                  </a:txBody>
                  <a:tcPr/>
                </a:tc>
                <a:tc>
                  <a:txBody>
                    <a:bodyPr/>
                    <a:lstStyle/>
                    <a:p>
                      <a:r>
                        <a:rPr lang="en-US" dirty="0" smtClean="0"/>
                        <a:t>T+2</a:t>
                      </a:r>
                    </a:p>
                  </a:txBody>
                  <a:tcPr/>
                </a:tc>
              </a:tr>
            </a:tbl>
          </a:graphicData>
        </a:graphic>
      </p:graphicFrame>
      <p:sp>
        <p:nvSpPr>
          <p:cNvPr id="4" name="Slide Number Placeholder 3"/>
          <p:cNvSpPr>
            <a:spLocks noGrp="1"/>
          </p:cNvSpPr>
          <p:nvPr>
            <p:ph type="sldNum" sz="quarter" idx="12"/>
          </p:nvPr>
        </p:nvSpPr>
        <p:spPr/>
        <p:txBody>
          <a:bodyPr/>
          <a:lstStyle/>
          <a:p>
            <a:fld id="{D57F1E4F-1CFF-5643-939E-02111984F565}" type="slidenum">
              <a:rPr lang="en-US" smtClean="0"/>
              <a:t>49</a:t>
            </a:fld>
            <a:endParaRPr lang="en-US" dirty="0"/>
          </a:p>
        </p:txBody>
      </p:sp>
      <p:graphicFrame>
        <p:nvGraphicFramePr>
          <p:cNvPr id="7" name="Content Placeholder 4"/>
          <p:cNvGraphicFramePr>
            <a:graphicFrameLocks noGrp="1"/>
          </p:cNvGraphicFramePr>
          <p:nvPr>
            <p:ph idx="1"/>
            <p:extLst>
              <p:ext uri="{D42A27DB-BD31-4B8C-83A1-F6EECF244321}">
                <p14:modId xmlns:p14="http://schemas.microsoft.com/office/powerpoint/2010/main" val="3019823295"/>
              </p:ext>
            </p:extLst>
          </p:nvPr>
        </p:nvGraphicFramePr>
        <p:xfrm>
          <a:off x="1103313" y="2052638"/>
          <a:ext cx="8947150" cy="1483360"/>
        </p:xfrm>
        <a:graphic>
          <a:graphicData uri="http://schemas.openxmlformats.org/drawingml/2006/table">
            <a:tbl>
              <a:tblPr firstRow="1" bandRow="1">
                <a:tableStyleId>{5C22544A-7EE6-4342-B048-85BDC9FD1C3A}</a:tableStyleId>
              </a:tblPr>
              <a:tblGrid>
                <a:gridCol w="1789430"/>
                <a:gridCol w="1789430"/>
                <a:gridCol w="1789430"/>
                <a:gridCol w="1789430"/>
                <a:gridCol w="1789430"/>
              </a:tblGrid>
              <a:tr h="370840">
                <a:tc>
                  <a:txBody>
                    <a:bodyPr/>
                    <a:lstStyle/>
                    <a:p>
                      <a:r>
                        <a:rPr lang="en-US" dirty="0" smtClean="0"/>
                        <a:t>Customer</a:t>
                      </a:r>
                      <a:endParaRPr lang="en-US" dirty="0"/>
                    </a:p>
                  </a:txBody>
                  <a:tcPr/>
                </a:tc>
                <a:tc>
                  <a:txBody>
                    <a:bodyPr/>
                    <a:lstStyle/>
                    <a:p>
                      <a:r>
                        <a:rPr lang="en-US" dirty="0" smtClean="0"/>
                        <a:t>Payment</a:t>
                      </a:r>
                      <a:endParaRPr lang="en-US" dirty="0"/>
                    </a:p>
                  </a:txBody>
                  <a:tcPr/>
                </a:tc>
                <a:tc>
                  <a:txBody>
                    <a:bodyPr/>
                    <a:lstStyle/>
                    <a:p>
                      <a:r>
                        <a:rPr lang="en-US" dirty="0" err="1" smtClean="0"/>
                        <a:t>Oustanding</a:t>
                      </a:r>
                      <a:endParaRPr lang="en-US" dirty="0"/>
                    </a:p>
                  </a:txBody>
                  <a:tcPr/>
                </a:tc>
                <a:tc>
                  <a:txBody>
                    <a:bodyPr/>
                    <a:lstStyle/>
                    <a:p>
                      <a:r>
                        <a:rPr lang="en-US" dirty="0" smtClean="0"/>
                        <a:t>Interest</a:t>
                      </a:r>
                      <a:endParaRPr lang="en-US" dirty="0"/>
                    </a:p>
                  </a:txBody>
                  <a:tcPr/>
                </a:tc>
                <a:tc>
                  <a:txBody>
                    <a:bodyPr/>
                    <a:lstStyle/>
                    <a:p>
                      <a:r>
                        <a:rPr lang="en-US" dirty="0" smtClean="0"/>
                        <a:t>Day</a:t>
                      </a:r>
                      <a:endParaRPr lang="en-US" dirty="0"/>
                    </a:p>
                  </a:txBody>
                  <a:tcPr/>
                </a:tc>
              </a:tr>
              <a:tr h="370840">
                <a:tc>
                  <a:txBody>
                    <a:bodyPr/>
                    <a:lstStyle/>
                    <a:p>
                      <a:r>
                        <a:rPr lang="en-US" dirty="0" smtClean="0"/>
                        <a:t>1</a:t>
                      </a:r>
                      <a:endParaRPr lang="en-US" dirty="0"/>
                    </a:p>
                  </a:txBody>
                  <a:tcPr/>
                </a:tc>
                <a:tc>
                  <a:txBody>
                    <a:bodyPr/>
                    <a:lstStyle/>
                    <a:p>
                      <a:r>
                        <a:rPr lang="en-US" dirty="0" smtClean="0"/>
                        <a:t>-</a:t>
                      </a:r>
                      <a:endParaRPr lang="en-US" dirty="0"/>
                    </a:p>
                  </a:txBody>
                  <a:tcPr/>
                </a:tc>
                <a:tc>
                  <a:txBody>
                    <a:bodyPr/>
                    <a:lstStyle/>
                    <a:p>
                      <a:r>
                        <a:rPr lang="en-US" dirty="0" smtClean="0"/>
                        <a:t>1000</a:t>
                      </a:r>
                      <a:endParaRPr lang="en-US" dirty="0"/>
                    </a:p>
                  </a:txBody>
                  <a:tcPr/>
                </a:tc>
                <a:tc>
                  <a:txBody>
                    <a:bodyPr/>
                    <a:lstStyle/>
                    <a:p>
                      <a:r>
                        <a:rPr lang="en-US" dirty="0" smtClean="0"/>
                        <a:t>10</a:t>
                      </a:r>
                    </a:p>
                  </a:txBody>
                  <a:tcPr/>
                </a:tc>
                <a:tc>
                  <a:txBody>
                    <a:bodyPr/>
                    <a:lstStyle/>
                    <a:p>
                      <a:r>
                        <a:rPr lang="en-US" dirty="0" smtClean="0"/>
                        <a:t>T</a:t>
                      </a:r>
                    </a:p>
                  </a:txBody>
                  <a:tcPr/>
                </a:tc>
              </a:tr>
              <a:tr h="370840">
                <a:tc>
                  <a:txBody>
                    <a:bodyPr/>
                    <a:lstStyle/>
                    <a:p>
                      <a:r>
                        <a:rPr lang="en-US" dirty="0" smtClean="0"/>
                        <a:t>1</a:t>
                      </a:r>
                      <a:endParaRPr lang="en-US" dirty="0"/>
                    </a:p>
                  </a:txBody>
                  <a:tcPr/>
                </a:tc>
                <a:tc>
                  <a:txBody>
                    <a:bodyPr/>
                    <a:lstStyle/>
                    <a:p>
                      <a:r>
                        <a:rPr lang="en-US" dirty="0" smtClean="0"/>
                        <a:t>100</a:t>
                      </a:r>
                      <a:endParaRPr lang="en-US" dirty="0"/>
                    </a:p>
                  </a:txBody>
                  <a:tcPr/>
                </a:tc>
                <a:tc>
                  <a:txBody>
                    <a:bodyPr/>
                    <a:lstStyle/>
                    <a:p>
                      <a:r>
                        <a:rPr lang="en-US" dirty="0" smtClean="0"/>
                        <a:t>900</a:t>
                      </a:r>
                      <a:endParaRPr lang="en-US" dirty="0"/>
                    </a:p>
                  </a:txBody>
                  <a:tcPr/>
                </a:tc>
                <a:tc>
                  <a:txBody>
                    <a:bodyPr/>
                    <a:lstStyle/>
                    <a:p>
                      <a:r>
                        <a:rPr lang="en-US" dirty="0" smtClean="0"/>
                        <a:t>10+9</a:t>
                      </a:r>
                    </a:p>
                  </a:txBody>
                  <a:tcPr/>
                </a:tc>
                <a:tc>
                  <a:txBody>
                    <a:bodyPr/>
                    <a:lstStyle/>
                    <a:p>
                      <a:r>
                        <a:rPr lang="en-US" dirty="0" smtClean="0"/>
                        <a:t>T+1</a:t>
                      </a:r>
                    </a:p>
                  </a:txBody>
                  <a:tcPr/>
                </a:tc>
              </a:tr>
              <a:tr h="370840">
                <a:tc>
                  <a:txBody>
                    <a:bodyPr/>
                    <a:lstStyle/>
                    <a:p>
                      <a:r>
                        <a:rPr lang="en-US" dirty="0" smtClean="0"/>
                        <a:t>1</a:t>
                      </a:r>
                      <a:endParaRPr lang="en-US" dirty="0"/>
                    </a:p>
                  </a:txBody>
                  <a:tcPr/>
                </a:tc>
                <a:tc>
                  <a:txBody>
                    <a:bodyPr/>
                    <a:lstStyle/>
                    <a:p>
                      <a:r>
                        <a:rPr lang="en-US" dirty="0" smtClean="0"/>
                        <a:t>100</a:t>
                      </a:r>
                      <a:endParaRPr lang="en-US" dirty="0"/>
                    </a:p>
                  </a:txBody>
                  <a:tcPr/>
                </a:tc>
                <a:tc>
                  <a:txBody>
                    <a:bodyPr/>
                    <a:lstStyle/>
                    <a:p>
                      <a:r>
                        <a:rPr lang="en-US" dirty="0" smtClean="0"/>
                        <a:t>800</a:t>
                      </a:r>
                      <a:endParaRPr lang="en-US" dirty="0"/>
                    </a:p>
                  </a:txBody>
                  <a:tcPr/>
                </a:tc>
                <a:tc>
                  <a:txBody>
                    <a:bodyPr/>
                    <a:lstStyle/>
                    <a:p>
                      <a:r>
                        <a:rPr lang="en-US" dirty="0" smtClean="0"/>
                        <a:t>10+9+8</a:t>
                      </a:r>
                    </a:p>
                  </a:txBody>
                  <a:tcPr/>
                </a:tc>
                <a:tc>
                  <a:txBody>
                    <a:bodyPr/>
                    <a:lstStyle/>
                    <a:p>
                      <a:r>
                        <a:rPr lang="en-US" dirty="0" smtClean="0"/>
                        <a:t>T+2</a:t>
                      </a:r>
                    </a:p>
                  </a:txBody>
                  <a:tcPr/>
                </a:tc>
              </a:tr>
            </a:tbl>
          </a:graphicData>
        </a:graphic>
      </p:graphicFrame>
      <p:sp>
        <p:nvSpPr>
          <p:cNvPr id="14" name="Oval 13"/>
          <p:cNvSpPr/>
          <p:nvPr/>
        </p:nvSpPr>
        <p:spPr>
          <a:xfrm>
            <a:off x="10352540" y="2117090"/>
            <a:ext cx="1344212" cy="1404619"/>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0481318" y="2496233"/>
            <a:ext cx="1172116" cy="646331"/>
          </a:xfrm>
          <a:prstGeom prst="rect">
            <a:avLst/>
          </a:prstGeom>
          <a:noFill/>
        </p:spPr>
        <p:txBody>
          <a:bodyPr wrap="none" rtlCol="0">
            <a:spAutoFit/>
          </a:bodyPr>
          <a:lstStyle/>
          <a:p>
            <a:pPr algn="ctr"/>
            <a:r>
              <a:rPr lang="en-US" dirty="0" smtClean="0"/>
              <a:t>Interest</a:t>
            </a:r>
            <a:br>
              <a:rPr lang="en-US" dirty="0" smtClean="0"/>
            </a:br>
            <a:r>
              <a:rPr lang="en-US" dirty="0" smtClean="0"/>
              <a:t>Daemon</a:t>
            </a:r>
            <a:endParaRPr lang="en-US" dirty="0"/>
          </a:p>
        </p:txBody>
      </p:sp>
      <p:sp>
        <p:nvSpPr>
          <p:cNvPr id="16" name="Oval 15"/>
          <p:cNvSpPr/>
          <p:nvPr/>
        </p:nvSpPr>
        <p:spPr>
          <a:xfrm>
            <a:off x="10352540" y="2118679"/>
            <a:ext cx="1344212" cy="1404619"/>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10481318" y="2497822"/>
            <a:ext cx="1172116" cy="646331"/>
          </a:xfrm>
          <a:prstGeom prst="rect">
            <a:avLst/>
          </a:prstGeom>
          <a:noFill/>
        </p:spPr>
        <p:txBody>
          <a:bodyPr wrap="none" rtlCol="0">
            <a:spAutoFit/>
          </a:bodyPr>
          <a:lstStyle/>
          <a:p>
            <a:pPr algn="ctr"/>
            <a:r>
              <a:rPr lang="en-US" dirty="0" smtClean="0"/>
              <a:t>Interest</a:t>
            </a:r>
            <a:br>
              <a:rPr lang="en-US" dirty="0" smtClean="0"/>
            </a:br>
            <a:r>
              <a:rPr lang="en-US" dirty="0" smtClean="0"/>
              <a:t>Daemon</a:t>
            </a:r>
            <a:endParaRPr lang="en-US" dirty="0"/>
          </a:p>
        </p:txBody>
      </p:sp>
    </p:spTree>
    <p:extLst>
      <p:ext uri="{BB962C8B-B14F-4D97-AF65-F5344CB8AC3E}">
        <p14:creationId xmlns:p14="http://schemas.microsoft.com/office/powerpoint/2010/main" val="41024648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2000" fill="hold"/>
                                        <p:tgtEl>
                                          <p:spTgt spid="14"/>
                                        </p:tgtEl>
                                        <p:attrNameLst>
                                          <p:attrName>stroke.color</p:attrName>
                                        </p:attrNameLst>
                                      </p:cBhvr>
                                      <p:to>
                                        <a:schemeClr val="accent2"/>
                                      </p:to>
                                    </p:animClr>
                                    <p:set>
                                      <p:cBhvr>
                                        <p:cTn id="7" dur="2000" fill="hold"/>
                                        <p:tgtEl>
                                          <p:spTgt spid="14"/>
                                        </p:tgtEl>
                                        <p:attrNameLst>
                                          <p:attrName>stroke.on</p:attrName>
                                        </p:attrNameLst>
                                      </p:cBhvr>
                                      <p:to>
                                        <p:strVal val="true"/>
                                      </p:to>
                                    </p:set>
                                  </p:childTnLst>
                                </p:cTn>
                              </p:par>
                            </p:childTnLst>
                          </p:cTn>
                        </p:par>
                      </p:childTnLst>
                    </p:cTn>
                  </p:par>
                  <p:par>
                    <p:cTn id="8" fill="hold">
                      <p:stCondLst>
                        <p:cond delay="indefinite"/>
                      </p:stCondLst>
                      <p:childTnLst>
                        <p:par>
                          <p:cTn id="9" fill="hold">
                            <p:stCondLst>
                              <p:cond delay="0"/>
                            </p:stCondLst>
                            <p:childTnLst>
                              <p:par>
                                <p:cTn id="10" presetID="7" presetClass="emph" presetSubtype="2" fill="hold" nodeType="clickEffect">
                                  <p:stCondLst>
                                    <p:cond delay="0"/>
                                  </p:stCondLst>
                                  <p:childTnLst>
                                    <p:animClr clrSpc="rgb" dir="cw">
                                      <p:cBhvr>
                                        <p:cTn id="11" dur="2000" fill="hold"/>
                                        <p:tgtEl>
                                          <p:spTgt spid="14"/>
                                        </p:tgtEl>
                                        <p:attrNameLst>
                                          <p:attrName>stroke.color</p:attrName>
                                        </p:attrNameLst>
                                      </p:cBhvr>
                                      <p:to>
                                        <a:schemeClr val="accent1"/>
                                      </p:to>
                                    </p:animClr>
                                    <p:set>
                                      <p:cBhvr>
                                        <p:cTn id="12" dur="2000" fill="hold"/>
                                        <p:tgtEl>
                                          <p:spTgt spid="14"/>
                                        </p:tgtEl>
                                        <p:attrNameLst>
                                          <p:attrName>stroke.on</p:attrName>
                                        </p:attrNameLst>
                                      </p:cBhvr>
                                      <p:to>
                                        <p:strVal val="true"/>
                                      </p:to>
                                    </p:se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1.04167E-6 4.81481E-6 L 0.00052 0.38148 " pathEditMode="relative" rAng="0" ptsTypes="AA">
                                      <p:cBhvr>
                                        <p:cTn id="16" dur="2000" fill="hold"/>
                                        <p:tgtEl>
                                          <p:spTgt spid="7"/>
                                        </p:tgtEl>
                                        <p:attrNameLst>
                                          <p:attrName>ppt_x</p:attrName>
                                          <p:attrName>ppt_y</p:attrName>
                                        </p:attrNameLst>
                                      </p:cBhvr>
                                      <p:rCtr x="26" y="19074"/>
                                    </p:animMotion>
                                  </p:childTnLst>
                                </p:cTn>
                              </p:par>
                              <p:par>
                                <p:cTn id="17" presetID="42" presetClass="path" presetSubtype="0" accel="50000" decel="50000" fill="hold" grpId="0" nodeType="withEffect">
                                  <p:stCondLst>
                                    <p:cond delay="0"/>
                                  </p:stCondLst>
                                  <p:childTnLst>
                                    <p:animMotion origin="layout" path="M 3.33333E-6 -0.00115 L 3.33333E-6 0.36945 " pathEditMode="relative" rAng="0" ptsTypes="AA">
                                      <p:cBhvr>
                                        <p:cTn id="18" dur="2000" fill="hold"/>
                                        <p:tgtEl>
                                          <p:spTgt spid="16"/>
                                        </p:tgtEl>
                                        <p:attrNameLst>
                                          <p:attrName>ppt_x</p:attrName>
                                          <p:attrName>ppt_y</p:attrName>
                                        </p:attrNameLst>
                                      </p:cBhvr>
                                      <p:rCtr x="0" y="18519"/>
                                    </p:animMotion>
                                  </p:childTnLst>
                                </p:cTn>
                              </p:par>
                              <p:par>
                                <p:cTn id="19" presetID="42" presetClass="path" presetSubtype="0" accel="50000" decel="50000" fill="hold" grpId="0" nodeType="withEffect">
                                  <p:stCondLst>
                                    <p:cond delay="0"/>
                                  </p:stCondLst>
                                  <p:childTnLst>
                                    <p:animMotion origin="layout" path="M -2.29167E-6 -2.59259E-6 L -2.29167E-6 0.37315 " pathEditMode="relative" rAng="0" ptsTypes="AA">
                                      <p:cBhvr>
                                        <p:cTn id="20" dur="2000" fill="hold"/>
                                        <p:tgtEl>
                                          <p:spTgt spid="17"/>
                                        </p:tgtEl>
                                        <p:attrNameLst>
                                          <p:attrName>ppt_x</p:attrName>
                                          <p:attrName>ppt_y</p:attrName>
                                        </p:attrNameLst>
                                      </p:cBhvr>
                                      <p:rCtr x="0" y="186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Consistency</a:t>
            </a:r>
            <a:br>
              <a:rPr lang="en-US" dirty="0" smtClean="0"/>
            </a:br>
            <a:r>
              <a:rPr lang="en-US" sz="3200" i="1" dirty="0" smtClean="0"/>
              <a:t>101</a:t>
            </a:r>
            <a:endParaRPr lang="en-US" sz="3200" i="1" dirty="0"/>
          </a:p>
        </p:txBody>
      </p:sp>
      <p:sp>
        <p:nvSpPr>
          <p:cNvPr id="4" name="Slide Number Placeholder 3"/>
          <p:cNvSpPr>
            <a:spLocks noGrp="1"/>
          </p:cNvSpPr>
          <p:nvPr>
            <p:ph type="sldNum" sz="quarter" idx="12"/>
          </p:nvPr>
        </p:nvSpPr>
        <p:spPr/>
        <p:txBody>
          <a:bodyPr/>
          <a:lstStyle/>
          <a:p>
            <a:fld id="{D57F1E4F-1CFF-5643-939E-02111984F565}" type="slidenum">
              <a:rPr lang="en-US" smtClean="0"/>
              <a:t>5</a:t>
            </a:fld>
            <a:endParaRPr lang="en-US" dirty="0"/>
          </a:p>
        </p:txBody>
      </p:sp>
      <p:sp>
        <p:nvSpPr>
          <p:cNvPr id="6" name="Content Placeholder 5"/>
          <p:cNvSpPr>
            <a:spLocks noGrp="1"/>
          </p:cNvSpPr>
          <p:nvPr>
            <p:ph idx="1"/>
          </p:nvPr>
        </p:nvSpPr>
        <p:spPr>
          <a:xfrm>
            <a:off x="1611313" y="2076271"/>
            <a:ext cx="8946541" cy="4569790"/>
          </a:xfrm>
        </p:spPr>
        <p:txBody>
          <a:bodyPr>
            <a:normAutofit/>
          </a:bodyPr>
          <a:lstStyle/>
          <a:p>
            <a:r>
              <a:rPr lang="en-US" dirty="0" smtClean="0"/>
              <a:t>Codification of process CRUD on a distributed system.</a:t>
            </a:r>
          </a:p>
          <a:p>
            <a:endParaRPr lang="en-US" dirty="0" smtClean="0"/>
          </a:p>
          <a:p>
            <a:r>
              <a:rPr lang="en-US" dirty="0" smtClean="0"/>
              <a:t>Deceptively complicated, surprisingly intuitive.</a:t>
            </a:r>
          </a:p>
          <a:p>
            <a:endParaRPr lang="en-US" dirty="0"/>
          </a:p>
          <a:p>
            <a:r>
              <a:rPr lang="en-US" dirty="0" smtClean="0"/>
              <a:t>Many models/flavors, again no size fits all. Some examples:</a:t>
            </a:r>
          </a:p>
          <a:p>
            <a:pPr lvl="1"/>
            <a:r>
              <a:rPr lang="en-US" dirty="0" smtClean="0"/>
              <a:t>Strict Consistency                        </a:t>
            </a:r>
          </a:p>
          <a:p>
            <a:pPr lvl="1"/>
            <a:r>
              <a:rPr lang="en-US" dirty="0" err="1"/>
              <a:t>Linearizability</a:t>
            </a:r>
            <a:r>
              <a:rPr lang="en-US" dirty="0"/>
              <a:t> -&gt; </a:t>
            </a:r>
            <a:r>
              <a:rPr lang="en-US" dirty="0" smtClean="0"/>
              <a:t>Sequential consistency</a:t>
            </a:r>
          </a:p>
          <a:p>
            <a:pPr lvl="1"/>
            <a:r>
              <a:rPr lang="en-US" dirty="0" smtClean="0"/>
              <a:t>Causal consistency</a:t>
            </a:r>
          </a:p>
          <a:p>
            <a:pPr lvl="1"/>
            <a:r>
              <a:rPr lang="en-US" dirty="0" smtClean="0"/>
              <a:t>Eventual consistency</a:t>
            </a:r>
          </a:p>
          <a:p>
            <a:r>
              <a:rPr lang="en-US" dirty="0" smtClean="0"/>
              <a:t>Problem arises when you make copies of stuff</a:t>
            </a:r>
            <a:endParaRPr lang="en-US" dirty="0"/>
          </a:p>
        </p:txBody>
      </p:sp>
      <p:cxnSp>
        <p:nvCxnSpPr>
          <p:cNvPr id="12" name="Straight Arrow Connector 11"/>
          <p:cNvCxnSpPr/>
          <p:nvPr/>
        </p:nvCxnSpPr>
        <p:spPr>
          <a:xfrm>
            <a:off x="7036669" y="4397735"/>
            <a:ext cx="0" cy="11595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7339040" y="4497127"/>
            <a:ext cx="2071775" cy="923330"/>
          </a:xfrm>
          <a:prstGeom prst="rect">
            <a:avLst/>
          </a:prstGeom>
          <a:noFill/>
        </p:spPr>
        <p:txBody>
          <a:bodyPr wrap="none" rtlCol="0">
            <a:spAutoFit/>
          </a:bodyPr>
          <a:lstStyle/>
          <a:p>
            <a:r>
              <a:rPr lang="en-US" dirty="0" smtClean="0"/>
              <a:t>Harder to program</a:t>
            </a:r>
          </a:p>
          <a:p>
            <a:r>
              <a:rPr lang="en-US" dirty="0" smtClean="0"/>
              <a:t>Scalable</a:t>
            </a:r>
          </a:p>
          <a:p>
            <a:r>
              <a:rPr lang="en-US" dirty="0" smtClean="0"/>
              <a:t>Less intuitive</a:t>
            </a:r>
          </a:p>
        </p:txBody>
      </p:sp>
      <p:sp>
        <p:nvSpPr>
          <p:cNvPr id="14" name="Rectangle 13"/>
          <p:cNvSpPr/>
          <p:nvPr/>
        </p:nvSpPr>
        <p:spPr>
          <a:xfrm>
            <a:off x="875632" y="3816684"/>
            <a:ext cx="10387263" cy="175126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lvl="8"/>
            <a:r>
              <a:rPr lang="en-US" dirty="0"/>
              <a:t>	</a:t>
            </a:r>
            <a:r>
              <a:rPr lang="en-US" dirty="0" smtClean="0"/>
              <a:t>	$ x = 1;</a:t>
            </a:r>
          </a:p>
          <a:p>
            <a:pPr lvl="8"/>
            <a:r>
              <a:rPr lang="en-US" dirty="0"/>
              <a:t>	</a:t>
            </a:r>
            <a:r>
              <a:rPr lang="en-US" dirty="0" smtClean="0"/>
              <a:t>	$ puts x;    #1</a:t>
            </a:r>
          </a:p>
          <a:p>
            <a:pPr lvl="8"/>
            <a:r>
              <a:rPr lang="en-US" dirty="0" smtClean="0"/>
              <a:t>		$ x = 2;</a:t>
            </a:r>
          </a:p>
          <a:p>
            <a:pPr lvl="8"/>
            <a:r>
              <a:rPr lang="en-US" dirty="0" smtClean="0"/>
              <a:t>		$ puts x;    #1?</a:t>
            </a:r>
            <a:endParaRPr lang="en-US" dirty="0"/>
          </a:p>
        </p:txBody>
      </p:sp>
      <p:cxnSp>
        <p:nvCxnSpPr>
          <p:cNvPr id="18" name="Straight Arrow Connector 17"/>
          <p:cNvCxnSpPr/>
          <p:nvPr/>
        </p:nvCxnSpPr>
        <p:spPr>
          <a:xfrm flipV="1">
            <a:off x="6496701" y="4286059"/>
            <a:ext cx="2259191" cy="1221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0" name="Arc 19"/>
          <p:cNvSpPr/>
          <p:nvPr/>
        </p:nvSpPr>
        <p:spPr>
          <a:xfrm>
            <a:off x="9061187" y="4066261"/>
            <a:ext cx="451839" cy="451807"/>
          </a:xfrm>
          <a:prstGeom prst="arc">
            <a:avLst>
              <a:gd name="adj1" fmla="val 16200000"/>
              <a:gd name="adj2" fmla="val 16196544"/>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1" name="TextBox 20"/>
          <p:cNvSpPr txBox="1"/>
          <p:nvPr/>
        </p:nvSpPr>
        <p:spPr>
          <a:xfrm>
            <a:off x="9146670" y="4115105"/>
            <a:ext cx="312593" cy="369332"/>
          </a:xfrm>
          <a:prstGeom prst="rect">
            <a:avLst/>
          </a:prstGeom>
          <a:noFill/>
        </p:spPr>
        <p:txBody>
          <a:bodyPr wrap="none" rtlCol="0">
            <a:spAutoFit/>
          </a:bodyPr>
          <a:lstStyle/>
          <a:p>
            <a:r>
              <a:rPr lang="en-US" dirty="0" smtClean="0"/>
              <a:t>1</a:t>
            </a:r>
            <a:endParaRPr lang="en-US" dirty="0"/>
          </a:p>
        </p:txBody>
      </p:sp>
      <p:sp>
        <p:nvSpPr>
          <p:cNvPr id="22" name="Arc 21"/>
          <p:cNvSpPr/>
          <p:nvPr/>
        </p:nvSpPr>
        <p:spPr>
          <a:xfrm>
            <a:off x="9061187" y="4811132"/>
            <a:ext cx="451839" cy="451807"/>
          </a:xfrm>
          <a:prstGeom prst="arc">
            <a:avLst>
              <a:gd name="adj1" fmla="val 16200000"/>
              <a:gd name="adj2" fmla="val 16196544"/>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3" name="TextBox 22"/>
          <p:cNvSpPr txBox="1"/>
          <p:nvPr/>
        </p:nvSpPr>
        <p:spPr>
          <a:xfrm>
            <a:off x="9146670" y="4859976"/>
            <a:ext cx="312593" cy="369332"/>
          </a:xfrm>
          <a:prstGeom prst="rect">
            <a:avLst/>
          </a:prstGeom>
          <a:noFill/>
        </p:spPr>
        <p:txBody>
          <a:bodyPr wrap="none" rtlCol="0">
            <a:spAutoFit/>
          </a:bodyPr>
          <a:lstStyle/>
          <a:p>
            <a:r>
              <a:rPr lang="en-US" dirty="0" smtClean="0"/>
              <a:t>1</a:t>
            </a:r>
            <a:endParaRPr lang="en-US" dirty="0"/>
          </a:p>
        </p:txBody>
      </p:sp>
      <p:cxnSp>
        <p:nvCxnSpPr>
          <p:cNvPr id="28" name="Elbow Connector 27"/>
          <p:cNvCxnSpPr>
            <a:stCxn id="21" idx="3"/>
          </p:cNvCxnSpPr>
          <p:nvPr/>
        </p:nvCxnSpPr>
        <p:spPr>
          <a:xfrm flipH="1">
            <a:off x="7107293" y="4299771"/>
            <a:ext cx="2351970" cy="254930"/>
          </a:xfrm>
          <a:prstGeom prst="bentConnector3">
            <a:avLst>
              <a:gd name="adj1" fmla="val -9720"/>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9146671" y="4115105"/>
            <a:ext cx="312593" cy="369332"/>
          </a:xfrm>
          <a:prstGeom prst="rect">
            <a:avLst/>
          </a:prstGeom>
          <a:noFill/>
        </p:spPr>
        <p:txBody>
          <a:bodyPr wrap="none" rtlCol="0">
            <a:spAutoFit/>
          </a:bodyPr>
          <a:lstStyle/>
          <a:p>
            <a:r>
              <a:rPr lang="en-US" dirty="0"/>
              <a:t>2</a:t>
            </a:r>
          </a:p>
        </p:txBody>
      </p:sp>
      <p:cxnSp>
        <p:nvCxnSpPr>
          <p:cNvPr id="34" name="Elbow Connector 33"/>
          <p:cNvCxnSpPr>
            <a:stCxn id="23" idx="3"/>
          </p:cNvCxnSpPr>
          <p:nvPr/>
        </p:nvCxnSpPr>
        <p:spPr>
          <a:xfrm flipH="1">
            <a:off x="7143929" y="5044642"/>
            <a:ext cx="2315334" cy="96187"/>
          </a:xfrm>
          <a:prstGeom prst="bentConnector5">
            <a:avLst>
              <a:gd name="adj1" fmla="val -9873"/>
              <a:gd name="adj2" fmla="val 429648"/>
              <a:gd name="adj3" fmla="val 56750"/>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38621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dissolve">
                                      <p:cBhvr>
                                        <p:cTn id="11" dur="500"/>
                                        <p:tgtEl>
                                          <p:spTgt spid="20"/>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dissolve">
                                      <p:cBhvr>
                                        <p:cTn id="14" dur="500"/>
                                        <p:tgtEl>
                                          <p:spTgt spid="21"/>
                                        </p:tgtEl>
                                      </p:cBhvr>
                                    </p:animEffect>
                                  </p:childTnLst>
                                </p:cTn>
                              </p:par>
                              <p:par>
                                <p:cTn id="15" presetID="9"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dissolv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37"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
                                          </p:val>
                                        </p:tav>
                                        <p:tav tm="100000">
                                          <p:val>
                                            <p:strVal val="#ppt_x"/>
                                          </p:val>
                                        </p:tav>
                                      </p:tavLst>
                                    </p:anim>
                                    <p:anim calcmode="lin" valueType="num">
                                      <p:cBhvr>
                                        <p:cTn id="29" dur="900" decel="100000" fill="hold"/>
                                        <p:tgtEl>
                                          <p:spTgt spid="23"/>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par>
                                <p:cTn id="31" presetID="37"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1000"/>
                                        <p:tgtEl>
                                          <p:spTgt spid="22"/>
                                        </p:tgtEl>
                                      </p:cBhvr>
                                    </p:animEffect>
                                    <p:anim calcmode="lin" valueType="num">
                                      <p:cBhvr>
                                        <p:cTn id="34" dur="1000" fill="hold"/>
                                        <p:tgtEl>
                                          <p:spTgt spid="22"/>
                                        </p:tgtEl>
                                        <p:attrNameLst>
                                          <p:attrName>ppt_x</p:attrName>
                                        </p:attrNameLst>
                                      </p:cBhvr>
                                      <p:tavLst>
                                        <p:tav tm="0">
                                          <p:val>
                                            <p:strVal val="#ppt_x"/>
                                          </p:val>
                                        </p:tav>
                                        <p:tav tm="100000">
                                          <p:val>
                                            <p:strVal val="#ppt_x"/>
                                          </p:val>
                                        </p:tav>
                                      </p:tavLst>
                                    </p:anim>
                                    <p:anim calcmode="lin" valueType="num">
                                      <p:cBhvr>
                                        <p:cTn id="35" dur="900" decel="100000" fill="hold"/>
                                        <p:tgtEl>
                                          <p:spTgt spid="22"/>
                                        </p:tgtEl>
                                        <p:attrNameLst>
                                          <p:attrName>ppt_y</p:attrName>
                                        </p:attrNameLst>
                                      </p:cBhvr>
                                      <p:tavLst>
                                        <p:tav tm="0">
                                          <p:val>
                                            <p:strVal val="#ppt_y+1"/>
                                          </p:val>
                                        </p:tav>
                                        <p:tav tm="100000">
                                          <p:val>
                                            <p:strVal val="#ppt_y-.03"/>
                                          </p:val>
                                        </p:tav>
                                      </p:tavLst>
                                    </p:anim>
                                    <p:anim calcmode="lin" valueType="num">
                                      <p:cBhvr>
                                        <p:cTn id="36"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21"/>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dissolve">
                                      <p:cBhvr>
                                        <p:cTn id="4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P spid="21" grpId="0"/>
      <p:bldP spid="21" grpId="1"/>
      <p:bldP spid="22" grpId="0" animBg="1"/>
      <p:bldP spid="23" grpId="0"/>
      <p:bldP spid="3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BDR: A special word</a:t>
            </a:r>
            <a:br>
              <a:rPr lang="en-US" dirty="0" smtClean="0"/>
            </a:br>
            <a:r>
              <a:rPr lang="en-US" sz="3200" i="1" dirty="0" smtClean="0"/>
              <a:t>Care.</a:t>
            </a:r>
            <a:endParaRPr lang="en-US" i="1" dirty="0"/>
          </a:p>
        </p:txBody>
      </p:sp>
      <p:graphicFrame>
        <p:nvGraphicFramePr>
          <p:cNvPr id="5" name="Content Placeholder 4"/>
          <p:cNvGraphicFramePr>
            <a:graphicFrameLocks noGrp="1"/>
          </p:cNvGraphicFramePr>
          <p:nvPr>
            <p:ph idx="1"/>
          </p:nvPr>
        </p:nvGraphicFramePr>
        <p:xfrm>
          <a:off x="1103313" y="2052638"/>
          <a:ext cx="8947150" cy="1483360"/>
        </p:xfrm>
        <a:graphic>
          <a:graphicData uri="http://schemas.openxmlformats.org/drawingml/2006/table">
            <a:tbl>
              <a:tblPr firstRow="1" bandRow="1">
                <a:tableStyleId>{5C22544A-7EE6-4342-B048-85BDC9FD1C3A}</a:tableStyleId>
              </a:tblPr>
              <a:tblGrid>
                <a:gridCol w="1789430"/>
                <a:gridCol w="1789430"/>
                <a:gridCol w="1789430"/>
                <a:gridCol w="1789430"/>
                <a:gridCol w="1789430"/>
              </a:tblGrid>
              <a:tr h="370840">
                <a:tc>
                  <a:txBody>
                    <a:bodyPr/>
                    <a:lstStyle/>
                    <a:p>
                      <a:r>
                        <a:rPr lang="en-US" dirty="0" smtClean="0"/>
                        <a:t>Customer</a:t>
                      </a:r>
                      <a:endParaRPr lang="en-US" dirty="0"/>
                    </a:p>
                  </a:txBody>
                  <a:tcPr/>
                </a:tc>
                <a:tc>
                  <a:txBody>
                    <a:bodyPr/>
                    <a:lstStyle/>
                    <a:p>
                      <a:r>
                        <a:rPr lang="en-US" dirty="0" smtClean="0"/>
                        <a:t>Payment</a:t>
                      </a:r>
                      <a:endParaRPr lang="en-US" dirty="0"/>
                    </a:p>
                  </a:txBody>
                  <a:tcPr/>
                </a:tc>
                <a:tc>
                  <a:txBody>
                    <a:bodyPr/>
                    <a:lstStyle/>
                    <a:p>
                      <a:r>
                        <a:rPr lang="en-US" dirty="0" err="1" smtClean="0"/>
                        <a:t>Oustanding</a:t>
                      </a:r>
                      <a:endParaRPr lang="en-US" dirty="0"/>
                    </a:p>
                  </a:txBody>
                  <a:tcPr/>
                </a:tc>
                <a:tc>
                  <a:txBody>
                    <a:bodyPr/>
                    <a:lstStyle/>
                    <a:p>
                      <a:r>
                        <a:rPr lang="en-US" dirty="0" smtClean="0"/>
                        <a:t>Interest</a:t>
                      </a:r>
                      <a:endParaRPr lang="en-US" dirty="0"/>
                    </a:p>
                  </a:txBody>
                  <a:tcPr/>
                </a:tc>
                <a:tc>
                  <a:txBody>
                    <a:bodyPr/>
                    <a:lstStyle/>
                    <a:p>
                      <a:r>
                        <a:rPr lang="en-US" dirty="0" smtClean="0"/>
                        <a:t>Day</a:t>
                      </a:r>
                      <a:endParaRPr lang="en-US" dirty="0"/>
                    </a:p>
                  </a:txBody>
                  <a:tcPr/>
                </a:tc>
              </a:tr>
              <a:tr h="370840">
                <a:tc>
                  <a:txBody>
                    <a:bodyPr/>
                    <a:lstStyle/>
                    <a:p>
                      <a:r>
                        <a:rPr lang="en-US" dirty="0" smtClean="0"/>
                        <a:t>1</a:t>
                      </a:r>
                      <a:endParaRPr lang="en-US" dirty="0"/>
                    </a:p>
                  </a:txBody>
                  <a:tcPr/>
                </a:tc>
                <a:tc>
                  <a:txBody>
                    <a:bodyPr/>
                    <a:lstStyle/>
                    <a:p>
                      <a:r>
                        <a:rPr lang="en-US" dirty="0" smtClean="0"/>
                        <a:t>-</a:t>
                      </a:r>
                      <a:endParaRPr lang="en-US" dirty="0"/>
                    </a:p>
                  </a:txBody>
                  <a:tcPr/>
                </a:tc>
                <a:tc>
                  <a:txBody>
                    <a:bodyPr/>
                    <a:lstStyle/>
                    <a:p>
                      <a:r>
                        <a:rPr lang="en-US" dirty="0" smtClean="0"/>
                        <a:t>1000</a:t>
                      </a:r>
                      <a:endParaRPr lang="en-US" dirty="0"/>
                    </a:p>
                  </a:txBody>
                  <a:tcPr/>
                </a:tc>
                <a:tc>
                  <a:txBody>
                    <a:bodyPr/>
                    <a:lstStyle/>
                    <a:p>
                      <a:r>
                        <a:rPr lang="en-US" dirty="0" smtClean="0"/>
                        <a:t>10</a:t>
                      </a:r>
                    </a:p>
                  </a:txBody>
                  <a:tcPr/>
                </a:tc>
                <a:tc>
                  <a:txBody>
                    <a:bodyPr/>
                    <a:lstStyle/>
                    <a:p>
                      <a:r>
                        <a:rPr lang="en-US" dirty="0" smtClean="0"/>
                        <a:t>T</a:t>
                      </a:r>
                    </a:p>
                  </a:txBody>
                  <a:tcPr/>
                </a:tc>
              </a:tr>
              <a:tr h="370840">
                <a:tc>
                  <a:txBody>
                    <a:bodyPr/>
                    <a:lstStyle/>
                    <a:p>
                      <a:r>
                        <a:rPr lang="en-US" dirty="0" smtClean="0"/>
                        <a:t>1</a:t>
                      </a:r>
                      <a:endParaRPr lang="en-US" dirty="0"/>
                    </a:p>
                  </a:txBody>
                  <a:tcPr/>
                </a:tc>
                <a:tc>
                  <a:txBody>
                    <a:bodyPr/>
                    <a:lstStyle/>
                    <a:p>
                      <a:r>
                        <a:rPr lang="en-US" dirty="0" smtClean="0"/>
                        <a:t>100</a:t>
                      </a:r>
                      <a:endParaRPr lang="en-US" dirty="0"/>
                    </a:p>
                  </a:txBody>
                  <a:tcPr/>
                </a:tc>
                <a:tc>
                  <a:txBody>
                    <a:bodyPr/>
                    <a:lstStyle/>
                    <a:p>
                      <a:r>
                        <a:rPr lang="en-US" dirty="0" smtClean="0"/>
                        <a:t>900</a:t>
                      </a:r>
                      <a:endParaRPr lang="en-US" dirty="0"/>
                    </a:p>
                  </a:txBody>
                  <a:tcPr/>
                </a:tc>
                <a:tc>
                  <a:txBody>
                    <a:bodyPr/>
                    <a:lstStyle/>
                    <a:p>
                      <a:r>
                        <a:rPr lang="en-US" dirty="0" smtClean="0"/>
                        <a:t>10+9</a:t>
                      </a:r>
                    </a:p>
                  </a:txBody>
                  <a:tcPr/>
                </a:tc>
                <a:tc>
                  <a:txBody>
                    <a:bodyPr/>
                    <a:lstStyle/>
                    <a:p>
                      <a:r>
                        <a:rPr lang="en-US" dirty="0" smtClean="0"/>
                        <a:t>T+1</a:t>
                      </a:r>
                    </a:p>
                  </a:txBody>
                  <a:tcPr/>
                </a:tc>
              </a:tr>
              <a:tr h="370840">
                <a:tc>
                  <a:txBody>
                    <a:bodyPr/>
                    <a:lstStyle/>
                    <a:p>
                      <a:r>
                        <a:rPr lang="en-US" dirty="0" smtClean="0"/>
                        <a:t>1</a:t>
                      </a:r>
                      <a:endParaRPr lang="en-US" dirty="0"/>
                    </a:p>
                  </a:txBody>
                  <a:tcPr/>
                </a:tc>
                <a:tc>
                  <a:txBody>
                    <a:bodyPr/>
                    <a:lstStyle/>
                    <a:p>
                      <a:r>
                        <a:rPr lang="en-US" dirty="0" smtClean="0"/>
                        <a:t>100</a:t>
                      </a:r>
                      <a:endParaRPr lang="en-US" dirty="0"/>
                    </a:p>
                  </a:txBody>
                  <a:tcPr/>
                </a:tc>
                <a:tc>
                  <a:txBody>
                    <a:bodyPr/>
                    <a:lstStyle/>
                    <a:p>
                      <a:r>
                        <a:rPr lang="en-US" dirty="0" smtClean="0"/>
                        <a:t>800</a:t>
                      </a:r>
                      <a:endParaRPr lang="en-US" dirty="0"/>
                    </a:p>
                  </a:txBody>
                  <a:tcPr/>
                </a:tc>
                <a:tc>
                  <a:txBody>
                    <a:bodyPr/>
                    <a:lstStyle/>
                    <a:p>
                      <a:r>
                        <a:rPr lang="en-US" dirty="0" smtClean="0"/>
                        <a:t>10+9+8</a:t>
                      </a:r>
                    </a:p>
                  </a:txBody>
                  <a:tcPr/>
                </a:tc>
                <a:tc>
                  <a:txBody>
                    <a:bodyPr/>
                    <a:lstStyle/>
                    <a:p>
                      <a:r>
                        <a:rPr lang="en-US" dirty="0" smtClean="0"/>
                        <a:t>T+2</a:t>
                      </a:r>
                    </a:p>
                  </a:txBody>
                  <a:tcPr/>
                </a:tc>
              </a:tr>
            </a:tbl>
          </a:graphicData>
        </a:graphic>
      </p:graphicFrame>
      <p:sp>
        <p:nvSpPr>
          <p:cNvPr id="4" name="Slide Number Placeholder 3"/>
          <p:cNvSpPr>
            <a:spLocks noGrp="1"/>
          </p:cNvSpPr>
          <p:nvPr>
            <p:ph type="sldNum" sz="quarter" idx="12"/>
          </p:nvPr>
        </p:nvSpPr>
        <p:spPr/>
        <p:txBody>
          <a:bodyPr/>
          <a:lstStyle/>
          <a:p>
            <a:fld id="{D57F1E4F-1CFF-5643-939E-02111984F565}" type="slidenum">
              <a:rPr lang="en-US" smtClean="0"/>
              <a:t>50</a:t>
            </a:fld>
            <a:endParaRPr lang="en-US" dirty="0"/>
          </a:p>
        </p:txBody>
      </p:sp>
      <p:graphicFrame>
        <p:nvGraphicFramePr>
          <p:cNvPr id="7" name="Content Placeholder 4"/>
          <p:cNvGraphicFramePr>
            <a:graphicFrameLocks noGrp="1"/>
          </p:cNvGraphicFramePr>
          <p:nvPr>
            <p:ph idx="1"/>
            <p:extLst>
              <p:ext uri="{D42A27DB-BD31-4B8C-83A1-F6EECF244321}">
                <p14:modId xmlns:p14="http://schemas.microsoft.com/office/powerpoint/2010/main" val="2283808817"/>
              </p:ext>
            </p:extLst>
          </p:nvPr>
        </p:nvGraphicFramePr>
        <p:xfrm>
          <a:off x="1103313" y="4523695"/>
          <a:ext cx="8947150" cy="1483360"/>
        </p:xfrm>
        <a:graphic>
          <a:graphicData uri="http://schemas.openxmlformats.org/drawingml/2006/table">
            <a:tbl>
              <a:tblPr firstRow="1" bandRow="1">
                <a:tableStyleId>{5C22544A-7EE6-4342-B048-85BDC9FD1C3A}</a:tableStyleId>
              </a:tblPr>
              <a:tblGrid>
                <a:gridCol w="1789430"/>
                <a:gridCol w="1789430"/>
                <a:gridCol w="1789430"/>
                <a:gridCol w="1789430"/>
                <a:gridCol w="1789430"/>
              </a:tblGrid>
              <a:tr h="370840">
                <a:tc>
                  <a:txBody>
                    <a:bodyPr/>
                    <a:lstStyle/>
                    <a:p>
                      <a:r>
                        <a:rPr lang="en-US" dirty="0" smtClean="0"/>
                        <a:t>Customer</a:t>
                      </a:r>
                      <a:endParaRPr lang="en-US" dirty="0"/>
                    </a:p>
                  </a:txBody>
                  <a:tcPr/>
                </a:tc>
                <a:tc>
                  <a:txBody>
                    <a:bodyPr/>
                    <a:lstStyle/>
                    <a:p>
                      <a:r>
                        <a:rPr lang="en-US" dirty="0" smtClean="0"/>
                        <a:t>Payment</a:t>
                      </a:r>
                      <a:endParaRPr lang="en-US" dirty="0"/>
                    </a:p>
                  </a:txBody>
                  <a:tcPr/>
                </a:tc>
                <a:tc>
                  <a:txBody>
                    <a:bodyPr/>
                    <a:lstStyle/>
                    <a:p>
                      <a:r>
                        <a:rPr lang="en-US" dirty="0" err="1" smtClean="0"/>
                        <a:t>Oustanding</a:t>
                      </a:r>
                      <a:endParaRPr lang="en-US" dirty="0"/>
                    </a:p>
                  </a:txBody>
                  <a:tcPr/>
                </a:tc>
                <a:tc>
                  <a:txBody>
                    <a:bodyPr/>
                    <a:lstStyle/>
                    <a:p>
                      <a:r>
                        <a:rPr lang="en-US" dirty="0" smtClean="0"/>
                        <a:t>Interest</a:t>
                      </a:r>
                      <a:endParaRPr lang="en-US" dirty="0"/>
                    </a:p>
                  </a:txBody>
                  <a:tcPr/>
                </a:tc>
                <a:tc>
                  <a:txBody>
                    <a:bodyPr/>
                    <a:lstStyle/>
                    <a:p>
                      <a:r>
                        <a:rPr lang="en-US" dirty="0" smtClean="0"/>
                        <a:t>Day</a:t>
                      </a:r>
                      <a:endParaRPr lang="en-US" dirty="0"/>
                    </a:p>
                  </a:txBody>
                  <a:tcPr/>
                </a:tc>
              </a:tr>
              <a:tr h="370840">
                <a:tc>
                  <a:txBody>
                    <a:bodyPr/>
                    <a:lstStyle/>
                    <a:p>
                      <a:r>
                        <a:rPr lang="en-US" dirty="0" smtClean="0"/>
                        <a:t>1</a:t>
                      </a:r>
                      <a:endParaRPr lang="en-US" dirty="0"/>
                    </a:p>
                  </a:txBody>
                  <a:tcPr/>
                </a:tc>
                <a:tc>
                  <a:txBody>
                    <a:bodyPr/>
                    <a:lstStyle/>
                    <a:p>
                      <a:r>
                        <a:rPr lang="en-US" dirty="0" smtClean="0"/>
                        <a:t>-</a:t>
                      </a:r>
                      <a:endParaRPr lang="en-US" dirty="0"/>
                    </a:p>
                  </a:txBody>
                  <a:tcPr/>
                </a:tc>
                <a:tc>
                  <a:txBody>
                    <a:bodyPr/>
                    <a:lstStyle/>
                    <a:p>
                      <a:r>
                        <a:rPr lang="en-US" dirty="0" smtClean="0"/>
                        <a:t>1000</a:t>
                      </a:r>
                      <a:endParaRPr lang="en-US" dirty="0"/>
                    </a:p>
                  </a:txBody>
                  <a:tcPr/>
                </a:tc>
                <a:tc>
                  <a:txBody>
                    <a:bodyPr/>
                    <a:lstStyle/>
                    <a:p>
                      <a:r>
                        <a:rPr lang="en-US" dirty="0" smtClean="0"/>
                        <a:t>10</a:t>
                      </a:r>
                    </a:p>
                  </a:txBody>
                  <a:tcPr/>
                </a:tc>
                <a:tc>
                  <a:txBody>
                    <a:bodyPr/>
                    <a:lstStyle/>
                    <a:p>
                      <a:r>
                        <a:rPr lang="en-US" dirty="0" smtClean="0"/>
                        <a:t>T</a:t>
                      </a:r>
                    </a:p>
                  </a:txBody>
                  <a:tcPr/>
                </a:tc>
              </a:tr>
              <a:tr h="370840">
                <a:tc>
                  <a:txBody>
                    <a:bodyPr/>
                    <a:lstStyle/>
                    <a:p>
                      <a:r>
                        <a:rPr lang="en-US" dirty="0" smtClean="0"/>
                        <a:t>1</a:t>
                      </a:r>
                      <a:endParaRPr lang="en-US" dirty="0"/>
                    </a:p>
                  </a:txBody>
                  <a:tcPr/>
                </a:tc>
                <a:tc>
                  <a:txBody>
                    <a:bodyPr/>
                    <a:lstStyle/>
                    <a:p>
                      <a:r>
                        <a:rPr lang="en-US" dirty="0" smtClean="0"/>
                        <a:t>100</a:t>
                      </a:r>
                      <a:endParaRPr lang="en-US" dirty="0"/>
                    </a:p>
                  </a:txBody>
                  <a:tcPr/>
                </a:tc>
                <a:tc>
                  <a:txBody>
                    <a:bodyPr/>
                    <a:lstStyle/>
                    <a:p>
                      <a:r>
                        <a:rPr lang="en-US" dirty="0" smtClean="0"/>
                        <a:t>900</a:t>
                      </a:r>
                      <a:endParaRPr lang="en-US" dirty="0"/>
                    </a:p>
                  </a:txBody>
                  <a:tcPr/>
                </a:tc>
                <a:tc>
                  <a:txBody>
                    <a:bodyPr/>
                    <a:lstStyle/>
                    <a:p>
                      <a:r>
                        <a:rPr lang="en-US" dirty="0" smtClean="0"/>
                        <a:t>10+9</a:t>
                      </a:r>
                    </a:p>
                  </a:txBody>
                  <a:tcPr/>
                </a:tc>
                <a:tc>
                  <a:txBody>
                    <a:bodyPr/>
                    <a:lstStyle/>
                    <a:p>
                      <a:r>
                        <a:rPr lang="en-US" dirty="0" smtClean="0"/>
                        <a:t>T+1</a:t>
                      </a:r>
                    </a:p>
                  </a:txBody>
                  <a:tcPr/>
                </a:tc>
              </a:tr>
              <a:tr h="370840">
                <a:tc>
                  <a:txBody>
                    <a:bodyPr/>
                    <a:lstStyle/>
                    <a:p>
                      <a:r>
                        <a:rPr lang="en-US" dirty="0" smtClean="0"/>
                        <a:t>1</a:t>
                      </a:r>
                      <a:endParaRPr lang="en-US" dirty="0"/>
                    </a:p>
                  </a:txBody>
                  <a:tcPr/>
                </a:tc>
                <a:tc>
                  <a:txBody>
                    <a:bodyPr/>
                    <a:lstStyle/>
                    <a:p>
                      <a:r>
                        <a:rPr lang="en-US" dirty="0" smtClean="0"/>
                        <a:t>100</a:t>
                      </a:r>
                      <a:endParaRPr lang="en-US" dirty="0"/>
                    </a:p>
                  </a:txBody>
                  <a:tcPr/>
                </a:tc>
                <a:tc>
                  <a:txBody>
                    <a:bodyPr/>
                    <a:lstStyle/>
                    <a:p>
                      <a:r>
                        <a:rPr lang="en-US" dirty="0" smtClean="0"/>
                        <a:t>800</a:t>
                      </a:r>
                      <a:endParaRPr lang="en-US" dirty="0"/>
                    </a:p>
                  </a:txBody>
                  <a:tcPr/>
                </a:tc>
                <a:tc>
                  <a:txBody>
                    <a:bodyPr/>
                    <a:lstStyle/>
                    <a:p>
                      <a:r>
                        <a:rPr lang="en-US" dirty="0" smtClean="0"/>
                        <a:t>10+9+8</a:t>
                      </a:r>
                    </a:p>
                  </a:txBody>
                  <a:tcPr/>
                </a:tc>
                <a:tc>
                  <a:txBody>
                    <a:bodyPr/>
                    <a:lstStyle/>
                    <a:p>
                      <a:r>
                        <a:rPr lang="en-US" dirty="0" smtClean="0"/>
                        <a:t>T+2</a:t>
                      </a:r>
                    </a:p>
                  </a:txBody>
                  <a:tcPr/>
                </a:tc>
              </a:tr>
            </a:tbl>
          </a:graphicData>
        </a:graphic>
      </p:graphicFrame>
      <p:sp>
        <p:nvSpPr>
          <p:cNvPr id="14" name="Oval 13"/>
          <p:cNvSpPr/>
          <p:nvPr/>
        </p:nvSpPr>
        <p:spPr>
          <a:xfrm>
            <a:off x="10352540" y="2117090"/>
            <a:ext cx="1344212" cy="1404619"/>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0481318" y="4958198"/>
            <a:ext cx="1172116" cy="646331"/>
          </a:xfrm>
          <a:prstGeom prst="rect">
            <a:avLst/>
          </a:prstGeom>
          <a:noFill/>
        </p:spPr>
        <p:txBody>
          <a:bodyPr wrap="none" rtlCol="0">
            <a:spAutoFit/>
          </a:bodyPr>
          <a:lstStyle/>
          <a:p>
            <a:pPr algn="ctr"/>
            <a:r>
              <a:rPr lang="en-US" dirty="0" smtClean="0"/>
              <a:t>Interest</a:t>
            </a:r>
            <a:br>
              <a:rPr lang="en-US" dirty="0" smtClean="0"/>
            </a:br>
            <a:r>
              <a:rPr lang="en-US" dirty="0" smtClean="0"/>
              <a:t>Daemon</a:t>
            </a:r>
            <a:endParaRPr lang="en-US" dirty="0"/>
          </a:p>
        </p:txBody>
      </p:sp>
      <p:sp>
        <p:nvSpPr>
          <p:cNvPr id="16" name="Oval 15"/>
          <p:cNvSpPr/>
          <p:nvPr/>
        </p:nvSpPr>
        <p:spPr>
          <a:xfrm>
            <a:off x="10352540" y="4580644"/>
            <a:ext cx="1344212" cy="1404619"/>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10481318" y="2497822"/>
            <a:ext cx="1172116" cy="646331"/>
          </a:xfrm>
          <a:prstGeom prst="rect">
            <a:avLst/>
          </a:prstGeom>
          <a:noFill/>
        </p:spPr>
        <p:txBody>
          <a:bodyPr wrap="none" rtlCol="0">
            <a:spAutoFit/>
          </a:bodyPr>
          <a:lstStyle/>
          <a:p>
            <a:pPr algn="ctr"/>
            <a:r>
              <a:rPr lang="en-US" dirty="0" smtClean="0"/>
              <a:t>Interest</a:t>
            </a:r>
            <a:br>
              <a:rPr lang="en-US" dirty="0" smtClean="0"/>
            </a:br>
            <a:r>
              <a:rPr lang="en-US" dirty="0" smtClean="0"/>
              <a:t>Daemon</a:t>
            </a:r>
            <a:endParaRPr lang="en-US" dirty="0"/>
          </a:p>
        </p:txBody>
      </p:sp>
      <p:cxnSp>
        <p:nvCxnSpPr>
          <p:cNvPr id="6" name="Elbow Connector 5"/>
          <p:cNvCxnSpPr>
            <a:stCxn id="16" idx="4"/>
            <a:endCxn id="10" idx="2"/>
          </p:cNvCxnSpPr>
          <p:nvPr/>
        </p:nvCxnSpPr>
        <p:spPr>
          <a:xfrm rot="5400000">
            <a:off x="8101900" y="3460251"/>
            <a:ext cx="397734" cy="5447758"/>
          </a:xfrm>
          <a:prstGeom prst="bentConnector3">
            <a:avLst>
              <a:gd name="adj1" fmla="val 157476"/>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039325" y="6409871"/>
            <a:ext cx="1127232" cy="369332"/>
          </a:xfrm>
          <a:prstGeom prst="rect">
            <a:avLst/>
          </a:prstGeom>
          <a:noFill/>
        </p:spPr>
        <p:txBody>
          <a:bodyPr wrap="none" rtlCol="0">
            <a:spAutoFit/>
          </a:bodyPr>
          <a:lstStyle/>
          <a:p>
            <a:r>
              <a:rPr lang="en-US" dirty="0" smtClean="0"/>
              <a:t>T+2.9995</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67342784"/>
              </p:ext>
            </p:extLst>
          </p:nvPr>
        </p:nvGraphicFramePr>
        <p:xfrm>
          <a:off x="1103313" y="6023043"/>
          <a:ext cx="8947150" cy="370840"/>
        </p:xfrm>
        <a:graphic>
          <a:graphicData uri="http://schemas.openxmlformats.org/drawingml/2006/table">
            <a:tbl>
              <a:tblPr firstRow="1" bandRow="1">
                <a:tableStyleId>{5C22544A-7EE6-4342-B048-85BDC9FD1C3A}</a:tableStyleId>
              </a:tblPr>
              <a:tblGrid>
                <a:gridCol w="1789430"/>
                <a:gridCol w="1789430"/>
                <a:gridCol w="1789430"/>
                <a:gridCol w="1789430"/>
                <a:gridCol w="1789430"/>
              </a:tblGrid>
              <a:tr h="370840">
                <a:tc>
                  <a:txBody>
                    <a:bodyPr/>
                    <a:lstStyle/>
                    <a:p>
                      <a:r>
                        <a:rPr lang="en-US" dirty="0" smtClean="0">
                          <a:solidFill>
                            <a:schemeClr val="bg1"/>
                          </a:solidFill>
                        </a:rPr>
                        <a:t>1</a:t>
                      </a:r>
                      <a:endParaRPr lang="en-US" dirty="0">
                        <a:solidFill>
                          <a:schemeClr val="bg1"/>
                        </a:solidFill>
                      </a:endParaRPr>
                    </a:p>
                  </a:txBody>
                  <a:tcPr>
                    <a:solidFill>
                      <a:schemeClr val="tx2"/>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bg1"/>
                          </a:solidFill>
                        </a:rPr>
                        <a:t>100</a:t>
                      </a:r>
                    </a:p>
                  </a:txBody>
                  <a:tcPr>
                    <a:solidFill>
                      <a:schemeClr val="tx2"/>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bg1"/>
                          </a:solidFill>
                        </a:rPr>
                        <a:t>700</a:t>
                      </a:r>
                    </a:p>
                  </a:txBody>
                  <a:tcPr>
                    <a:solidFill>
                      <a:schemeClr val="tx2"/>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bg1"/>
                          </a:solidFill>
                        </a:rPr>
                        <a:t>10+9+8</a:t>
                      </a:r>
                    </a:p>
                  </a:txBody>
                  <a:tcPr>
                    <a:solidFill>
                      <a:schemeClr val="tx2"/>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bg1"/>
                          </a:solidFill>
                        </a:rPr>
                        <a:t>T+2.999</a:t>
                      </a:r>
                    </a:p>
                  </a:txBody>
                  <a:tcPr>
                    <a:solidFill>
                      <a:schemeClr val="tx2"/>
                    </a:solidFill>
                  </a:tcPr>
                </a:tc>
              </a:tr>
            </a:tbl>
          </a:graphicData>
        </a:graphic>
      </p:graphicFrame>
      <p:graphicFrame>
        <p:nvGraphicFramePr>
          <p:cNvPr id="10" name="Content Placeholder 4"/>
          <p:cNvGraphicFramePr>
            <a:graphicFrameLocks/>
          </p:cNvGraphicFramePr>
          <p:nvPr>
            <p:extLst>
              <p:ext uri="{D42A27DB-BD31-4B8C-83A1-F6EECF244321}">
                <p14:modId xmlns:p14="http://schemas.microsoft.com/office/powerpoint/2010/main" val="283155034"/>
              </p:ext>
            </p:extLst>
          </p:nvPr>
        </p:nvGraphicFramePr>
        <p:xfrm>
          <a:off x="1103313" y="4528797"/>
          <a:ext cx="8947150" cy="1854200"/>
        </p:xfrm>
        <a:graphic>
          <a:graphicData uri="http://schemas.openxmlformats.org/drawingml/2006/table">
            <a:tbl>
              <a:tblPr firstRow="1" bandRow="1">
                <a:tableStyleId>{5C22544A-7EE6-4342-B048-85BDC9FD1C3A}</a:tableStyleId>
              </a:tblPr>
              <a:tblGrid>
                <a:gridCol w="1789430"/>
                <a:gridCol w="1789430"/>
                <a:gridCol w="1789430"/>
                <a:gridCol w="1789430"/>
                <a:gridCol w="1789430"/>
              </a:tblGrid>
              <a:tr h="370840">
                <a:tc>
                  <a:txBody>
                    <a:bodyPr/>
                    <a:lstStyle/>
                    <a:p>
                      <a:r>
                        <a:rPr lang="en-US" dirty="0" smtClean="0"/>
                        <a:t>Customer</a:t>
                      </a:r>
                      <a:endParaRPr lang="en-US" dirty="0"/>
                    </a:p>
                  </a:txBody>
                  <a:tcPr/>
                </a:tc>
                <a:tc>
                  <a:txBody>
                    <a:bodyPr/>
                    <a:lstStyle/>
                    <a:p>
                      <a:r>
                        <a:rPr lang="en-US" dirty="0" smtClean="0"/>
                        <a:t>Payment</a:t>
                      </a:r>
                      <a:endParaRPr lang="en-US" dirty="0"/>
                    </a:p>
                  </a:txBody>
                  <a:tcPr/>
                </a:tc>
                <a:tc>
                  <a:txBody>
                    <a:bodyPr/>
                    <a:lstStyle/>
                    <a:p>
                      <a:r>
                        <a:rPr lang="en-US" dirty="0" err="1" smtClean="0"/>
                        <a:t>Oustanding</a:t>
                      </a:r>
                      <a:endParaRPr lang="en-US" dirty="0"/>
                    </a:p>
                  </a:txBody>
                  <a:tcPr/>
                </a:tc>
                <a:tc>
                  <a:txBody>
                    <a:bodyPr/>
                    <a:lstStyle/>
                    <a:p>
                      <a:r>
                        <a:rPr lang="en-US" dirty="0" smtClean="0"/>
                        <a:t>Interest</a:t>
                      </a:r>
                      <a:endParaRPr lang="en-US" dirty="0"/>
                    </a:p>
                  </a:txBody>
                  <a:tcPr/>
                </a:tc>
                <a:tc>
                  <a:txBody>
                    <a:bodyPr/>
                    <a:lstStyle/>
                    <a:p>
                      <a:r>
                        <a:rPr lang="en-US" dirty="0" smtClean="0"/>
                        <a:t>Day</a:t>
                      </a:r>
                      <a:endParaRPr lang="en-US" dirty="0"/>
                    </a:p>
                  </a:txBody>
                  <a:tcPr/>
                </a:tc>
              </a:tr>
              <a:tr h="370840">
                <a:tc>
                  <a:txBody>
                    <a:bodyPr/>
                    <a:lstStyle/>
                    <a:p>
                      <a:r>
                        <a:rPr lang="en-US" dirty="0" smtClean="0"/>
                        <a:t>1</a:t>
                      </a:r>
                      <a:endParaRPr lang="en-US" dirty="0"/>
                    </a:p>
                  </a:txBody>
                  <a:tcPr/>
                </a:tc>
                <a:tc>
                  <a:txBody>
                    <a:bodyPr/>
                    <a:lstStyle/>
                    <a:p>
                      <a:r>
                        <a:rPr lang="en-US" dirty="0" smtClean="0"/>
                        <a:t>-</a:t>
                      </a:r>
                      <a:endParaRPr lang="en-US" dirty="0"/>
                    </a:p>
                  </a:txBody>
                  <a:tcPr/>
                </a:tc>
                <a:tc>
                  <a:txBody>
                    <a:bodyPr/>
                    <a:lstStyle/>
                    <a:p>
                      <a:r>
                        <a:rPr lang="en-US" dirty="0" smtClean="0"/>
                        <a:t>1000</a:t>
                      </a:r>
                      <a:endParaRPr lang="en-US" dirty="0"/>
                    </a:p>
                  </a:txBody>
                  <a:tcPr/>
                </a:tc>
                <a:tc>
                  <a:txBody>
                    <a:bodyPr/>
                    <a:lstStyle/>
                    <a:p>
                      <a:r>
                        <a:rPr lang="en-US" dirty="0" smtClean="0"/>
                        <a:t>10</a:t>
                      </a:r>
                    </a:p>
                  </a:txBody>
                  <a:tcPr/>
                </a:tc>
                <a:tc>
                  <a:txBody>
                    <a:bodyPr/>
                    <a:lstStyle/>
                    <a:p>
                      <a:r>
                        <a:rPr lang="en-US" dirty="0" smtClean="0"/>
                        <a:t>T</a:t>
                      </a:r>
                    </a:p>
                  </a:txBody>
                  <a:tcPr/>
                </a:tc>
              </a:tr>
              <a:tr h="370840">
                <a:tc>
                  <a:txBody>
                    <a:bodyPr/>
                    <a:lstStyle/>
                    <a:p>
                      <a:r>
                        <a:rPr lang="en-US" dirty="0" smtClean="0"/>
                        <a:t>1</a:t>
                      </a:r>
                      <a:endParaRPr lang="en-US" dirty="0"/>
                    </a:p>
                  </a:txBody>
                  <a:tcPr/>
                </a:tc>
                <a:tc>
                  <a:txBody>
                    <a:bodyPr/>
                    <a:lstStyle/>
                    <a:p>
                      <a:r>
                        <a:rPr lang="en-US" dirty="0" smtClean="0"/>
                        <a:t>100</a:t>
                      </a:r>
                      <a:endParaRPr lang="en-US" dirty="0"/>
                    </a:p>
                  </a:txBody>
                  <a:tcPr/>
                </a:tc>
                <a:tc>
                  <a:txBody>
                    <a:bodyPr/>
                    <a:lstStyle/>
                    <a:p>
                      <a:r>
                        <a:rPr lang="en-US" dirty="0" smtClean="0"/>
                        <a:t>900</a:t>
                      </a:r>
                      <a:endParaRPr lang="en-US" dirty="0"/>
                    </a:p>
                  </a:txBody>
                  <a:tcPr/>
                </a:tc>
                <a:tc>
                  <a:txBody>
                    <a:bodyPr/>
                    <a:lstStyle/>
                    <a:p>
                      <a:r>
                        <a:rPr lang="en-US" dirty="0" smtClean="0"/>
                        <a:t>10+9</a:t>
                      </a:r>
                    </a:p>
                  </a:txBody>
                  <a:tcPr/>
                </a:tc>
                <a:tc>
                  <a:txBody>
                    <a:bodyPr/>
                    <a:lstStyle/>
                    <a:p>
                      <a:r>
                        <a:rPr lang="en-US" dirty="0" smtClean="0"/>
                        <a:t>T+1</a:t>
                      </a:r>
                    </a:p>
                  </a:txBody>
                  <a:tcPr/>
                </a:tc>
              </a:tr>
              <a:tr h="370840">
                <a:tc>
                  <a:txBody>
                    <a:bodyPr/>
                    <a:lstStyle/>
                    <a:p>
                      <a:r>
                        <a:rPr lang="en-US" dirty="0" smtClean="0"/>
                        <a:t>1</a:t>
                      </a:r>
                      <a:endParaRPr lang="en-US" dirty="0"/>
                    </a:p>
                  </a:txBody>
                  <a:tcPr/>
                </a:tc>
                <a:tc>
                  <a:txBody>
                    <a:bodyPr/>
                    <a:lstStyle/>
                    <a:p>
                      <a:r>
                        <a:rPr lang="en-US" dirty="0" smtClean="0"/>
                        <a:t>100</a:t>
                      </a:r>
                      <a:endParaRPr lang="en-US" dirty="0"/>
                    </a:p>
                  </a:txBody>
                  <a:tcPr/>
                </a:tc>
                <a:tc>
                  <a:txBody>
                    <a:bodyPr/>
                    <a:lstStyle/>
                    <a:p>
                      <a:r>
                        <a:rPr lang="en-US" dirty="0" smtClean="0"/>
                        <a:t>800</a:t>
                      </a:r>
                      <a:endParaRPr lang="en-US" dirty="0"/>
                    </a:p>
                  </a:txBody>
                  <a:tcPr/>
                </a:tc>
                <a:tc>
                  <a:txBody>
                    <a:bodyPr/>
                    <a:lstStyle/>
                    <a:p>
                      <a:r>
                        <a:rPr lang="en-US" dirty="0" smtClean="0"/>
                        <a:t>10+9+8</a:t>
                      </a:r>
                    </a:p>
                  </a:txBody>
                  <a:tcPr/>
                </a:tc>
                <a:tc>
                  <a:txBody>
                    <a:bodyPr/>
                    <a:lstStyle/>
                    <a:p>
                      <a:r>
                        <a:rPr lang="en-US" dirty="0" smtClean="0"/>
                        <a:t>T+2</a:t>
                      </a:r>
                    </a:p>
                  </a:txBody>
                  <a:tcPr/>
                </a:tc>
              </a:tr>
              <a:tr h="370840">
                <a:tc>
                  <a:txBody>
                    <a:bodyPr/>
                    <a:lstStyle/>
                    <a:p>
                      <a:r>
                        <a:rPr lang="en-US" dirty="0" smtClean="0"/>
                        <a:t>1</a:t>
                      </a:r>
                      <a:endParaRPr lang="en-US" dirty="0"/>
                    </a:p>
                  </a:txBody>
                  <a:tcPr/>
                </a:tc>
                <a:tc>
                  <a:txBody>
                    <a:bodyPr/>
                    <a:lstStyle/>
                    <a:p>
                      <a:r>
                        <a:rPr lang="en-US" dirty="0" smtClean="0"/>
                        <a:t>100</a:t>
                      </a:r>
                      <a:endParaRPr lang="en-US" dirty="0"/>
                    </a:p>
                  </a:txBody>
                  <a:tcPr/>
                </a:tc>
                <a:tc>
                  <a:txBody>
                    <a:bodyPr/>
                    <a:lstStyle/>
                    <a:p>
                      <a:r>
                        <a:rPr lang="en-US" dirty="0" smtClean="0"/>
                        <a:t>700</a:t>
                      </a:r>
                      <a:endParaRPr lang="en-US" dirty="0"/>
                    </a:p>
                  </a:txBody>
                  <a:tcPr/>
                </a:tc>
                <a:tc>
                  <a:txBody>
                    <a:bodyPr/>
                    <a:lstStyle/>
                    <a:p>
                      <a:r>
                        <a:rPr lang="en-US" dirty="0" smtClean="0"/>
                        <a:t>10+9+8</a:t>
                      </a:r>
                    </a:p>
                  </a:txBody>
                  <a:tcPr/>
                </a:tc>
                <a:tc>
                  <a:txBody>
                    <a:bodyPr/>
                    <a:lstStyle/>
                    <a:p>
                      <a:r>
                        <a:rPr lang="en-US" dirty="0" smtClean="0"/>
                        <a:t>T+2.999</a:t>
                      </a:r>
                    </a:p>
                  </a:txBody>
                  <a:tcPr/>
                </a:tc>
              </a:tr>
            </a:tbl>
          </a:graphicData>
        </a:graphic>
      </p:graphicFrame>
      <p:cxnSp>
        <p:nvCxnSpPr>
          <p:cNvPr id="19" name="Elbow Connector 18"/>
          <p:cNvCxnSpPr>
            <a:stCxn id="14" idx="0"/>
            <a:endCxn id="5" idx="0"/>
          </p:cNvCxnSpPr>
          <p:nvPr/>
        </p:nvCxnSpPr>
        <p:spPr>
          <a:xfrm rot="16200000" flipV="1">
            <a:off x="8268541" y="-639015"/>
            <a:ext cx="64452" cy="5447758"/>
          </a:xfrm>
          <a:prstGeom prst="bentConnector3">
            <a:avLst>
              <a:gd name="adj1" fmla="val 454683"/>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821611" y="1601537"/>
            <a:ext cx="1127232" cy="369332"/>
          </a:xfrm>
          <a:prstGeom prst="rect">
            <a:avLst/>
          </a:prstGeom>
          <a:noFill/>
        </p:spPr>
        <p:txBody>
          <a:bodyPr wrap="none" rtlCol="0">
            <a:spAutoFit/>
          </a:bodyPr>
          <a:lstStyle/>
          <a:p>
            <a:r>
              <a:rPr lang="en-US" dirty="0" smtClean="0"/>
              <a:t>T+2.9999</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110709048"/>
              </p:ext>
            </p:extLst>
          </p:nvPr>
        </p:nvGraphicFramePr>
        <p:xfrm>
          <a:off x="1114193" y="3543923"/>
          <a:ext cx="8947152" cy="370840"/>
        </p:xfrm>
        <a:graphic>
          <a:graphicData uri="http://schemas.openxmlformats.org/drawingml/2006/table">
            <a:tbl>
              <a:tblPr firstRow="1" bandRow="1">
                <a:tableStyleId>{5C22544A-7EE6-4342-B048-85BDC9FD1C3A}</a:tableStyleId>
              </a:tblPr>
              <a:tblGrid>
                <a:gridCol w="1789430"/>
                <a:gridCol w="1789430"/>
                <a:gridCol w="1789432"/>
                <a:gridCol w="1789430"/>
                <a:gridCol w="1789430"/>
              </a:tblGrid>
              <a:tr h="370840">
                <a:tc>
                  <a:txBody>
                    <a:bodyPr/>
                    <a:lstStyle/>
                    <a:p>
                      <a:r>
                        <a:rPr lang="en-US" dirty="0" smtClean="0">
                          <a:solidFill>
                            <a:schemeClr val="bg1"/>
                          </a:solidFill>
                        </a:rPr>
                        <a:t>1</a:t>
                      </a:r>
                      <a:endParaRPr lang="en-US" dirty="0">
                        <a:solidFill>
                          <a:schemeClr val="bg1"/>
                        </a:solidFill>
                      </a:endParaRPr>
                    </a:p>
                  </a:txBody>
                  <a:tcPr>
                    <a:solidFill>
                      <a:schemeClr val="tx1">
                        <a:lumMod val="75000"/>
                      </a:schemeClr>
                    </a:solidFill>
                  </a:tcPr>
                </a:tc>
                <a:tc>
                  <a:txBody>
                    <a:bodyPr/>
                    <a:lstStyle/>
                    <a:p>
                      <a:r>
                        <a:rPr lang="en-US" dirty="0" smtClean="0">
                          <a:solidFill>
                            <a:schemeClr val="bg1"/>
                          </a:solidFill>
                        </a:rPr>
                        <a:t>-</a:t>
                      </a:r>
                      <a:endParaRPr lang="en-US" dirty="0">
                        <a:solidFill>
                          <a:schemeClr val="bg1"/>
                        </a:solidFill>
                      </a:endParaRPr>
                    </a:p>
                  </a:txBody>
                  <a:tcPr>
                    <a:solidFill>
                      <a:schemeClr val="tx1">
                        <a:lumMod val="75000"/>
                      </a:schemeClr>
                    </a:solidFill>
                  </a:tcPr>
                </a:tc>
                <a:tc>
                  <a:txBody>
                    <a:bodyPr/>
                    <a:lstStyle/>
                    <a:p>
                      <a:r>
                        <a:rPr lang="en-US" dirty="0" smtClean="0">
                          <a:solidFill>
                            <a:schemeClr val="bg1"/>
                          </a:solidFill>
                        </a:rPr>
                        <a:t>800</a:t>
                      </a:r>
                      <a:endParaRPr lang="en-US" dirty="0">
                        <a:solidFill>
                          <a:schemeClr val="bg1"/>
                        </a:solidFill>
                      </a:endParaRPr>
                    </a:p>
                  </a:txBody>
                  <a:tcPr>
                    <a:solidFill>
                      <a:schemeClr val="tx1">
                        <a:lumMod val="75000"/>
                      </a:schemeClr>
                    </a:solidFill>
                  </a:tcPr>
                </a:tc>
                <a:tc>
                  <a:txBody>
                    <a:bodyPr/>
                    <a:lstStyle/>
                    <a:p>
                      <a:r>
                        <a:rPr lang="en-US" dirty="0" smtClean="0">
                          <a:solidFill>
                            <a:schemeClr val="bg1"/>
                          </a:solidFill>
                        </a:rPr>
                        <a:t>10+9+8+8</a:t>
                      </a:r>
                      <a:endParaRPr lang="en-US" dirty="0">
                        <a:solidFill>
                          <a:schemeClr val="bg1"/>
                        </a:solidFill>
                      </a:endParaRPr>
                    </a:p>
                  </a:txBody>
                  <a:tcPr>
                    <a:solidFill>
                      <a:schemeClr val="tx1">
                        <a:lumMod val="75000"/>
                      </a:schemeClr>
                    </a:solidFill>
                  </a:tcPr>
                </a:tc>
                <a:tc>
                  <a:txBody>
                    <a:bodyPr/>
                    <a:lstStyle/>
                    <a:p>
                      <a:r>
                        <a:rPr lang="en-US" dirty="0" smtClean="0">
                          <a:solidFill>
                            <a:schemeClr val="bg1"/>
                          </a:solidFill>
                        </a:rPr>
                        <a:t>T+3</a:t>
                      </a:r>
                      <a:endParaRPr lang="en-US" dirty="0">
                        <a:solidFill>
                          <a:schemeClr val="bg1"/>
                        </a:solidFill>
                      </a:endParaRPr>
                    </a:p>
                  </a:txBody>
                  <a:tcPr>
                    <a:solidFill>
                      <a:schemeClr val="tx1">
                        <a:lumMod val="75000"/>
                      </a:schemeClr>
                    </a:solidFill>
                  </a:tcPr>
                </a:tc>
              </a:tr>
            </a:tbl>
          </a:graphicData>
        </a:graphic>
      </p:graphicFrame>
      <p:graphicFrame>
        <p:nvGraphicFramePr>
          <p:cNvPr id="21" name="Content Placeholder 4"/>
          <p:cNvGraphicFramePr>
            <a:graphicFrameLocks/>
          </p:cNvGraphicFramePr>
          <p:nvPr>
            <p:extLst>
              <p:ext uri="{D42A27DB-BD31-4B8C-83A1-F6EECF244321}">
                <p14:modId xmlns:p14="http://schemas.microsoft.com/office/powerpoint/2010/main" val="3935236255"/>
              </p:ext>
            </p:extLst>
          </p:nvPr>
        </p:nvGraphicFramePr>
        <p:xfrm>
          <a:off x="1114195" y="2063520"/>
          <a:ext cx="8947150" cy="2225040"/>
        </p:xfrm>
        <a:graphic>
          <a:graphicData uri="http://schemas.openxmlformats.org/drawingml/2006/table">
            <a:tbl>
              <a:tblPr firstRow="1" bandRow="1">
                <a:tableStyleId>{5C22544A-7EE6-4342-B048-85BDC9FD1C3A}</a:tableStyleId>
              </a:tblPr>
              <a:tblGrid>
                <a:gridCol w="1789430"/>
                <a:gridCol w="1789430"/>
                <a:gridCol w="1789430"/>
                <a:gridCol w="1789430"/>
                <a:gridCol w="1789430"/>
              </a:tblGrid>
              <a:tr h="370840">
                <a:tc>
                  <a:txBody>
                    <a:bodyPr/>
                    <a:lstStyle/>
                    <a:p>
                      <a:r>
                        <a:rPr lang="en-US" dirty="0" smtClean="0"/>
                        <a:t>Customer</a:t>
                      </a:r>
                      <a:endParaRPr lang="en-US" dirty="0"/>
                    </a:p>
                  </a:txBody>
                  <a:tcPr/>
                </a:tc>
                <a:tc>
                  <a:txBody>
                    <a:bodyPr/>
                    <a:lstStyle/>
                    <a:p>
                      <a:r>
                        <a:rPr lang="en-US" dirty="0" smtClean="0"/>
                        <a:t>Payment</a:t>
                      </a:r>
                      <a:endParaRPr lang="en-US" dirty="0"/>
                    </a:p>
                  </a:txBody>
                  <a:tcPr/>
                </a:tc>
                <a:tc>
                  <a:txBody>
                    <a:bodyPr/>
                    <a:lstStyle/>
                    <a:p>
                      <a:r>
                        <a:rPr lang="en-US" dirty="0" err="1" smtClean="0"/>
                        <a:t>Oustanding</a:t>
                      </a:r>
                      <a:endParaRPr lang="en-US" dirty="0"/>
                    </a:p>
                  </a:txBody>
                  <a:tcPr/>
                </a:tc>
                <a:tc>
                  <a:txBody>
                    <a:bodyPr/>
                    <a:lstStyle/>
                    <a:p>
                      <a:r>
                        <a:rPr lang="en-US" dirty="0" smtClean="0"/>
                        <a:t>Interest</a:t>
                      </a:r>
                      <a:endParaRPr lang="en-US" dirty="0"/>
                    </a:p>
                  </a:txBody>
                  <a:tcPr/>
                </a:tc>
                <a:tc>
                  <a:txBody>
                    <a:bodyPr/>
                    <a:lstStyle/>
                    <a:p>
                      <a:r>
                        <a:rPr lang="en-US" dirty="0" smtClean="0"/>
                        <a:t>Day</a:t>
                      </a:r>
                      <a:endParaRPr lang="en-US" dirty="0"/>
                    </a:p>
                  </a:txBody>
                  <a:tcPr/>
                </a:tc>
              </a:tr>
              <a:tr h="370840">
                <a:tc>
                  <a:txBody>
                    <a:bodyPr/>
                    <a:lstStyle/>
                    <a:p>
                      <a:r>
                        <a:rPr lang="en-US" dirty="0" smtClean="0"/>
                        <a:t>1</a:t>
                      </a:r>
                      <a:endParaRPr lang="en-US" dirty="0"/>
                    </a:p>
                  </a:txBody>
                  <a:tcPr/>
                </a:tc>
                <a:tc>
                  <a:txBody>
                    <a:bodyPr/>
                    <a:lstStyle/>
                    <a:p>
                      <a:r>
                        <a:rPr lang="en-US" dirty="0" smtClean="0"/>
                        <a:t>-</a:t>
                      </a:r>
                      <a:endParaRPr lang="en-US" dirty="0"/>
                    </a:p>
                  </a:txBody>
                  <a:tcPr/>
                </a:tc>
                <a:tc>
                  <a:txBody>
                    <a:bodyPr/>
                    <a:lstStyle/>
                    <a:p>
                      <a:r>
                        <a:rPr lang="en-US" dirty="0" smtClean="0"/>
                        <a:t>1000</a:t>
                      </a:r>
                      <a:endParaRPr lang="en-US" dirty="0"/>
                    </a:p>
                  </a:txBody>
                  <a:tcPr/>
                </a:tc>
                <a:tc>
                  <a:txBody>
                    <a:bodyPr/>
                    <a:lstStyle/>
                    <a:p>
                      <a:r>
                        <a:rPr lang="en-US" dirty="0" smtClean="0"/>
                        <a:t>10</a:t>
                      </a:r>
                    </a:p>
                  </a:txBody>
                  <a:tcPr/>
                </a:tc>
                <a:tc>
                  <a:txBody>
                    <a:bodyPr/>
                    <a:lstStyle/>
                    <a:p>
                      <a:r>
                        <a:rPr lang="en-US" dirty="0" smtClean="0"/>
                        <a:t>T</a:t>
                      </a:r>
                    </a:p>
                  </a:txBody>
                  <a:tcPr/>
                </a:tc>
              </a:tr>
              <a:tr h="370840">
                <a:tc>
                  <a:txBody>
                    <a:bodyPr/>
                    <a:lstStyle/>
                    <a:p>
                      <a:r>
                        <a:rPr lang="en-US" dirty="0" smtClean="0"/>
                        <a:t>1</a:t>
                      </a:r>
                      <a:endParaRPr lang="en-US" dirty="0"/>
                    </a:p>
                  </a:txBody>
                  <a:tcPr/>
                </a:tc>
                <a:tc>
                  <a:txBody>
                    <a:bodyPr/>
                    <a:lstStyle/>
                    <a:p>
                      <a:r>
                        <a:rPr lang="en-US" dirty="0" smtClean="0"/>
                        <a:t>100</a:t>
                      </a:r>
                      <a:endParaRPr lang="en-US" dirty="0"/>
                    </a:p>
                  </a:txBody>
                  <a:tcPr/>
                </a:tc>
                <a:tc>
                  <a:txBody>
                    <a:bodyPr/>
                    <a:lstStyle/>
                    <a:p>
                      <a:r>
                        <a:rPr lang="en-US" dirty="0" smtClean="0"/>
                        <a:t>900</a:t>
                      </a:r>
                      <a:endParaRPr lang="en-US" dirty="0"/>
                    </a:p>
                  </a:txBody>
                  <a:tcPr/>
                </a:tc>
                <a:tc>
                  <a:txBody>
                    <a:bodyPr/>
                    <a:lstStyle/>
                    <a:p>
                      <a:r>
                        <a:rPr lang="en-US" dirty="0" smtClean="0"/>
                        <a:t>10+9</a:t>
                      </a:r>
                    </a:p>
                  </a:txBody>
                  <a:tcPr/>
                </a:tc>
                <a:tc>
                  <a:txBody>
                    <a:bodyPr/>
                    <a:lstStyle/>
                    <a:p>
                      <a:r>
                        <a:rPr lang="en-US" dirty="0" smtClean="0"/>
                        <a:t>T+1</a:t>
                      </a:r>
                    </a:p>
                  </a:txBody>
                  <a:tcPr/>
                </a:tc>
              </a:tr>
              <a:tr h="370840">
                <a:tc>
                  <a:txBody>
                    <a:bodyPr/>
                    <a:lstStyle/>
                    <a:p>
                      <a:r>
                        <a:rPr lang="en-US" dirty="0" smtClean="0"/>
                        <a:t>1</a:t>
                      </a:r>
                      <a:endParaRPr lang="en-US" dirty="0"/>
                    </a:p>
                  </a:txBody>
                  <a:tcPr/>
                </a:tc>
                <a:tc>
                  <a:txBody>
                    <a:bodyPr/>
                    <a:lstStyle/>
                    <a:p>
                      <a:r>
                        <a:rPr lang="en-US" dirty="0" smtClean="0"/>
                        <a:t>100</a:t>
                      </a:r>
                      <a:endParaRPr lang="en-US" dirty="0"/>
                    </a:p>
                  </a:txBody>
                  <a:tcPr/>
                </a:tc>
                <a:tc>
                  <a:txBody>
                    <a:bodyPr/>
                    <a:lstStyle/>
                    <a:p>
                      <a:r>
                        <a:rPr lang="en-US" dirty="0" smtClean="0"/>
                        <a:t>800</a:t>
                      </a:r>
                      <a:endParaRPr lang="en-US" dirty="0"/>
                    </a:p>
                  </a:txBody>
                  <a:tcPr/>
                </a:tc>
                <a:tc>
                  <a:txBody>
                    <a:bodyPr/>
                    <a:lstStyle/>
                    <a:p>
                      <a:r>
                        <a:rPr lang="en-US" dirty="0" smtClean="0"/>
                        <a:t>10+9+8</a:t>
                      </a:r>
                    </a:p>
                  </a:txBody>
                  <a:tcPr/>
                </a:tc>
                <a:tc>
                  <a:txBody>
                    <a:bodyPr/>
                    <a:lstStyle/>
                    <a:p>
                      <a:r>
                        <a:rPr lang="en-US" dirty="0" smtClean="0"/>
                        <a:t>T+2</a:t>
                      </a:r>
                    </a:p>
                  </a:txBody>
                  <a:tcPr/>
                </a:tc>
              </a:tr>
              <a:tr h="370840">
                <a:tc>
                  <a:txBody>
                    <a:bodyPr/>
                    <a:lstStyle/>
                    <a:p>
                      <a:r>
                        <a:rPr lang="en-US" dirty="0" smtClean="0"/>
                        <a:t>1</a:t>
                      </a:r>
                      <a:endParaRPr lang="en-US" dirty="0"/>
                    </a:p>
                  </a:txBody>
                  <a:tcPr/>
                </a:tc>
                <a:tc>
                  <a:txBody>
                    <a:bodyPr/>
                    <a:lstStyle/>
                    <a:p>
                      <a:r>
                        <a:rPr lang="en-US" dirty="0" smtClean="0"/>
                        <a:t>-</a:t>
                      </a:r>
                      <a:endParaRPr lang="en-US" dirty="0"/>
                    </a:p>
                  </a:txBody>
                  <a:tcPr/>
                </a:tc>
                <a:tc>
                  <a:txBody>
                    <a:bodyPr/>
                    <a:lstStyle/>
                    <a:p>
                      <a:r>
                        <a:rPr lang="en-US" dirty="0" smtClean="0"/>
                        <a:t>800</a:t>
                      </a:r>
                      <a:endParaRPr lang="en-US" dirty="0"/>
                    </a:p>
                  </a:txBody>
                  <a:tcPr/>
                </a:tc>
                <a:tc>
                  <a:txBody>
                    <a:bodyPr/>
                    <a:lstStyle/>
                    <a:p>
                      <a:r>
                        <a:rPr lang="en-US" dirty="0" smtClean="0"/>
                        <a:t>10+9+8+8</a:t>
                      </a:r>
                    </a:p>
                  </a:txBody>
                  <a:tcPr/>
                </a:tc>
                <a:tc>
                  <a:txBody>
                    <a:bodyPr/>
                    <a:lstStyle/>
                    <a:p>
                      <a:r>
                        <a:rPr lang="en-US" dirty="0" smtClean="0"/>
                        <a:t>T+3</a:t>
                      </a:r>
                    </a:p>
                  </a:txBody>
                  <a:tcPr/>
                </a:tc>
              </a:tr>
              <a:tr h="370840">
                <a:tc>
                  <a:txBody>
                    <a:bodyPr/>
                    <a:lstStyle/>
                    <a:p>
                      <a:r>
                        <a:rPr lang="en-US" b="1" dirty="0" smtClean="0"/>
                        <a:t>1</a:t>
                      </a:r>
                      <a:endParaRPr lang="en-US" b="1" dirty="0"/>
                    </a:p>
                  </a:txBody>
                  <a:tcPr/>
                </a:tc>
                <a:tc>
                  <a:txBody>
                    <a:bodyPr/>
                    <a:lstStyle/>
                    <a:p>
                      <a:r>
                        <a:rPr lang="en-US" b="1" dirty="0" smtClean="0"/>
                        <a:t>100</a:t>
                      </a:r>
                      <a:endParaRPr lang="en-US" b="1" dirty="0"/>
                    </a:p>
                  </a:txBody>
                  <a:tcPr/>
                </a:tc>
                <a:tc>
                  <a:txBody>
                    <a:bodyPr/>
                    <a:lstStyle/>
                    <a:p>
                      <a:r>
                        <a:rPr lang="en-US" b="1" dirty="0" smtClean="0"/>
                        <a:t>700</a:t>
                      </a:r>
                      <a:endParaRPr lang="en-US" b="1" dirty="0"/>
                    </a:p>
                  </a:txBody>
                  <a:tcPr/>
                </a:tc>
                <a:tc>
                  <a:txBody>
                    <a:bodyPr/>
                    <a:lstStyle/>
                    <a:p>
                      <a:r>
                        <a:rPr lang="en-US" b="1" dirty="0" smtClean="0"/>
                        <a:t>10+9+8</a:t>
                      </a:r>
                    </a:p>
                  </a:txBody>
                  <a:tcPr/>
                </a:tc>
                <a:tc>
                  <a:txBody>
                    <a:bodyPr/>
                    <a:lstStyle/>
                    <a:p>
                      <a:r>
                        <a:rPr lang="en-US" b="1" dirty="0" smtClean="0"/>
                        <a:t>T+2.999</a:t>
                      </a:r>
                    </a:p>
                  </a:txBody>
                  <a:tcPr/>
                </a:tc>
              </a:tr>
            </a:tbl>
          </a:graphicData>
        </a:graphic>
      </p:graphicFrame>
    </p:spTree>
    <p:extLst>
      <p:ext uri="{BB962C8B-B14F-4D97-AF65-F5344CB8AC3E}">
        <p14:creationId xmlns:p14="http://schemas.microsoft.com/office/powerpoint/2010/main" val="31446116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circle(in)">
                                      <p:cBhvr>
                                        <p:cTn id="15" dur="20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circle(in)">
                                      <p:cBhvr>
                                        <p:cTn id="24" dur="20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nodeType="clickEffect">
                                  <p:stCondLst>
                                    <p:cond delay="0"/>
                                  </p:stCondLst>
                                  <p:childTnLst>
                                    <p:animMotion origin="layout" path="M -1.875E-6 -4.07407E-6 L -1.875E-6 -0.36064 " pathEditMode="relative" rAng="0" ptsTypes="AA">
                                      <p:cBhvr>
                                        <p:cTn id="32" dur="2000" fill="hold"/>
                                        <p:tgtEl>
                                          <p:spTgt spid="9"/>
                                        </p:tgtEl>
                                        <p:attrNameLst>
                                          <p:attrName>ppt_x</p:attrName>
                                          <p:attrName>ppt_y</p:attrName>
                                        </p:attrNameLst>
                                      </p:cBhvr>
                                      <p:rCtr x="0" y="-18032"/>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42" presetClass="path" presetSubtype="0" accel="50000" decel="50000" fill="hold" nodeType="clickEffect">
                                  <p:stCondLst>
                                    <p:cond delay="0"/>
                                  </p:stCondLst>
                                  <p:childTnLst>
                                    <p:animMotion origin="layout" path="M -0.00091 0.00093 L -0.00091 0.41597 " pathEditMode="relative" rAng="0" ptsTypes="AA">
                                      <p:cBhvr>
                                        <p:cTn id="44" dur="2000" fill="hold"/>
                                        <p:tgtEl>
                                          <p:spTgt spid="13"/>
                                        </p:tgtEl>
                                        <p:attrNameLst>
                                          <p:attrName>ppt_x</p:attrName>
                                          <p:attrName>ppt_y</p:attrName>
                                        </p:attrNameLst>
                                      </p:cBhvr>
                                      <p:rCtr x="0" y="207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But, why?!</a:t>
            </a:r>
            <a:br>
              <a:rPr lang="en-US" dirty="0" smtClean="0"/>
            </a:br>
            <a:r>
              <a:rPr lang="en-US" sz="3200" i="1" dirty="0" smtClean="0"/>
              <a:t>Timing.</a:t>
            </a:r>
            <a:endParaRPr lang="en-US" i="1" dirty="0"/>
          </a:p>
        </p:txBody>
      </p:sp>
      <p:sp>
        <p:nvSpPr>
          <p:cNvPr id="3" name="Content Placeholder 2"/>
          <p:cNvSpPr>
            <a:spLocks noGrp="1"/>
          </p:cNvSpPr>
          <p:nvPr>
            <p:ph idx="1"/>
          </p:nvPr>
        </p:nvSpPr>
        <p:spPr/>
        <p:txBody>
          <a:bodyPr/>
          <a:lstStyle/>
          <a:p>
            <a:r>
              <a:rPr lang="en-US" dirty="0" smtClean="0"/>
              <a:t>Conflict resolution of last commit wins.</a:t>
            </a:r>
          </a:p>
          <a:p>
            <a:endParaRPr lang="en-US" dirty="0"/>
          </a:p>
          <a:p>
            <a:r>
              <a:rPr lang="en-US" dirty="0" smtClean="0"/>
              <a:t>Transaction isolation in distributed environments.</a:t>
            </a:r>
          </a:p>
          <a:p>
            <a:endParaRPr lang="en-US" dirty="0"/>
          </a:p>
          <a:p>
            <a:r>
              <a:rPr lang="en-US" dirty="0" smtClean="0"/>
              <a:t>Clock skew.</a:t>
            </a:r>
          </a:p>
          <a:p>
            <a:endParaRPr lang="en-US" dirty="0"/>
          </a:p>
          <a:p>
            <a:r>
              <a:rPr lang="en-US" dirty="0" smtClean="0"/>
              <a:t>Complicated application logic.</a:t>
            </a:r>
          </a:p>
          <a:p>
            <a:endParaRPr lang="en-US" dirty="0"/>
          </a:p>
          <a:p>
            <a:r>
              <a:rPr lang="en-US" smtClean="0"/>
              <a:t>Bad luck?</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51</a:t>
            </a:fld>
            <a:endParaRPr lang="en-US" dirty="0"/>
          </a:p>
        </p:txBody>
      </p:sp>
    </p:spTree>
    <p:extLst>
      <p:ext uri="{BB962C8B-B14F-4D97-AF65-F5344CB8AC3E}">
        <p14:creationId xmlns:p14="http://schemas.microsoft.com/office/powerpoint/2010/main" val="2295879780"/>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Resources</a:t>
            </a:r>
            <a:br>
              <a:rPr lang="en-US" dirty="0" smtClean="0"/>
            </a:br>
            <a:r>
              <a:rPr lang="en-US" sz="3200" i="1" dirty="0" smtClean="0"/>
              <a:t>this time it’s truly over</a:t>
            </a:r>
            <a:endParaRPr lang="en-US" dirty="0"/>
          </a:p>
        </p:txBody>
      </p:sp>
      <p:sp>
        <p:nvSpPr>
          <p:cNvPr id="3" name="Content Placeholder 2"/>
          <p:cNvSpPr>
            <a:spLocks noGrp="1"/>
          </p:cNvSpPr>
          <p:nvPr>
            <p:ph idx="1"/>
          </p:nvPr>
        </p:nvSpPr>
        <p:spPr/>
        <p:txBody>
          <a:bodyPr/>
          <a:lstStyle/>
          <a:p>
            <a:r>
              <a:rPr lang="en-US" dirty="0" err="1" smtClean="0"/>
              <a:t>github.com</a:t>
            </a:r>
            <a:r>
              <a:rPr lang="en-US" dirty="0" smtClean="0"/>
              <a:t>/</a:t>
            </a:r>
            <a:r>
              <a:rPr lang="en-US" dirty="0" err="1" smtClean="0"/>
              <a:t>Slania</a:t>
            </a:r>
            <a:r>
              <a:rPr lang="en-US" dirty="0" smtClean="0"/>
              <a:t>/JPaxos-1</a:t>
            </a:r>
          </a:p>
          <a:p>
            <a:endParaRPr lang="en-US" dirty="0" smtClean="0"/>
          </a:p>
          <a:p>
            <a:endParaRPr lang="en-US" dirty="0"/>
          </a:p>
          <a:p>
            <a:r>
              <a:rPr lang="en-US" dirty="0" err="1" smtClean="0"/>
              <a:t>github.com</a:t>
            </a:r>
            <a:r>
              <a:rPr lang="en-US" dirty="0" smtClean="0"/>
              <a:t>/</a:t>
            </a:r>
            <a:r>
              <a:rPr lang="en-US" dirty="0" err="1" smtClean="0"/>
              <a:t>Slania</a:t>
            </a:r>
            <a:r>
              <a:rPr lang="en-US" dirty="0" smtClean="0"/>
              <a:t>/</a:t>
            </a:r>
            <a:r>
              <a:rPr lang="en-US" dirty="0" err="1" smtClean="0"/>
              <a:t>dallas_ppt</a:t>
            </a:r>
            <a:endParaRPr lang="en-US" dirty="0" smtClean="0"/>
          </a:p>
          <a:p>
            <a:endParaRPr lang="en-US" dirty="0" smtClean="0"/>
          </a:p>
          <a:p>
            <a:endParaRPr lang="en-US" dirty="0"/>
          </a:p>
          <a:p>
            <a:r>
              <a:rPr lang="en-US" dirty="0" err="1" smtClean="0"/>
              <a:t>srangarajan@enova.com</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52</a:t>
            </a:fld>
            <a:endParaRPr lang="en-US" dirty="0"/>
          </a:p>
        </p:txBody>
      </p:sp>
    </p:spTree>
    <p:extLst>
      <p:ext uri="{BB962C8B-B14F-4D97-AF65-F5344CB8AC3E}">
        <p14:creationId xmlns:p14="http://schemas.microsoft.com/office/powerpoint/2010/main" val="14323704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02111984F565}" type="slidenum">
              <a:rPr lang="en-US" smtClean="0"/>
              <a:t>53</a:t>
            </a:fld>
            <a:endParaRPr lang="en-US" dirty="0"/>
          </a:p>
        </p:txBody>
      </p:sp>
      <p:sp>
        <p:nvSpPr>
          <p:cNvPr id="5" name="TextBox 4"/>
          <p:cNvSpPr txBox="1"/>
          <p:nvPr/>
        </p:nvSpPr>
        <p:spPr>
          <a:xfrm>
            <a:off x="3450899" y="1205802"/>
            <a:ext cx="4746590" cy="1107996"/>
          </a:xfrm>
          <a:prstGeom prst="rect">
            <a:avLst/>
          </a:prstGeom>
          <a:noFill/>
        </p:spPr>
        <p:txBody>
          <a:bodyPr wrap="square" rtlCol="0">
            <a:spAutoFit/>
          </a:bodyPr>
          <a:lstStyle/>
          <a:p>
            <a:pPr algn="ctr"/>
            <a:r>
              <a:rPr lang="en-US" sz="6600" dirty="0" smtClean="0"/>
              <a:t>Thank You</a:t>
            </a:r>
            <a:endParaRPr lang="en-US" sz="6600" dirty="0"/>
          </a:p>
        </p:txBody>
      </p:sp>
      <p:sp>
        <p:nvSpPr>
          <p:cNvPr id="8" name="TextBox 7"/>
          <p:cNvSpPr txBox="1"/>
          <p:nvPr/>
        </p:nvSpPr>
        <p:spPr>
          <a:xfrm>
            <a:off x="564459" y="4092031"/>
            <a:ext cx="4746590" cy="1107996"/>
          </a:xfrm>
          <a:prstGeom prst="rect">
            <a:avLst/>
          </a:prstGeom>
          <a:noFill/>
        </p:spPr>
        <p:txBody>
          <a:bodyPr wrap="square" rtlCol="0">
            <a:spAutoFit/>
          </a:bodyPr>
          <a:lstStyle/>
          <a:p>
            <a:pPr algn="ctr"/>
            <a:r>
              <a:rPr lang="en-US" sz="6600" dirty="0" smtClean="0"/>
              <a:t>Thank You</a:t>
            </a:r>
            <a:endParaRPr lang="en-US" sz="6600" dirty="0"/>
          </a:p>
        </p:txBody>
      </p:sp>
      <p:sp>
        <p:nvSpPr>
          <p:cNvPr id="9" name="TextBox 8"/>
          <p:cNvSpPr txBox="1"/>
          <p:nvPr/>
        </p:nvSpPr>
        <p:spPr>
          <a:xfrm>
            <a:off x="7107055" y="4092031"/>
            <a:ext cx="4746590" cy="1107996"/>
          </a:xfrm>
          <a:prstGeom prst="rect">
            <a:avLst/>
          </a:prstGeom>
          <a:noFill/>
        </p:spPr>
        <p:txBody>
          <a:bodyPr wrap="square" rtlCol="0">
            <a:spAutoFit/>
          </a:bodyPr>
          <a:lstStyle/>
          <a:p>
            <a:pPr algn="ctr"/>
            <a:r>
              <a:rPr lang="en-US" sz="6600" dirty="0" smtClean="0"/>
              <a:t>Thank Me</a:t>
            </a:r>
            <a:endParaRPr lang="en-US" sz="6600" dirty="0"/>
          </a:p>
        </p:txBody>
      </p:sp>
    </p:spTree>
    <p:extLst>
      <p:ext uri="{BB962C8B-B14F-4D97-AF65-F5344CB8AC3E}">
        <p14:creationId xmlns:p14="http://schemas.microsoft.com/office/powerpoint/2010/main" val="37037781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43891" y="1295484"/>
            <a:ext cx="8229600" cy="4525963"/>
          </a:xfrm>
        </p:spPr>
        <p:txBody>
          <a:bodyPr>
            <a:normAutofit/>
          </a:bodyPr>
          <a:lstStyle/>
          <a:p>
            <a:r>
              <a:rPr lang="en-US" sz="1400" dirty="0"/>
              <a:t>Maintain lookup table of mappings between objects and the replica set where they are present</a:t>
            </a:r>
          </a:p>
          <a:p>
            <a:r>
              <a:rPr lang="en-US" sz="1400" dirty="0"/>
              <a:t>When bootstrapped, they must register through the Directory Client </a:t>
            </a:r>
            <a:r>
              <a:rPr lang="en-US" sz="1400" dirty="0" err="1"/>
              <a:t>Paxos-ly</a:t>
            </a:r>
            <a:r>
              <a:rPr lang="en-US" sz="1400" dirty="0"/>
              <a:t> with contact information</a:t>
            </a:r>
          </a:p>
          <a:p>
            <a:r>
              <a:rPr lang="en-US" sz="1400" dirty="0"/>
              <a:t>When contacted by Protocol process, synchronously update state and ACK </a:t>
            </a:r>
          </a:p>
          <a:p>
            <a:r>
              <a:rPr lang="en-US" sz="1400" dirty="0" smtClean="0"/>
              <a:t>Idempotent</a:t>
            </a:r>
            <a:endParaRPr lang="en-US" sz="1800" dirty="0"/>
          </a:p>
        </p:txBody>
      </p:sp>
      <p:graphicFrame>
        <p:nvGraphicFramePr>
          <p:cNvPr id="4" name="Table 3"/>
          <p:cNvGraphicFramePr>
            <a:graphicFrameLocks noGrp="1"/>
          </p:cNvGraphicFramePr>
          <p:nvPr>
            <p:extLst>
              <p:ext uri="{D42A27DB-BD31-4B8C-83A1-F6EECF244321}">
                <p14:modId xmlns:p14="http://schemas.microsoft.com/office/powerpoint/2010/main" val="3437034111"/>
              </p:ext>
            </p:extLst>
          </p:nvPr>
        </p:nvGraphicFramePr>
        <p:xfrm>
          <a:off x="3429000" y="2887905"/>
          <a:ext cx="4267200" cy="1341119"/>
        </p:xfrm>
        <a:graphic>
          <a:graphicData uri="http://schemas.openxmlformats.org/drawingml/2006/table">
            <a:tbl>
              <a:tblPr firstRow="1" bandRow="1">
                <a:tableStyleId>{5C22544A-7EE6-4342-B048-85BDC9FD1C3A}</a:tableStyleId>
              </a:tblPr>
              <a:tblGrid>
                <a:gridCol w="1066800"/>
                <a:gridCol w="1066800"/>
                <a:gridCol w="1066800"/>
                <a:gridCol w="1066800"/>
              </a:tblGrid>
              <a:tr h="279400">
                <a:tc>
                  <a:txBody>
                    <a:bodyPr/>
                    <a:lstStyle/>
                    <a:p>
                      <a:r>
                        <a:rPr lang="en-US" sz="1400" dirty="0" smtClean="0"/>
                        <a:t>ID</a:t>
                      </a:r>
                      <a:endParaRPr lang="en-US" sz="1400" dirty="0"/>
                    </a:p>
                  </a:txBody>
                  <a:tcPr/>
                </a:tc>
                <a:tc>
                  <a:txBody>
                    <a:bodyPr/>
                    <a:lstStyle/>
                    <a:p>
                      <a:r>
                        <a:rPr lang="en-US" sz="1400" dirty="0" smtClean="0"/>
                        <a:t>Host</a:t>
                      </a:r>
                      <a:endParaRPr lang="en-US" dirty="0"/>
                    </a:p>
                  </a:txBody>
                  <a:tcPr/>
                </a:tc>
                <a:tc>
                  <a:txBody>
                    <a:bodyPr/>
                    <a:lstStyle/>
                    <a:p>
                      <a:r>
                        <a:rPr lang="en-US" sz="1400" dirty="0" smtClean="0"/>
                        <a:t>Port</a:t>
                      </a:r>
                      <a:endParaRPr lang="en-US" dirty="0"/>
                    </a:p>
                  </a:txBody>
                  <a:tcPr/>
                </a:tc>
                <a:tc>
                  <a:txBody>
                    <a:bodyPr/>
                    <a:lstStyle/>
                    <a:p>
                      <a:r>
                        <a:rPr lang="en-US" sz="1400" dirty="0" smtClean="0"/>
                        <a:t>Timestamp</a:t>
                      </a:r>
                      <a:endParaRPr lang="en-US" dirty="0"/>
                    </a:p>
                  </a:txBody>
                  <a:tcPr/>
                </a:tc>
              </a:tr>
              <a:tr h="279400">
                <a:tc>
                  <a:txBody>
                    <a:bodyPr/>
                    <a:lstStyle/>
                    <a:p>
                      <a:r>
                        <a:rPr lang="en-US" sz="1400" dirty="0" smtClean="0"/>
                        <a:t>Serial</a:t>
                      </a:r>
                      <a:endParaRPr lang="en-US" dirty="0"/>
                    </a:p>
                  </a:txBody>
                  <a:tcPr/>
                </a:tc>
                <a:tc>
                  <a:txBody>
                    <a:bodyPr/>
                    <a:lstStyle/>
                    <a:p>
                      <a:r>
                        <a:rPr lang="en-US" sz="1400" dirty="0" smtClean="0"/>
                        <a:t>IP</a:t>
                      </a:r>
                      <a:endParaRPr lang="en-US" dirty="0"/>
                    </a:p>
                  </a:txBody>
                  <a:tcPr/>
                </a:tc>
                <a:tc>
                  <a:txBody>
                    <a:bodyPr/>
                    <a:lstStyle/>
                    <a:p>
                      <a:r>
                        <a:rPr lang="en-US" sz="1400" dirty="0" smtClean="0"/>
                        <a:t>Number</a:t>
                      </a:r>
                      <a:endParaRPr lang="en-US" dirty="0"/>
                    </a:p>
                  </a:txBody>
                  <a:tcPr/>
                </a:tc>
                <a:tc>
                  <a:txBody>
                    <a:bodyPr/>
                    <a:lstStyle/>
                    <a:p>
                      <a:r>
                        <a:rPr lang="en-US" sz="1400" dirty="0" smtClean="0"/>
                        <a:t>Keep-Alive</a:t>
                      </a:r>
                      <a:endParaRPr lang="en-US" dirty="0"/>
                    </a:p>
                  </a:txBody>
                  <a:tcPr/>
                </a:tc>
              </a:tr>
              <a:tr h="279400">
                <a:tc>
                  <a:txBody>
                    <a:bodyPr/>
                    <a:lstStyle/>
                    <a:p>
                      <a:r>
                        <a:rPr lang="en-US" sz="1400" dirty="0" smtClean="0"/>
                        <a:t>…</a:t>
                      </a:r>
                      <a:endParaRPr lang="en-US" dirty="0"/>
                    </a:p>
                  </a:txBody>
                  <a:tcPr/>
                </a:tc>
                <a:tc>
                  <a:txBody>
                    <a:bodyPr/>
                    <a:lstStyle/>
                    <a:p>
                      <a:r>
                        <a:rPr lang="en-US" sz="1400" dirty="0" smtClean="0"/>
                        <a:t>…</a:t>
                      </a:r>
                      <a:endParaRPr lang="en-US" dirty="0"/>
                    </a:p>
                  </a:txBody>
                  <a:tcPr/>
                </a:tc>
                <a:tc>
                  <a:txBody>
                    <a:bodyPr/>
                    <a:lstStyle/>
                    <a:p>
                      <a:r>
                        <a:rPr lang="en-US" sz="1400" dirty="0" smtClean="0"/>
                        <a:t>…</a:t>
                      </a:r>
                      <a:endParaRPr lang="en-US" dirty="0"/>
                    </a:p>
                  </a:txBody>
                  <a:tcPr/>
                </a:tc>
                <a:tc>
                  <a:txBody>
                    <a:bodyPr/>
                    <a:lstStyle/>
                    <a:p>
                      <a:r>
                        <a:rPr lang="en-US" sz="1400" dirty="0" smtClean="0"/>
                        <a:t>…</a:t>
                      </a:r>
                      <a:endParaRPr lang="en-US"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300117635"/>
              </p:ext>
            </p:extLst>
          </p:nvPr>
        </p:nvGraphicFramePr>
        <p:xfrm>
          <a:off x="471055" y="4343401"/>
          <a:ext cx="11120582" cy="2185272"/>
        </p:xfrm>
        <a:graphic>
          <a:graphicData uri="http://schemas.openxmlformats.org/drawingml/2006/table">
            <a:tbl>
              <a:tblPr firstRow="1" bandRow="1">
                <a:tableStyleId>{5C22544A-7EE6-4342-B048-85BDC9FD1C3A}</a:tableStyleId>
              </a:tblPr>
              <a:tblGrid>
                <a:gridCol w="801513"/>
                <a:gridCol w="658733"/>
                <a:gridCol w="681449"/>
                <a:gridCol w="778798"/>
                <a:gridCol w="778798"/>
                <a:gridCol w="973498"/>
                <a:gridCol w="1265547"/>
                <a:gridCol w="1070847"/>
                <a:gridCol w="1168197"/>
                <a:gridCol w="1362896"/>
                <a:gridCol w="1580306"/>
              </a:tblGrid>
              <a:tr h="762000">
                <a:tc>
                  <a:txBody>
                    <a:bodyPr/>
                    <a:lstStyle/>
                    <a:p>
                      <a:r>
                        <a:rPr lang="en-US" sz="1400" dirty="0" err="1" smtClean="0"/>
                        <a:t>ObjId</a:t>
                      </a:r>
                      <a:endParaRPr lang="en-US" sz="1400" dirty="0"/>
                    </a:p>
                  </a:txBody>
                  <a:tcPr/>
                </a:tc>
                <a:tc>
                  <a:txBody>
                    <a:bodyPr/>
                    <a:lstStyle/>
                    <a:p>
                      <a:r>
                        <a:rPr lang="en-US" sz="1400" dirty="0" smtClean="0"/>
                        <a:t>Old</a:t>
                      </a:r>
                      <a:r>
                        <a:rPr lang="en-US" sz="1400" baseline="0" dirty="0" smtClean="0"/>
                        <a:t> Set</a:t>
                      </a:r>
                      <a:endParaRPr lang="en-US" sz="1400" dirty="0"/>
                    </a:p>
                  </a:txBody>
                  <a:tcPr/>
                </a:tc>
                <a:tc>
                  <a:txBody>
                    <a:bodyPr/>
                    <a:lstStyle/>
                    <a:p>
                      <a:r>
                        <a:rPr lang="en-US" sz="1400" dirty="0" smtClean="0"/>
                        <a:t>New Set</a:t>
                      </a:r>
                      <a:endParaRPr lang="en-US" sz="1400" dirty="0"/>
                    </a:p>
                  </a:txBody>
                  <a:tcPr/>
                </a:tc>
                <a:tc>
                  <a:txBody>
                    <a:bodyPr/>
                    <a:lstStyle/>
                    <a:p>
                      <a:r>
                        <a:rPr lang="en-US" sz="1400" dirty="0" err="1" smtClean="0"/>
                        <a:t>Dir</a:t>
                      </a:r>
                      <a:r>
                        <a:rPr lang="en-US" sz="1400" dirty="0" smtClean="0"/>
                        <a:t> ACKs</a:t>
                      </a:r>
                      <a:endParaRPr lang="en-US" sz="1400" dirty="0"/>
                    </a:p>
                  </a:txBody>
                  <a:tcPr/>
                </a:tc>
                <a:tc>
                  <a:txBody>
                    <a:bodyPr/>
                    <a:lstStyle/>
                    <a:p>
                      <a:r>
                        <a:rPr lang="en-US" sz="1400" dirty="0" err="1" smtClean="0"/>
                        <a:t>Mig</a:t>
                      </a:r>
                      <a:r>
                        <a:rPr lang="en-US" sz="1400" dirty="0" smtClean="0"/>
                        <a:t> ACKs</a:t>
                      </a:r>
                      <a:endParaRPr lang="en-US" sz="1400" dirty="0"/>
                    </a:p>
                  </a:txBody>
                  <a:tcPr/>
                </a:tc>
                <a:tc>
                  <a:txBody>
                    <a:bodyPr/>
                    <a:lstStyle/>
                    <a:p>
                      <a:r>
                        <a:rPr lang="en-US" sz="1400" dirty="0" smtClean="0"/>
                        <a:t>Created At</a:t>
                      </a:r>
                      <a:endParaRPr lang="en-US" sz="1400" dirty="0"/>
                    </a:p>
                  </a:txBody>
                  <a:tcPr/>
                </a:tc>
                <a:tc>
                  <a:txBody>
                    <a:bodyPr/>
                    <a:lstStyle/>
                    <a:p>
                      <a:r>
                        <a:rPr lang="en-US" sz="1400" dirty="0" smtClean="0"/>
                        <a:t>Completed At</a:t>
                      </a:r>
                      <a:endParaRPr lang="en-US" sz="1400" dirty="0"/>
                    </a:p>
                  </a:txBody>
                  <a:tcPr/>
                </a:tc>
                <a:tc>
                  <a:txBody>
                    <a:bodyPr/>
                    <a:lstStyle/>
                    <a:p>
                      <a:r>
                        <a:rPr lang="en-US" sz="1400" dirty="0" smtClean="0"/>
                        <a:t>Last Updated At</a:t>
                      </a:r>
                      <a:endParaRPr lang="en-US" sz="1400" dirty="0"/>
                    </a:p>
                  </a:txBody>
                  <a:tcPr/>
                </a:tc>
                <a:tc>
                  <a:txBody>
                    <a:bodyPr/>
                    <a:lstStyle/>
                    <a:p>
                      <a:r>
                        <a:rPr lang="en-US" sz="1400" dirty="0" err="1" smtClean="0"/>
                        <a:t>Mig</a:t>
                      </a:r>
                      <a:r>
                        <a:rPr lang="en-US" sz="1400" dirty="0" smtClean="0"/>
                        <a:t> Started At</a:t>
                      </a:r>
                      <a:endParaRPr lang="en-US" sz="1400" dirty="0"/>
                    </a:p>
                  </a:txBody>
                  <a:tcPr/>
                </a:tc>
                <a:tc>
                  <a:txBody>
                    <a:bodyPr/>
                    <a:lstStyle/>
                    <a:p>
                      <a:r>
                        <a:rPr lang="en-US" sz="1400" dirty="0" smtClean="0"/>
                        <a:t>Migrated?</a:t>
                      </a:r>
                      <a:endParaRPr lang="en-US" sz="1400" dirty="0"/>
                    </a:p>
                  </a:txBody>
                  <a:tcPr/>
                </a:tc>
                <a:tc>
                  <a:txBody>
                    <a:bodyPr/>
                    <a:lstStyle/>
                    <a:p>
                      <a:r>
                        <a:rPr lang="en-US" sz="1400" dirty="0" smtClean="0"/>
                        <a:t>Completed?</a:t>
                      </a:r>
                      <a:endParaRPr lang="en-US" sz="1400" dirty="0"/>
                    </a:p>
                  </a:txBody>
                  <a:tcPr/>
                </a:tc>
              </a:tr>
              <a:tr h="386953">
                <a:tc>
                  <a:txBody>
                    <a:bodyPr/>
                    <a:lstStyle/>
                    <a:p>
                      <a:r>
                        <a:rPr lang="en-US" sz="1400" dirty="0" smtClean="0"/>
                        <a:t>Obj-1</a:t>
                      </a:r>
                      <a:endParaRPr lang="en-US" sz="1400" dirty="0"/>
                    </a:p>
                  </a:txBody>
                  <a:tcPr/>
                </a:tc>
                <a:tc>
                  <a:txBody>
                    <a:bodyPr/>
                    <a:lstStyle/>
                    <a:p>
                      <a:r>
                        <a:rPr lang="en-US" sz="1400" dirty="0" smtClean="0"/>
                        <a:t>1,2</a:t>
                      </a:r>
                      <a:endParaRPr lang="en-US" dirty="0"/>
                    </a:p>
                  </a:txBody>
                  <a:tcPr/>
                </a:tc>
                <a:tc>
                  <a:txBody>
                    <a:bodyPr/>
                    <a:lstStyle/>
                    <a:p>
                      <a:r>
                        <a:rPr lang="en-US" sz="1400" dirty="0" smtClean="0"/>
                        <a:t>1,3</a:t>
                      </a:r>
                      <a:endParaRPr lang="en-US" sz="1400" dirty="0"/>
                    </a:p>
                  </a:txBody>
                  <a:tcPr/>
                </a:tc>
                <a:tc>
                  <a:txBody>
                    <a:bodyPr/>
                    <a:lstStyle/>
                    <a:p>
                      <a:r>
                        <a:rPr lang="en-US" sz="1400" dirty="0" smtClean="0"/>
                        <a:t>Dir1,Dir2</a:t>
                      </a:r>
                      <a:endParaRPr lang="en-US" sz="1400" dirty="0"/>
                    </a:p>
                  </a:txBody>
                  <a:tcPr/>
                </a:tc>
                <a:tc>
                  <a:txBody>
                    <a:bodyPr/>
                    <a:lstStyle/>
                    <a:p>
                      <a:r>
                        <a:rPr lang="en-US" sz="1400" dirty="0" smtClean="0"/>
                        <a:t>Agt1</a:t>
                      </a:r>
                      <a:endParaRPr lang="en-US" sz="1400" dirty="0"/>
                    </a:p>
                  </a:txBody>
                  <a:tcPr/>
                </a:tc>
                <a:tc>
                  <a:txBody>
                    <a:bodyPr/>
                    <a:lstStyle/>
                    <a:p>
                      <a:r>
                        <a:rPr lang="en-US" sz="1400" dirty="0" smtClean="0"/>
                        <a:t>&lt;time&gt;</a:t>
                      </a:r>
                      <a:endParaRPr lang="en-US" sz="1400" dirty="0"/>
                    </a:p>
                  </a:txBody>
                  <a:tcPr/>
                </a:tc>
                <a:tc>
                  <a:txBody>
                    <a:bodyPr/>
                    <a:lstStyle/>
                    <a:p>
                      <a:r>
                        <a:rPr lang="en-US" sz="1400" dirty="0" smtClean="0"/>
                        <a:t>&lt;time&gt;</a:t>
                      </a:r>
                      <a:endParaRPr lang="en-US" sz="1400" dirty="0"/>
                    </a:p>
                  </a:txBody>
                  <a:tcPr/>
                </a:tc>
                <a:tc>
                  <a:txBody>
                    <a:bodyPr/>
                    <a:lstStyle/>
                    <a:p>
                      <a:r>
                        <a:rPr lang="en-US" sz="1400" dirty="0" smtClean="0"/>
                        <a:t>&lt;time&gt;</a:t>
                      </a:r>
                      <a:endParaRPr lang="en-US" sz="1400" dirty="0"/>
                    </a:p>
                  </a:txBody>
                  <a:tcPr/>
                </a:tc>
                <a:tc>
                  <a:txBody>
                    <a:bodyPr/>
                    <a:lstStyle/>
                    <a:p>
                      <a:r>
                        <a:rPr lang="en-US" sz="1400" dirty="0" smtClean="0"/>
                        <a:t>&lt;time&gt;</a:t>
                      </a:r>
                      <a:endParaRPr lang="en-US" sz="1400" dirty="0"/>
                    </a:p>
                  </a:txBody>
                  <a:tcPr/>
                </a:tc>
                <a:tc>
                  <a:txBody>
                    <a:bodyPr/>
                    <a:lstStyle/>
                    <a:p>
                      <a:r>
                        <a:rPr lang="en-US" dirty="0" smtClean="0"/>
                        <a:t>F</a:t>
                      </a:r>
                      <a:endParaRPr lang="en-US" dirty="0"/>
                    </a:p>
                  </a:txBody>
                  <a:tcPr/>
                </a:tc>
                <a:tc>
                  <a:txBody>
                    <a:bodyPr/>
                    <a:lstStyle/>
                    <a:p>
                      <a:r>
                        <a:rPr lang="en-US" dirty="0" smtClean="0"/>
                        <a:t>F</a:t>
                      </a:r>
                      <a:endParaRPr lang="en-US" dirty="0"/>
                    </a:p>
                  </a:txBody>
                  <a:tcPr/>
                </a:tc>
              </a:tr>
              <a:tr h="386953">
                <a:tc>
                  <a:txBody>
                    <a:bodyPr/>
                    <a:lstStyle/>
                    <a:p>
                      <a:r>
                        <a:rPr lang="en-US" sz="1400" dirty="0" smtClean="0"/>
                        <a:t>Obj-2</a:t>
                      </a:r>
                      <a:endParaRPr lang="en-US" sz="1400" dirty="0"/>
                    </a:p>
                  </a:txBody>
                  <a:tcPr/>
                </a:tc>
                <a:tc>
                  <a:txBody>
                    <a:bodyPr/>
                    <a:lstStyle/>
                    <a:p>
                      <a:r>
                        <a:rPr lang="en-US" sz="1400" dirty="0" smtClean="0"/>
                        <a:t>1,4</a:t>
                      </a:r>
                      <a:endParaRPr lang="en-US" sz="1400" dirty="0"/>
                    </a:p>
                  </a:txBody>
                  <a:tcPr/>
                </a:tc>
                <a:tc>
                  <a:txBody>
                    <a:bodyPr/>
                    <a:lstStyle/>
                    <a:p>
                      <a:r>
                        <a:rPr lang="en-US" sz="1400" dirty="0" smtClean="0"/>
                        <a:t>2</a:t>
                      </a:r>
                      <a:endParaRPr lang="en-US" sz="1400" dirty="0"/>
                    </a:p>
                  </a:txBody>
                  <a:tcPr/>
                </a:tc>
                <a:tc>
                  <a:txBody>
                    <a:bodyPr/>
                    <a:lstStyle/>
                    <a:p>
                      <a:r>
                        <a:rPr lang="en-US" sz="1400" dirty="0" smtClean="0"/>
                        <a:t>Dir1,Dir2</a:t>
                      </a:r>
                      <a:endParaRPr lang="en-US" sz="1400" dirty="0"/>
                    </a:p>
                  </a:txBody>
                  <a:tcPr/>
                </a:tc>
                <a:tc>
                  <a:txBody>
                    <a:bodyPr/>
                    <a:lstStyle/>
                    <a:p>
                      <a:r>
                        <a:rPr lang="en-US" sz="1400" dirty="0" smtClean="0"/>
                        <a:t>Agt1,Agt2</a:t>
                      </a:r>
                      <a:endParaRPr lang="en-US" sz="1400" dirty="0"/>
                    </a:p>
                  </a:txBody>
                  <a:tcPr/>
                </a:tc>
                <a:tc>
                  <a:txBody>
                    <a:bodyPr/>
                    <a:lstStyle/>
                    <a:p>
                      <a:r>
                        <a:rPr lang="en-US" sz="1400" dirty="0" smtClean="0"/>
                        <a:t>&lt;time&gt;</a:t>
                      </a:r>
                      <a:endParaRPr lang="en-US" sz="1400" dirty="0"/>
                    </a:p>
                  </a:txBody>
                  <a:tcPr/>
                </a:tc>
                <a:tc>
                  <a:txBody>
                    <a:bodyPr/>
                    <a:lstStyle/>
                    <a:p>
                      <a:r>
                        <a:rPr lang="en-US" sz="1400" dirty="0" smtClean="0"/>
                        <a:t>&lt;time&gt;</a:t>
                      </a:r>
                      <a:endParaRPr lang="en-US" sz="1400" dirty="0"/>
                    </a:p>
                  </a:txBody>
                  <a:tcPr/>
                </a:tc>
                <a:tc>
                  <a:txBody>
                    <a:bodyPr/>
                    <a:lstStyle/>
                    <a:p>
                      <a:r>
                        <a:rPr lang="en-US" sz="1400" dirty="0" smtClean="0"/>
                        <a:t>&lt;time&gt;</a:t>
                      </a:r>
                      <a:endParaRPr lang="en-US" sz="1400" dirty="0"/>
                    </a:p>
                  </a:txBody>
                  <a:tcPr/>
                </a:tc>
                <a:tc>
                  <a:txBody>
                    <a:bodyPr/>
                    <a:lstStyle/>
                    <a:p>
                      <a:r>
                        <a:rPr lang="en-US" sz="1400" dirty="0" smtClean="0"/>
                        <a:t>&lt;time&gt;</a:t>
                      </a:r>
                      <a:endParaRPr lang="en-US" sz="1400" dirty="0"/>
                    </a:p>
                  </a:txBody>
                  <a:tcPr/>
                </a:tc>
                <a:tc>
                  <a:txBody>
                    <a:bodyPr/>
                    <a:lstStyle/>
                    <a:p>
                      <a:r>
                        <a:rPr lang="en-US" sz="1800" dirty="0" smtClean="0"/>
                        <a:t>T</a:t>
                      </a:r>
                      <a:endParaRPr lang="en-US" sz="1800" dirty="0"/>
                    </a:p>
                  </a:txBody>
                  <a:tcPr/>
                </a:tc>
                <a:tc>
                  <a:txBody>
                    <a:bodyPr/>
                    <a:lstStyle/>
                    <a:p>
                      <a:r>
                        <a:rPr lang="en-US" dirty="0" smtClean="0"/>
                        <a:t>T</a:t>
                      </a:r>
                      <a:endParaRPr lang="en-US" dirty="0"/>
                    </a:p>
                  </a:txBody>
                  <a:tcPr/>
                </a:tc>
              </a:tr>
              <a:tr h="386953">
                <a:tc>
                  <a:txBody>
                    <a:bodyPr/>
                    <a:lstStyle/>
                    <a:p>
                      <a:r>
                        <a:rPr lang="en-US" sz="1400" dirty="0" smtClean="0"/>
                        <a:t>…</a:t>
                      </a:r>
                      <a:endParaRPr lang="en-US" sz="1400" dirty="0"/>
                    </a:p>
                  </a:txBody>
                  <a:tcPr/>
                </a:tc>
                <a:tc>
                  <a:txBody>
                    <a:bodyPr/>
                    <a:lstStyle/>
                    <a:p>
                      <a:r>
                        <a:rPr lang="en-US" sz="1400" dirty="0" smtClean="0"/>
                        <a:t>…</a:t>
                      </a:r>
                      <a:endParaRPr lang="en-US" sz="1400" dirty="0"/>
                    </a:p>
                  </a:txBody>
                  <a:tcPr/>
                </a:tc>
                <a:tc>
                  <a:txBody>
                    <a:bodyPr/>
                    <a:lstStyle/>
                    <a:p>
                      <a:r>
                        <a:rPr lang="en-US" sz="1400" dirty="0" smtClean="0"/>
                        <a:t>…</a:t>
                      </a:r>
                      <a:endParaRPr lang="en-US" sz="1400" dirty="0"/>
                    </a:p>
                  </a:txBody>
                  <a:tcPr/>
                </a:tc>
                <a:tc>
                  <a:txBody>
                    <a:bodyPr/>
                    <a:lstStyle/>
                    <a:p>
                      <a:r>
                        <a:rPr lang="en-US" sz="1400" dirty="0" smtClean="0"/>
                        <a:t>…</a:t>
                      </a:r>
                      <a:endParaRPr lang="en-US" sz="1400" dirty="0"/>
                    </a:p>
                  </a:txBody>
                  <a:tcPr/>
                </a:tc>
                <a:tc>
                  <a:txBody>
                    <a:bodyPr/>
                    <a:lstStyle/>
                    <a:p>
                      <a:r>
                        <a:rPr lang="en-US" sz="1400" dirty="0" smtClean="0"/>
                        <a:t>…</a:t>
                      </a:r>
                      <a:endParaRPr lang="en-US" sz="1400" dirty="0"/>
                    </a:p>
                  </a:txBody>
                  <a:tcPr/>
                </a:tc>
                <a:tc>
                  <a:txBody>
                    <a:bodyPr/>
                    <a:lstStyle/>
                    <a:p>
                      <a:r>
                        <a:rPr lang="en-US" sz="1400" dirty="0" smtClean="0"/>
                        <a:t>…</a:t>
                      </a:r>
                      <a:endParaRPr lang="en-US" sz="1400" dirty="0"/>
                    </a:p>
                  </a:txBody>
                  <a:tcPr/>
                </a:tc>
                <a:tc>
                  <a:txBody>
                    <a:bodyPr/>
                    <a:lstStyle/>
                    <a:p>
                      <a:r>
                        <a:rPr lang="en-US" sz="1400" dirty="0" smtClean="0"/>
                        <a:t>…</a:t>
                      </a:r>
                      <a:endParaRPr lang="en-US" sz="1400" dirty="0"/>
                    </a:p>
                  </a:txBody>
                  <a:tcPr/>
                </a:tc>
                <a:tc>
                  <a:txBody>
                    <a:bodyPr/>
                    <a:lstStyle/>
                    <a:p>
                      <a:r>
                        <a:rPr lang="en-US" sz="1400" dirty="0" smtClean="0"/>
                        <a:t>…</a:t>
                      </a:r>
                      <a:endParaRPr lang="en-US" sz="1400" dirty="0"/>
                    </a:p>
                  </a:txBody>
                  <a:tcPr/>
                </a:tc>
                <a:tc>
                  <a:txBody>
                    <a:bodyPr/>
                    <a:lstStyle/>
                    <a:p>
                      <a:r>
                        <a:rPr lang="en-US" sz="1400" dirty="0" smtClean="0"/>
                        <a:t>…</a:t>
                      </a:r>
                      <a:endParaRPr lang="en-US" sz="1400" dirty="0"/>
                    </a:p>
                  </a:txBody>
                  <a:tcPr/>
                </a:tc>
                <a:tc>
                  <a:txBody>
                    <a:bodyPr/>
                    <a:lstStyle/>
                    <a:p>
                      <a:r>
                        <a:rPr lang="en-US" sz="1800" dirty="0" smtClean="0"/>
                        <a:t>…</a:t>
                      </a:r>
                      <a:endParaRPr lang="en-US" sz="1800" dirty="0"/>
                    </a:p>
                  </a:txBody>
                  <a:tcPr/>
                </a:tc>
                <a:tc>
                  <a:txBody>
                    <a:bodyPr/>
                    <a:lstStyle/>
                    <a:p>
                      <a:r>
                        <a:rPr lang="en-US" dirty="0" smtClean="0"/>
                        <a:t>…</a:t>
                      </a:r>
                      <a:endParaRPr lang="en-US" dirty="0"/>
                    </a:p>
                  </a:txBody>
                  <a:tcPr/>
                </a:tc>
              </a:tr>
            </a:tbl>
          </a:graphicData>
        </a:graphic>
      </p:graphicFrame>
      <p:sp>
        <p:nvSpPr>
          <p:cNvPr id="6" name="Oval 5"/>
          <p:cNvSpPr/>
          <p:nvPr/>
        </p:nvSpPr>
        <p:spPr>
          <a:xfrm>
            <a:off x="3429000" y="3392211"/>
            <a:ext cx="801255" cy="3946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a:stCxn id="6" idx="4"/>
          </p:cNvCxnSpPr>
          <p:nvPr/>
        </p:nvCxnSpPr>
        <p:spPr>
          <a:xfrm flipH="1">
            <a:off x="3713018" y="3786908"/>
            <a:ext cx="116610" cy="1346325"/>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8AB1C761-9FE2-4952-8BCD-2D639D168F1E}" type="slidenum">
              <a:rPr lang="en-US" smtClean="0"/>
              <a:t>54</a:t>
            </a:fld>
            <a:endParaRPr lang="en-US"/>
          </a:p>
        </p:txBody>
      </p:sp>
      <p:sp>
        <p:nvSpPr>
          <p:cNvPr id="7" name="Title 6"/>
          <p:cNvSpPr>
            <a:spLocks noGrp="1"/>
          </p:cNvSpPr>
          <p:nvPr>
            <p:ph type="title"/>
          </p:nvPr>
        </p:nvSpPr>
        <p:spPr/>
        <p:txBody>
          <a:bodyPr/>
          <a:lstStyle/>
          <a:p>
            <a:pPr algn="ctr"/>
            <a:r>
              <a:rPr lang="en-US" dirty="0" smtClean="0"/>
              <a:t>Directories</a:t>
            </a:r>
            <a:endParaRPr lang="en-US" dirty="0"/>
          </a:p>
        </p:txBody>
      </p:sp>
    </p:spTree>
    <p:extLst>
      <p:ext uri="{BB962C8B-B14F-4D97-AF65-F5344CB8AC3E}">
        <p14:creationId xmlns:p14="http://schemas.microsoft.com/office/powerpoint/2010/main" val="496813462"/>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25417" y="1420835"/>
            <a:ext cx="8229600" cy="4525963"/>
          </a:xfrm>
        </p:spPr>
        <p:txBody>
          <a:bodyPr>
            <a:normAutofit/>
          </a:bodyPr>
          <a:lstStyle/>
          <a:p>
            <a:r>
              <a:rPr lang="en-US" sz="1600" dirty="0" err="1"/>
              <a:t>Blackbox</a:t>
            </a:r>
            <a:r>
              <a:rPr lang="en-US" sz="1600" dirty="0"/>
              <a:t> migration process</a:t>
            </a:r>
          </a:p>
          <a:p>
            <a:r>
              <a:rPr lang="en-US" sz="1600" dirty="0"/>
              <a:t>When bootstrapped, they must register through the Directory Client </a:t>
            </a:r>
            <a:r>
              <a:rPr lang="en-US" sz="1600" dirty="0" err="1"/>
              <a:t>Paxos-ly</a:t>
            </a:r>
            <a:r>
              <a:rPr lang="en-US" sz="1600" dirty="0"/>
              <a:t> with contact information</a:t>
            </a:r>
          </a:p>
          <a:p>
            <a:r>
              <a:rPr lang="en-US" sz="1600" dirty="0"/>
              <a:t>When contacted by Protocol process, asynchronously perform movement and ACK </a:t>
            </a:r>
            <a:r>
              <a:rPr lang="en-US" sz="1600" dirty="0" err="1"/>
              <a:t>Paxos-ly</a:t>
            </a:r>
            <a:endParaRPr lang="en-US" sz="1600" dirty="0"/>
          </a:p>
          <a:p>
            <a:r>
              <a:rPr lang="en-US" sz="1600" dirty="0"/>
              <a:t>Idempotent</a:t>
            </a:r>
          </a:p>
        </p:txBody>
      </p:sp>
      <p:graphicFrame>
        <p:nvGraphicFramePr>
          <p:cNvPr id="4" name="Table 3"/>
          <p:cNvGraphicFramePr>
            <a:graphicFrameLocks noGrp="1"/>
          </p:cNvGraphicFramePr>
          <p:nvPr>
            <p:extLst>
              <p:ext uri="{D42A27DB-BD31-4B8C-83A1-F6EECF244321}">
                <p14:modId xmlns:p14="http://schemas.microsoft.com/office/powerpoint/2010/main" val="2644577703"/>
              </p:ext>
            </p:extLst>
          </p:nvPr>
        </p:nvGraphicFramePr>
        <p:xfrm>
          <a:off x="3565535" y="2908620"/>
          <a:ext cx="4267200" cy="1341119"/>
        </p:xfrm>
        <a:graphic>
          <a:graphicData uri="http://schemas.openxmlformats.org/drawingml/2006/table">
            <a:tbl>
              <a:tblPr firstRow="1" bandRow="1">
                <a:tableStyleId>{5C22544A-7EE6-4342-B048-85BDC9FD1C3A}</a:tableStyleId>
              </a:tblPr>
              <a:tblGrid>
                <a:gridCol w="1066800"/>
                <a:gridCol w="1066800"/>
                <a:gridCol w="1066800"/>
                <a:gridCol w="1066800"/>
              </a:tblGrid>
              <a:tr h="279400">
                <a:tc>
                  <a:txBody>
                    <a:bodyPr/>
                    <a:lstStyle/>
                    <a:p>
                      <a:r>
                        <a:rPr lang="en-US" sz="1400" dirty="0" smtClean="0"/>
                        <a:t>ID</a:t>
                      </a:r>
                      <a:endParaRPr lang="en-US" sz="1400" dirty="0"/>
                    </a:p>
                  </a:txBody>
                  <a:tcPr/>
                </a:tc>
                <a:tc>
                  <a:txBody>
                    <a:bodyPr/>
                    <a:lstStyle/>
                    <a:p>
                      <a:r>
                        <a:rPr lang="en-US" sz="1400" dirty="0" smtClean="0"/>
                        <a:t>Host</a:t>
                      </a:r>
                      <a:endParaRPr lang="en-US" dirty="0"/>
                    </a:p>
                  </a:txBody>
                  <a:tcPr/>
                </a:tc>
                <a:tc>
                  <a:txBody>
                    <a:bodyPr/>
                    <a:lstStyle/>
                    <a:p>
                      <a:r>
                        <a:rPr lang="en-US" sz="1400" dirty="0" smtClean="0"/>
                        <a:t>Port</a:t>
                      </a:r>
                      <a:endParaRPr lang="en-US" dirty="0"/>
                    </a:p>
                  </a:txBody>
                  <a:tcPr/>
                </a:tc>
                <a:tc>
                  <a:txBody>
                    <a:bodyPr/>
                    <a:lstStyle/>
                    <a:p>
                      <a:r>
                        <a:rPr lang="en-US" sz="1400" dirty="0" smtClean="0"/>
                        <a:t>Timestamp</a:t>
                      </a:r>
                      <a:endParaRPr lang="en-US" dirty="0"/>
                    </a:p>
                  </a:txBody>
                  <a:tcPr/>
                </a:tc>
              </a:tr>
              <a:tr h="279400">
                <a:tc>
                  <a:txBody>
                    <a:bodyPr/>
                    <a:lstStyle/>
                    <a:p>
                      <a:r>
                        <a:rPr lang="en-US" sz="1400" dirty="0" smtClean="0"/>
                        <a:t>Serial</a:t>
                      </a:r>
                      <a:endParaRPr lang="en-US" dirty="0"/>
                    </a:p>
                  </a:txBody>
                  <a:tcPr/>
                </a:tc>
                <a:tc>
                  <a:txBody>
                    <a:bodyPr/>
                    <a:lstStyle/>
                    <a:p>
                      <a:r>
                        <a:rPr lang="en-US" sz="1400" dirty="0" smtClean="0"/>
                        <a:t>IP</a:t>
                      </a:r>
                      <a:endParaRPr lang="en-US" dirty="0"/>
                    </a:p>
                  </a:txBody>
                  <a:tcPr/>
                </a:tc>
                <a:tc>
                  <a:txBody>
                    <a:bodyPr/>
                    <a:lstStyle/>
                    <a:p>
                      <a:r>
                        <a:rPr lang="en-US" sz="1400" dirty="0" smtClean="0"/>
                        <a:t>Number</a:t>
                      </a:r>
                      <a:endParaRPr lang="en-US" dirty="0"/>
                    </a:p>
                  </a:txBody>
                  <a:tcPr/>
                </a:tc>
                <a:tc>
                  <a:txBody>
                    <a:bodyPr/>
                    <a:lstStyle/>
                    <a:p>
                      <a:r>
                        <a:rPr lang="en-US" sz="1400" dirty="0" smtClean="0"/>
                        <a:t>Keep-Alive</a:t>
                      </a:r>
                      <a:endParaRPr lang="en-US" dirty="0"/>
                    </a:p>
                  </a:txBody>
                  <a:tcPr/>
                </a:tc>
              </a:tr>
              <a:tr h="279400">
                <a:tc>
                  <a:txBody>
                    <a:bodyPr/>
                    <a:lstStyle/>
                    <a:p>
                      <a:r>
                        <a:rPr lang="en-US" sz="1400" dirty="0" smtClean="0"/>
                        <a:t>…</a:t>
                      </a:r>
                      <a:endParaRPr lang="en-US" dirty="0"/>
                    </a:p>
                  </a:txBody>
                  <a:tcPr/>
                </a:tc>
                <a:tc>
                  <a:txBody>
                    <a:bodyPr/>
                    <a:lstStyle/>
                    <a:p>
                      <a:r>
                        <a:rPr lang="en-US" sz="1400" dirty="0" smtClean="0"/>
                        <a:t>…</a:t>
                      </a:r>
                      <a:endParaRPr lang="en-US" dirty="0"/>
                    </a:p>
                  </a:txBody>
                  <a:tcPr/>
                </a:tc>
                <a:tc>
                  <a:txBody>
                    <a:bodyPr/>
                    <a:lstStyle/>
                    <a:p>
                      <a:r>
                        <a:rPr lang="en-US" sz="1400" dirty="0" smtClean="0"/>
                        <a:t>…</a:t>
                      </a:r>
                      <a:endParaRPr lang="en-US" dirty="0"/>
                    </a:p>
                  </a:txBody>
                  <a:tcPr/>
                </a:tc>
                <a:tc>
                  <a:txBody>
                    <a:bodyPr/>
                    <a:lstStyle/>
                    <a:p>
                      <a:r>
                        <a:rPr lang="en-US" sz="1400" dirty="0" smtClean="0"/>
                        <a:t>…</a:t>
                      </a:r>
                      <a:endParaRPr lang="en-US"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670361906"/>
              </p:ext>
            </p:extLst>
          </p:nvPr>
        </p:nvGraphicFramePr>
        <p:xfrm>
          <a:off x="360218" y="4322618"/>
          <a:ext cx="11296073" cy="2179909"/>
        </p:xfrm>
        <a:graphic>
          <a:graphicData uri="http://schemas.openxmlformats.org/drawingml/2006/table">
            <a:tbl>
              <a:tblPr firstRow="1" bandRow="1">
                <a:tableStyleId>{5C22544A-7EE6-4342-B048-85BDC9FD1C3A}</a:tableStyleId>
              </a:tblPr>
              <a:tblGrid>
                <a:gridCol w="814161"/>
                <a:gridCol w="669129"/>
                <a:gridCol w="692202"/>
                <a:gridCol w="791088"/>
                <a:gridCol w="791088"/>
                <a:gridCol w="988860"/>
                <a:gridCol w="1285519"/>
                <a:gridCol w="1087746"/>
                <a:gridCol w="1186632"/>
                <a:gridCol w="1384404"/>
                <a:gridCol w="1605244"/>
              </a:tblGrid>
              <a:tr h="756637">
                <a:tc>
                  <a:txBody>
                    <a:bodyPr/>
                    <a:lstStyle/>
                    <a:p>
                      <a:r>
                        <a:rPr lang="en-US" sz="1400" dirty="0" err="1" smtClean="0"/>
                        <a:t>ObjId</a:t>
                      </a:r>
                      <a:endParaRPr lang="en-US" sz="1400" dirty="0"/>
                    </a:p>
                  </a:txBody>
                  <a:tcPr/>
                </a:tc>
                <a:tc>
                  <a:txBody>
                    <a:bodyPr/>
                    <a:lstStyle/>
                    <a:p>
                      <a:r>
                        <a:rPr lang="en-US" sz="1400" dirty="0" smtClean="0"/>
                        <a:t>Old</a:t>
                      </a:r>
                      <a:r>
                        <a:rPr lang="en-US" sz="1400" baseline="0" dirty="0" smtClean="0"/>
                        <a:t> Set</a:t>
                      </a:r>
                      <a:endParaRPr lang="en-US" sz="1400" dirty="0"/>
                    </a:p>
                  </a:txBody>
                  <a:tcPr/>
                </a:tc>
                <a:tc>
                  <a:txBody>
                    <a:bodyPr/>
                    <a:lstStyle/>
                    <a:p>
                      <a:r>
                        <a:rPr lang="en-US" sz="1400" dirty="0" smtClean="0"/>
                        <a:t>New Set</a:t>
                      </a:r>
                      <a:endParaRPr lang="en-US" sz="1400" dirty="0"/>
                    </a:p>
                  </a:txBody>
                  <a:tcPr/>
                </a:tc>
                <a:tc>
                  <a:txBody>
                    <a:bodyPr/>
                    <a:lstStyle/>
                    <a:p>
                      <a:r>
                        <a:rPr lang="en-US" sz="1400" dirty="0" err="1" smtClean="0"/>
                        <a:t>Dir</a:t>
                      </a:r>
                      <a:r>
                        <a:rPr lang="en-US" sz="1400" dirty="0" smtClean="0"/>
                        <a:t> ACKs</a:t>
                      </a:r>
                      <a:endParaRPr lang="en-US" sz="1400" dirty="0"/>
                    </a:p>
                  </a:txBody>
                  <a:tcPr/>
                </a:tc>
                <a:tc>
                  <a:txBody>
                    <a:bodyPr/>
                    <a:lstStyle/>
                    <a:p>
                      <a:r>
                        <a:rPr lang="en-US" sz="1400" dirty="0" err="1" smtClean="0"/>
                        <a:t>Mig</a:t>
                      </a:r>
                      <a:r>
                        <a:rPr lang="en-US" sz="1400" dirty="0" smtClean="0"/>
                        <a:t> ACKs</a:t>
                      </a:r>
                      <a:endParaRPr lang="en-US" sz="1400" dirty="0"/>
                    </a:p>
                  </a:txBody>
                  <a:tcPr/>
                </a:tc>
                <a:tc>
                  <a:txBody>
                    <a:bodyPr/>
                    <a:lstStyle/>
                    <a:p>
                      <a:r>
                        <a:rPr lang="en-US" sz="1400" dirty="0" smtClean="0"/>
                        <a:t>Created At</a:t>
                      </a:r>
                      <a:endParaRPr lang="en-US" sz="1400" dirty="0"/>
                    </a:p>
                  </a:txBody>
                  <a:tcPr/>
                </a:tc>
                <a:tc>
                  <a:txBody>
                    <a:bodyPr/>
                    <a:lstStyle/>
                    <a:p>
                      <a:r>
                        <a:rPr lang="en-US" sz="1400" dirty="0" smtClean="0"/>
                        <a:t>Completed At</a:t>
                      </a:r>
                      <a:endParaRPr lang="en-US" sz="1400" dirty="0"/>
                    </a:p>
                  </a:txBody>
                  <a:tcPr/>
                </a:tc>
                <a:tc>
                  <a:txBody>
                    <a:bodyPr/>
                    <a:lstStyle/>
                    <a:p>
                      <a:r>
                        <a:rPr lang="en-US" sz="1400" dirty="0" smtClean="0"/>
                        <a:t>Last Updated At</a:t>
                      </a:r>
                      <a:endParaRPr lang="en-US" sz="1400" dirty="0"/>
                    </a:p>
                  </a:txBody>
                  <a:tcPr/>
                </a:tc>
                <a:tc>
                  <a:txBody>
                    <a:bodyPr/>
                    <a:lstStyle/>
                    <a:p>
                      <a:r>
                        <a:rPr lang="en-US" sz="1400" dirty="0" err="1" smtClean="0"/>
                        <a:t>Mig</a:t>
                      </a:r>
                      <a:r>
                        <a:rPr lang="en-US" sz="1400" dirty="0" smtClean="0"/>
                        <a:t> Started At</a:t>
                      </a:r>
                      <a:endParaRPr lang="en-US" sz="1400" dirty="0"/>
                    </a:p>
                  </a:txBody>
                  <a:tcPr/>
                </a:tc>
                <a:tc>
                  <a:txBody>
                    <a:bodyPr/>
                    <a:lstStyle/>
                    <a:p>
                      <a:r>
                        <a:rPr lang="en-US" sz="1400" dirty="0" smtClean="0"/>
                        <a:t>Migrated?</a:t>
                      </a:r>
                      <a:endParaRPr lang="en-US" sz="1400" dirty="0"/>
                    </a:p>
                  </a:txBody>
                  <a:tcPr/>
                </a:tc>
                <a:tc>
                  <a:txBody>
                    <a:bodyPr/>
                    <a:lstStyle/>
                    <a:p>
                      <a:r>
                        <a:rPr lang="en-US" sz="1400" dirty="0" smtClean="0"/>
                        <a:t>Completed?</a:t>
                      </a:r>
                      <a:endParaRPr lang="en-US" sz="1400" dirty="0"/>
                    </a:p>
                  </a:txBody>
                  <a:tcPr/>
                </a:tc>
              </a:tr>
              <a:tr h="386953">
                <a:tc>
                  <a:txBody>
                    <a:bodyPr/>
                    <a:lstStyle/>
                    <a:p>
                      <a:r>
                        <a:rPr lang="en-US" sz="1400" dirty="0" smtClean="0"/>
                        <a:t>Obj-1</a:t>
                      </a:r>
                      <a:endParaRPr lang="en-US" sz="1400" dirty="0"/>
                    </a:p>
                  </a:txBody>
                  <a:tcPr/>
                </a:tc>
                <a:tc>
                  <a:txBody>
                    <a:bodyPr/>
                    <a:lstStyle/>
                    <a:p>
                      <a:r>
                        <a:rPr lang="en-US" sz="1400" dirty="0" smtClean="0"/>
                        <a:t>1,2</a:t>
                      </a:r>
                      <a:endParaRPr lang="en-US" dirty="0"/>
                    </a:p>
                  </a:txBody>
                  <a:tcPr/>
                </a:tc>
                <a:tc>
                  <a:txBody>
                    <a:bodyPr/>
                    <a:lstStyle/>
                    <a:p>
                      <a:r>
                        <a:rPr lang="en-US" sz="1400" dirty="0" smtClean="0"/>
                        <a:t>1,3</a:t>
                      </a:r>
                      <a:endParaRPr lang="en-US" sz="1400" dirty="0"/>
                    </a:p>
                  </a:txBody>
                  <a:tcPr/>
                </a:tc>
                <a:tc>
                  <a:txBody>
                    <a:bodyPr/>
                    <a:lstStyle/>
                    <a:p>
                      <a:r>
                        <a:rPr lang="en-US" sz="1400" dirty="0" smtClean="0"/>
                        <a:t>Dir1,Dir2</a:t>
                      </a:r>
                      <a:endParaRPr lang="en-US" sz="1400" dirty="0"/>
                    </a:p>
                  </a:txBody>
                  <a:tcPr/>
                </a:tc>
                <a:tc>
                  <a:txBody>
                    <a:bodyPr/>
                    <a:lstStyle/>
                    <a:p>
                      <a:r>
                        <a:rPr lang="en-US" sz="1400" dirty="0" smtClean="0"/>
                        <a:t>Agt1</a:t>
                      </a:r>
                      <a:endParaRPr lang="en-US" sz="1400" dirty="0"/>
                    </a:p>
                  </a:txBody>
                  <a:tcPr/>
                </a:tc>
                <a:tc>
                  <a:txBody>
                    <a:bodyPr/>
                    <a:lstStyle/>
                    <a:p>
                      <a:r>
                        <a:rPr lang="en-US" sz="1400" dirty="0" smtClean="0"/>
                        <a:t>&lt;time&gt;</a:t>
                      </a:r>
                      <a:endParaRPr lang="en-US" sz="1400" dirty="0"/>
                    </a:p>
                  </a:txBody>
                  <a:tcPr/>
                </a:tc>
                <a:tc>
                  <a:txBody>
                    <a:bodyPr/>
                    <a:lstStyle/>
                    <a:p>
                      <a:r>
                        <a:rPr lang="en-US" sz="1400" dirty="0" smtClean="0"/>
                        <a:t>&lt;time&gt;</a:t>
                      </a:r>
                      <a:endParaRPr lang="en-US" sz="1400" dirty="0"/>
                    </a:p>
                  </a:txBody>
                  <a:tcPr/>
                </a:tc>
                <a:tc>
                  <a:txBody>
                    <a:bodyPr/>
                    <a:lstStyle/>
                    <a:p>
                      <a:r>
                        <a:rPr lang="en-US" sz="1400" dirty="0" smtClean="0"/>
                        <a:t>&lt;time&gt;</a:t>
                      </a:r>
                      <a:endParaRPr lang="en-US" sz="1400" dirty="0"/>
                    </a:p>
                  </a:txBody>
                  <a:tcPr/>
                </a:tc>
                <a:tc>
                  <a:txBody>
                    <a:bodyPr/>
                    <a:lstStyle/>
                    <a:p>
                      <a:r>
                        <a:rPr lang="en-US" sz="1400" dirty="0" smtClean="0"/>
                        <a:t>&lt;time&gt;</a:t>
                      </a:r>
                      <a:endParaRPr lang="en-US" sz="1400" dirty="0"/>
                    </a:p>
                  </a:txBody>
                  <a:tcPr/>
                </a:tc>
                <a:tc>
                  <a:txBody>
                    <a:bodyPr/>
                    <a:lstStyle/>
                    <a:p>
                      <a:r>
                        <a:rPr lang="en-US" dirty="0" smtClean="0"/>
                        <a:t>F</a:t>
                      </a:r>
                      <a:endParaRPr lang="en-US" dirty="0"/>
                    </a:p>
                  </a:txBody>
                  <a:tcPr/>
                </a:tc>
                <a:tc>
                  <a:txBody>
                    <a:bodyPr/>
                    <a:lstStyle/>
                    <a:p>
                      <a:r>
                        <a:rPr lang="en-US" dirty="0" smtClean="0"/>
                        <a:t>F</a:t>
                      </a:r>
                      <a:endParaRPr lang="en-US" dirty="0"/>
                    </a:p>
                  </a:txBody>
                  <a:tcPr/>
                </a:tc>
              </a:tr>
              <a:tr h="386953">
                <a:tc>
                  <a:txBody>
                    <a:bodyPr/>
                    <a:lstStyle/>
                    <a:p>
                      <a:r>
                        <a:rPr lang="en-US" sz="1400" dirty="0" smtClean="0"/>
                        <a:t>Obj-2</a:t>
                      </a:r>
                      <a:endParaRPr lang="en-US" sz="1400" dirty="0"/>
                    </a:p>
                  </a:txBody>
                  <a:tcPr/>
                </a:tc>
                <a:tc>
                  <a:txBody>
                    <a:bodyPr/>
                    <a:lstStyle/>
                    <a:p>
                      <a:r>
                        <a:rPr lang="en-US" sz="1400" dirty="0" smtClean="0"/>
                        <a:t>1,4</a:t>
                      </a:r>
                      <a:endParaRPr lang="en-US" sz="1400" dirty="0"/>
                    </a:p>
                  </a:txBody>
                  <a:tcPr/>
                </a:tc>
                <a:tc>
                  <a:txBody>
                    <a:bodyPr/>
                    <a:lstStyle/>
                    <a:p>
                      <a:r>
                        <a:rPr lang="en-US" sz="1400" dirty="0" smtClean="0"/>
                        <a:t>2</a:t>
                      </a:r>
                      <a:endParaRPr lang="en-US" sz="1400" dirty="0"/>
                    </a:p>
                  </a:txBody>
                  <a:tcPr/>
                </a:tc>
                <a:tc>
                  <a:txBody>
                    <a:bodyPr/>
                    <a:lstStyle/>
                    <a:p>
                      <a:r>
                        <a:rPr lang="en-US" sz="1400" dirty="0" smtClean="0"/>
                        <a:t>Dir1,Dir2</a:t>
                      </a:r>
                      <a:endParaRPr lang="en-US" sz="1400" dirty="0"/>
                    </a:p>
                  </a:txBody>
                  <a:tcPr/>
                </a:tc>
                <a:tc>
                  <a:txBody>
                    <a:bodyPr/>
                    <a:lstStyle/>
                    <a:p>
                      <a:r>
                        <a:rPr lang="en-US" sz="1400" dirty="0" smtClean="0"/>
                        <a:t>Agt1,Agt2</a:t>
                      </a:r>
                      <a:endParaRPr lang="en-US" sz="1400" dirty="0"/>
                    </a:p>
                  </a:txBody>
                  <a:tcPr/>
                </a:tc>
                <a:tc>
                  <a:txBody>
                    <a:bodyPr/>
                    <a:lstStyle/>
                    <a:p>
                      <a:r>
                        <a:rPr lang="en-US" sz="1400" dirty="0" smtClean="0"/>
                        <a:t>&lt;time&gt;</a:t>
                      </a:r>
                      <a:endParaRPr lang="en-US" sz="1400" dirty="0"/>
                    </a:p>
                  </a:txBody>
                  <a:tcPr/>
                </a:tc>
                <a:tc>
                  <a:txBody>
                    <a:bodyPr/>
                    <a:lstStyle/>
                    <a:p>
                      <a:r>
                        <a:rPr lang="en-US" sz="1400" dirty="0" smtClean="0"/>
                        <a:t>&lt;time&gt;</a:t>
                      </a:r>
                      <a:endParaRPr lang="en-US" sz="1400" dirty="0"/>
                    </a:p>
                  </a:txBody>
                  <a:tcPr/>
                </a:tc>
                <a:tc>
                  <a:txBody>
                    <a:bodyPr/>
                    <a:lstStyle/>
                    <a:p>
                      <a:r>
                        <a:rPr lang="en-US" sz="1400" dirty="0" smtClean="0"/>
                        <a:t>&lt;time&gt;</a:t>
                      </a:r>
                      <a:endParaRPr lang="en-US" sz="1400" dirty="0"/>
                    </a:p>
                  </a:txBody>
                  <a:tcPr/>
                </a:tc>
                <a:tc>
                  <a:txBody>
                    <a:bodyPr/>
                    <a:lstStyle/>
                    <a:p>
                      <a:r>
                        <a:rPr lang="en-US" sz="1400" dirty="0" smtClean="0"/>
                        <a:t>&lt;time&gt;</a:t>
                      </a:r>
                      <a:endParaRPr lang="en-US" sz="1400" dirty="0"/>
                    </a:p>
                  </a:txBody>
                  <a:tcPr/>
                </a:tc>
                <a:tc>
                  <a:txBody>
                    <a:bodyPr/>
                    <a:lstStyle/>
                    <a:p>
                      <a:r>
                        <a:rPr lang="en-US" sz="1800" dirty="0" smtClean="0"/>
                        <a:t>T</a:t>
                      </a:r>
                      <a:endParaRPr lang="en-US" sz="1800" dirty="0"/>
                    </a:p>
                  </a:txBody>
                  <a:tcPr/>
                </a:tc>
                <a:tc>
                  <a:txBody>
                    <a:bodyPr/>
                    <a:lstStyle/>
                    <a:p>
                      <a:r>
                        <a:rPr lang="en-US" dirty="0" smtClean="0"/>
                        <a:t>T</a:t>
                      </a:r>
                      <a:endParaRPr lang="en-US" dirty="0"/>
                    </a:p>
                  </a:txBody>
                  <a:tcPr/>
                </a:tc>
              </a:tr>
              <a:tr h="386953">
                <a:tc>
                  <a:txBody>
                    <a:bodyPr/>
                    <a:lstStyle/>
                    <a:p>
                      <a:r>
                        <a:rPr lang="en-US" sz="1400" dirty="0" smtClean="0"/>
                        <a:t>…</a:t>
                      </a:r>
                      <a:endParaRPr lang="en-US" sz="1400" dirty="0"/>
                    </a:p>
                  </a:txBody>
                  <a:tcPr/>
                </a:tc>
                <a:tc>
                  <a:txBody>
                    <a:bodyPr/>
                    <a:lstStyle/>
                    <a:p>
                      <a:r>
                        <a:rPr lang="en-US" sz="1400" dirty="0" smtClean="0"/>
                        <a:t>…</a:t>
                      </a:r>
                      <a:endParaRPr lang="en-US" sz="1400" dirty="0"/>
                    </a:p>
                  </a:txBody>
                  <a:tcPr/>
                </a:tc>
                <a:tc>
                  <a:txBody>
                    <a:bodyPr/>
                    <a:lstStyle/>
                    <a:p>
                      <a:r>
                        <a:rPr lang="en-US" sz="1400" dirty="0" smtClean="0"/>
                        <a:t>…</a:t>
                      </a:r>
                      <a:endParaRPr lang="en-US" sz="1400" dirty="0"/>
                    </a:p>
                  </a:txBody>
                  <a:tcPr/>
                </a:tc>
                <a:tc>
                  <a:txBody>
                    <a:bodyPr/>
                    <a:lstStyle/>
                    <a:p>
                      <a:r>
                        <a:rPr lang="en-US" sz="1400" dirty="0" smtClean="0"/>
                        <a:t>…</a:t>
                      </a:r>
                      <a:endParaRPr lang="en-US" sz="1400" dirty="0"/>
                    </a:p>
                  </a:txBody>
                  <a:tcPr/>
                </a:tc>
                <a:tc>
                  <a:txBody>
                    <a:bodyPr/>
                    <a:lstStyle/>
                    <a:p>
                      <a:r>
                        <a:rPr lang="en-US" sz="1400" dirty="0" smtClean="0"/>
                        <a:t>…</a:t>
                      </a:r>
                      <a:endParaRPr lang="en-US" sz="1400" dirty="0"/>
                    </a:p>
                  </a:txBody>
                  <a:tcPr/>
                </a:tc>
                <a:tc>
                  <a:txBody>
                    <a:bodyPr/>
                    <a:lstStyle/>
                    <a:p>
                      <a:r>
                        <a:rPr lang="en-US" sz="1400" dirty="0" smtClean="0"/>
                        <a:t>…</a:t>
                      </a:r>
                      <a:endParaRPr lang="en-US" sz="1400" dirty="0"/>
                    </a:p>
                  </a:txBody>
                  <a:tcPr/>
                </a:tc>
                <a:tc>
                  <a:txBody>
                    <a:bodyPr/>
                    <a:lstStyle/>
                    <a:p>
                      <a:r>
                        <a:rPr lang="en-US" sz="1400" dirty="0" smtClean="0"/>
                        <a:t>…</a:t>
                      </a:r>
                      <a:endParaRPr lang="en-US" sz="1400" dirty="0"/>
                    </a:p>
                  </a:txBody>
                  <a:tcPr/>
                </a:tc>
                <a:tc>
                  <a:txBody>
                    <a:bodyPr/>
                    <a:lstStyle/>
                    <a:p>
                      <a:r>
                        <a:rPr lang="en-US" sz="1400" dirty="0" smtClean="0"/>
                        <a:t>…</a:t>
                      </a:r>
                      <a:endParaRPr lang="en-US" sz="1400" dirty="0"/>
                    </a:p>
                  </a:txBody>
                  <a:tcPr/>
                </a:tc>
                <a:tc>
                  <a:txBody>
                    <a:bodyPr/>
                    <a:lstStyle/>
                    <a:p>
                      <a:r>
                        <a:rPr lang="en-US" sz="1400" dirty="0" smtClean="0"/>
                        <a:t>…</a:t>
                      </a:r>
                      <a:endParaRPr lang="en-US" sz="1400" dirty="0"/>
                    </a:p>
                  </a:txBody>
                  <a:tcPr/>
                </a:tc>
                <a:tc>
                  <a:txBody>
                    <a:bodyPr/>
                    <a:lstStyle/>
                    <a:p>
                      <a:r>
                        <a:rPr lang="en-US" sz="1800" dirty="0" smtClean="0"/>
                        <a:t>…</a:t>
                      </a:r>
                      <a:endParaRPr lang="en-US" sz="1800" dirty="0"/>
                    </a:p>
                  </a:txBody>
                  <a:tcPr/>
                </a:tc>
                <a:tc>
                  <a:txBody>
                    <a:bodyPr/>
                    <a:lstStyle/>
                    <a:p>
                      <a:r>
                        <a:rPr lang="en-US" dirty="0" smtClean="0"/>
                        <a:t>…</a:t>
                      </a:r>
                      <a:endParaRPr lang="en-US" dirty="0"/>
                    </a:p>
                  </a:txBody>
                  <a:tcPr/>
                </a:tc>
              </a:tr>
            </a:tbl>
          </a:graphicData>
        </a:graphic>
      </p:graphicFrame>
      <p:cxnSp>
        <p:nvCxnSpPr>
          <p:cNvPr id="6" name="Straight Arrow Connector 5"/>
          <p:cNvCxnSpPr>
            <a:stCxn id="7" idx="4"/>
          </p:cNvCxnSpPr>
          <p:nvPr/>
        </p:nvCxnSpPr>
        <p:spPr>
          <a:xfrm flipH="1">
            <a:off x="3870036" y="3789014"/>
            <a:ext cx="120932" cy="1401822"/>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3565535" y="3422070"/>
            <a:ext cx="850865" cy="36694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8AB1C761-9FE2-4952-8BCD-2D639D168F1E}" type="slidenum">
              <a:rPr lang="en-US" smtClean="0"/>
              <a:t>55</a:t>
            </a:fld>
            <a:endParaRPr lang="en-US"/>
          </a:p>
        </p:txBody>
      </p:sp>
      <p:sp>
        <p:nvSpPr>
          <p:cNvPr id="9" name="Title 8"/>
          <p:cNvSpPr>
            <a:spLocks noGrp="1"/>
          </p:cNvSpPr>
          <p:nvPr>
            <p:ph type="title"/>
          </p:nvPr>
        </p:nvSpPr>
        <p:spPr/>
        <p:txBody>
          <a:bodyPr/>
          <a:lstStyle/>
          <a:p>
            <a:pPr algn="ctr"/>
            <a:r>
              <a:rPr lang="en-US" dirty="0" smtClean="0"/>
              <a:t>Migration Agents</a:t>
            </a:r>
            <a:endParaRPr lang="en-US" dirty="0"/>
          </a:p>
        </p:txBody>
      </p:sp>
    </p:spTree>
    <p:extLst>
      <p:ext uri="{BB962C8B-B14F-4D97-AF65-F5344CB8AC3E}">
        <p14:creationId xmlns:p14="http://schemas.microsoft.com/office/powerpoint/2010/main" val="1518855908"/>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Oval 33"/>
          <p:cNvSpPr/>
          <p:nvPr/>
        </p:nvSpPr>
        <p:spPr>
          <a:xfrm>
            <a:off x="7183062" y="2971847"/>
            <a:ext cx="898762" cy="449749"/>
          </a:xfrm>
          <a:prstGeom prst="ellipse">
            <a:avLst/>
          </a:prstGeom>
          <a:solidFill>
            <a:schemeClr val="accent1">
              <a:alpha val="32000"/>
            </a:schemeClr>
          </a:solidFill>
          <a:ln>
            <a:solidFill>
              <a:schemeClr val="accent1">
                <a:shade val="50000"/>
                <a:alpha val="3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Directory Client</a:t>
            </a:r>
          </a:p>
        </p:txBody>
      </p:sp>
      <p:sp>
        <p:nvSpPr>
          <p:cNvPr id="35" name="Oval 34"/>
          <p:cNvSpPr/>
          <p:nvPr/>
        </p:nvSpPr>
        <p:spPr>
          <a:xfrm>
            <a:off x="4584023" y="2414182"/>
            <a:ext cx="872588" cy="449222"/>
          </a:xfrm>
          <a:prstGeom prst="ellipse">
            <a:avLst/>
          </a:prstGeom>
          <a:solidFill>
            <a:schemeClr val="accent1">
              <a:alpha val="32000"/>
            </a:schemeClr>
          </a:solidFill>
          <a:ln>
            <a:solidFill>
              <a:schemeClr val="accent1">
                <a:shade val="50000"/>
                <a:alpha val="3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Directory Client</a:t>
            </a:r>
          </a:p>
        </p:txBody>
      </p:sp>
      <p:sp>
        <p:nvSpPr>
          <p:cNvPr id="5" name="Rounded Rectangle 4"/>
          <p:cNvSpPr/>
          <p:nvPr/>
        </p:nvSpPr>
        <p:spPr>
          <a:xfrm>
            <a:off x="1542402" y="5439340"/>
            <a:ext cx="1033140" cy="6670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Mig</a:t>
            </a:r>
            <a:r>
              <a:rPr lang="en-US" dirty="0"/>
              <a:t> </a:t>
            </a:r>
            <a:r>
              <a:rPr lang="en-US" dirty="0" err="1"/>
              <a:t>Init</a:t>
            </a:r>
            <a:endParaRPr lang="en-US" dirty="0"/>
          </a:p>
        </p:txBody>
      </p:sp>
      <p:sp>
        <p:nvSpPr>
          <p:cNvPr id="6" name="Cloud"/>
          <p:cNvSpPr>
            <a:spLocks noChangeAspect="1" noEditPoints="1" noChangeArrowheads="1"/>
          </p:cNvSpPr>
          <p:nvPr/>
        </p:nvSpPr>
        <p:spPr bwMode="auto">
          <a:xfrm>
            <a:off x="4348024" y="2685482"/>
            <a:ext cx="2743200" cy="183832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0"/>
                </a:cubicBezTo>
                <a:cubicBezTo>
                  <a:pt x="475" y="16325"/>
                  <a:pt x="1451" y="17650"/>
                  <a:pt x="2655" y="17650"/>
                </a:cubicBezTo>
                <a:cubicBezTo>
                  <a:pt x="2739" y="17649"/>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en-US"/>
          </a:p>
        </p:txBody>
      </p:sp>
      <p:sp>
        <p:nvSpPr>
          <p:cNvPr id="7" name="Oval 6"/>
          <p:cNvSpPr/>
          <p:nvPr/>
        </p:nvSpPr>
        <p:spPr>
          <a:xfrm>
            <a:off x="2262915" y="3398825"/>
            <a:ext cx="1246909" cy="617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Directory Client</a:t>
            </a:r>
          </a:p>
        </p:txBody>
      </p:sp>
      <p:sp>
        <p:nvSpPr>
          <p:cNvPr id="8" name="Rectangle 7"/>
          <p:cNvSpPr/>
          <p:nvPr/>
        </p:nvSpPr>
        <p:spPr>
          <a:xfrm>
            <a:off x="4088723" y="3754779"/>
            <a:ext cx="990599"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Directory Service</a:t>
            </a:r>
          </a:p>
        </p:txBody>
      </p:sp>
      <p:sp>
        <p:nvSpPr>
          <p:cNvPr id="9" name="Rectangle 8"/>
          <p:cNvSpPr/>
          <p:nvPr/>
        </p:nvSpPr>
        <p:spPr>
          <a:xfrm>
            <a:off x="5491025" y="2533081"/>
            <a:ext cx="990599"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Directory Service</a:t>
            </a:r>
          </a:p>
        </p:txBody>
      </p:sp>
      <p:sp>
        <p:nvSpPr>
          <p:cNvPr id="10" name="Rectangle 9"/>
          <p:cNvSpPr/>
          <p:nvPr/>
        </p:nvSpPr>
        <p:spPr>
          <a:xfrm>
            <a:off x="6329225" y="3904681"/>
            <a:ext cx="990599"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Directory Service</a:t>
            </a:r>
          </a:p>
        </p:txBody>
      </p:sp>
      <p:pic>
        <p:nvPicPr>
          <p:cNvPr id="11" name="Picture 3" descr="C:\Users\Sripras\AppData\Local\Microsoft\Windows\Temporary Internet Files\Content.IE5\X72G4L8O\MC900048283[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1543" y="3214873"/>
            <a:ext cx="334358" cy="413445"/>
          </a:xfrm>
          <a:prstGeom prst="rect">
            <a:avLst/>
          </a:prstGeom>
          <a:noFill/>
          <a:effectLst>
            <a:glow rad="127000">
              <a:schemeClr val="accent1">
                <a:alpha val="72000"/>
              </a:schemeClr>
            </a:glow>
          </a:effectLst>
          <a:extLst>
            <a:ext uri="{909E8E84-426E-40dd-AFC4-6F175D3DCCD1}">
              <a14:hiddenFill xmlns:a14="http://schemas.microsoft.com/office/drawing/2010/main">
                <a:solidFill>
                  <a:srgbClr val="FFFFFF"/>
                </a:solidFill>
              </a14:hiddenFill>
            </a:ext>
          </a:extLst>
        </p:spPr>
      </p:pic>
      <p:pic>
        <p:nvPicPr>
          <p:cNvPr id="12" name="Picture 3" descr="C:\Users\Sripras\AppData\Local\Microsoft\Windows\Temporary Internet Files\Content.IE5\X72G4L8O\MC900048283[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29289" y="2000738"/>
            <a:ext cx="334358" cy="413445"/>
          </a:xfrm>
          <a:prstGeom prst="rect">
            <a:avLst/>
          </a:prstGeom>
          <a:noFill/>
          <a:effectLst>
            <a:glow rad="127000">
              <a:schemeClr val="accent1">
                <a:alpha val="72000"/>
              </a:schemeClr>
            </a:glow>
          </a:effectLst>
          <a:extLst>
            <a:ext uri="{909E8E84-426E-40dd-AFC4-6F175D3DCCD1}">
              <a14:hiddenFill xmlns:a14="http://schemas.microsoft.com/office/drawing/2010/main">
                <a:solidFill>
                  <a:srgbClr val="FFFFFF"/>
                </a:solidFill>
              </a14:hiddenFill>
            </a:ext>
          </a:extLst>
        </p:spPr>
      </p:pic>
      <p:pic>
        <p:nvPicPr>
          <p:cNvPr id="13" name="Picture 3" descr="C:\Users\Sripras\AppData\Local\Microsoft\Windows\Temporary Internet Files\Content.IE5\X72G4L8O\MC900048283[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28937" y="3421595"/>
            <a:ext cx="334358" cy="413445"/>
          </a:xfrm>
          <a:prstGeom prst="rect">
            <a:avLst/>
          </a:prstGeom>
          <a:noFill/>
          <a:effectLst>
            <a:glow rad="127000">
              <a:schemeClr val="accent1">
                <a:alpha val="72000"/>
              </a:schemeClr>
            </a:glow>
          </a:effectLst>
          <a:extLst>
            <a:ext uri="{909E8E84-426E-40dd-AFC4-6F175D3DCCD1}">
              <a14:hiddenFill xmlns:a14="http://schemas.microsoft.com/office/drawing/2010/main">
                <a:solidFill>
                  <a:srgbClr val="FFFFFF"/>
                </a:solidFill>
              </a14:hiddenFill>
            </a:ext>
          </a:extLst>
        </p:spPr>
      </p:pic>
      <p:sp>
        <p:nvSpPr>
          <p:cNvPr id="14" name="Rectangle 13"/>
          <p:cNvSpPr/>
          <p:nvPr/>
        </p:nvSpPr>
        <p:spPr>
          <a:xfrm>
            <a:off x="5149593" y="5928470"/>
            <a:ext cx="614039" cy="525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Dir</a:t>
            </a:r>
            <a:endParaRPr lang="en-US" dirty="0"/>
          </a:p>
        </p:txBody>
      </p:sp>
      <p:sp>
        <p:nvSpPr>
          <p:cNvPr id="15" name="Rectangle 14"/>
          <p:cNvSpPr/>
          <p:nvPr/>
        </p:nvSpPr>
        <p:spPr>
          <a:xfrm>
            <a:off x="5323846" y="5826929"/>
            <a:ext cx="614039" cy="525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Dir</a:t>
            </a:r>
            <a:endParaRPr lang="en-US" dirty="0"/>
          </a:p>
        </p:txBody>
      </p:sp>
      <p:sp>
        <p:nvSpPr>
          <p:cNvPr id="16" name="Rectangle 15"/>
          <p:cNvSpPr/>
          <p:nvPr/>
        </p:nvSpPr>
        <p:spPr>
          <a:xfrm>
            <a:off x="5016826" y="5738975"/>
            <a:ext cx="614039" cy="525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Dir</a:t>
            </a:r>
            <a:endParaRPr lang="en-US" dirty="0"/>
          </a:p>
        </p:txBody>
      </p:sp>
      <p:sp>
        <p:nvSpPr>
          <p:cNvPr id="17" name="Round Diagonal Corner Rectangle 16"/>
          <p:cNvSpPr/>
          <p:nvPr/>
        </p:nvSpPr>
        <p:spPr>
          <a:xfrm>
            <a:off x="7952843" y="5154024"/>
            <a:ext cx="1532014" cy="746166"/>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Migration Agent</a:t>
            </a:r>
          </a:p>
        </p:txBody>
      </p:sp>
      <p:sp>
        <p:nvSpPr>
          <p:cNvPr id="18" name="Round Diagonal Corner Rectangle 17"/>
          <p:cNvSpPr/>
          <p:nvPr/>
        </p:nvSpPr>
        <p:spPr>
          <a:xfrm>
            <a:off x="8162271" y="5038113"/>
            <a:ext cx="1532014" cy="746166"/>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Migration Agent</a:t>
            </a:r>
          </a:p>
        </p:txBody>
      </p:sp>
      <p:sp>
        <p:nvSpPr>
          <p:cNvPr id="19" name="Round Diagonal Corner Rectangle 18"/>
          <p:cNvSpPr/>
          <p:nvPr/>
        </p:nvSpPr>
        <p:spPr>
          <a:xfrm>
            <a:off x="7715241" y="5275511"/>
            <a:ext cx="1532014" cy="746166"/>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Migration Agent</a:t>
            </a:r>
          </a:p>
        </p:txBody>
      </p:sp>
      <p:sp>
        <p:nvSpPr>
          <p:cNvPr id="20" name="Diamond 19"/>
          <p:cNvSpPr/>
          <p:nvPr/>
        </p:nvSpPr>
        <p:spPr>
          <a:xfrm>
            <a:off x="4255901" y="4297476"/>
            <a:ext cx="1673493" cy="54906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Protocol</a:t>
            </a:r>
          </a:p>
        </p:txBody>
      </p:sp>
      <p:cxnSp>
        <p:nvCxnSpPr>
          <p:cNvPr id="22" name="Straight Arrow Connector 21"/>
          <p:cNvCxnSpPr>
            <a:stCxn id="5" idx="0"/>
            <a:endCxn id="7" idx="4"/>
          </p:cNvCxnSpPr>
          <p:nvPr/>
        </p:nvCxnSpPr>
        <p:spPr>
          <a:xfrm flipV="1">
            <a:off x="2058972" y="4016563"/>
            <a:ext cx="827398" cy="1422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7" idx="6"/>
            <a:endCxn id="8" idx="1"/>
          </p:cNvCxnSpPr>
          <p:nvPr/>
        </p:nvCxnSpPr>
        <p:spPr>
          <a:xfrm>
            <a:off x="3509824" y="3707694"/>
            <a:ext cx="578899" cy="2756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6" name="Picture 3" descr="C:\Users\Sripras\AppData\Local\Microsoft\Windows\Temporary Internet Files\Content.IE5\CYK3BX0Z\MC900439608[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92624" y="4068405"/>
            <a:ext cx="178024" cy="233253"/>
          </a:xfrm>
          <a:prstGeom prst="rect">
            <a:avLst/>
          </a:prstGeom>
          <a:noFill/>
          <a:extLst>
            <a:ext uri="{909E8E84-426E-40dd-AFC4-6F175D3DCCD1}">
              <a14:hiddenFill xmlns:a14="http://schemas.microsoft.com/office/drawing/2010/main">
                <a:solidFill>
                  <a:srgbClr val="FFFFFF"/>
                </a:solidFill>
              </a14:hiddenFill>
            </a:ext>
          </a:extLst>
        </p:spPr>
      </p:pic>
      <p:sp>
        <p:nvSpPr>
          <p:cNvPr id="37" name="Diamond 36"/>
          <p:cNvSpPr/>
          <p:nvPr/>
        </p:nvSpPr>
        <p:spPr>
          <a:xfrm>
            <a:off x="6165760" y="2124006"/>
            <a:ext cx="981672" cy="393432"/>
          </a:xfrm>
          <a:prstGeom prst="diamond">
            <a:avLst/>
          </a:prstGeom>
          <a:solidFill>
            <a:schemeClr val="accent1">
              <a:alpha val="27000"/>
            </a:schemeClr>
          </a:solidFill>
          <a:ln>
            <a:solidFill>
              <a:schemeClr val="accent1">
                <a:shade val="50000"/>
                <a:alpha val="2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t>Protocol</a:t>
            </a:r>
            <a:endParaRPr lang="en-US" sz="1200" dirty="0"/>
          </a:p>
        </p:txBody>
      </p:sp>
      <p:sp>
        <p:nvSpPr>
          <p:cNvPr id="38" name="Diamond 37"/>
          <p:cNvSpPr/>
          <p:nvPr/>
        </p:nvSpPr>
        <p:spPr>
          <a:xfrm>
            <a:off x="6481624" y="4416860"/>
            <a:ext cx="981672" cy="393432"/>
          </a:xfrm>
          <a:prstGeom prst="diamond">
            <a:avLst/>
          </a:prstGeom>
          <a:solidFill>
            <a:schemeClr val="accent1">
              <a:alpha val="31000"/>
            </a:schemeClr>
          </a:solidFill>
          <a:ln>
            <a:solidFill>
              <a:schemeClr val="accent1">
                <a:shade val="50000"/>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t>Protocol</a:t>
            </a:r>
            <a:endParaRPr lang="en-US" sz="1200" dirty="0"/>
          </a:p>
        </p:txBody>
      </p:sp>
      <p:cxnSp>
        <p:nvCxnSpPr>
          <p:cNvPr id="40" name="Curved Connector 39"/>
          <p:cNvCxnSpPr>
            <a:stCxn id="8" idx="0"/>
            <a:endCxn id="9" idx="1"/>
          </p:cNvCxnSpPr>
          <p:nvPr/>
        </p:nvCxnSpPr>
        <p:spPr>
          <a:xfrm rot="5400000" flipH="1" flipV="1">
            <a:off x="4540974" y="2804729"/>
            <a:ext cx="993098" cy="907002"/>
          </a:xfrm>
          <a:prstGeom prst="curvedConnector2">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1" name="Curved Connector 40"/>
          <p:cNvCxnSpPr>
            <a:stCxn id="9" idx="3"/>
            <a:endCxn id="10" idx="0"/>
          </p:cNvCxnSpPr>
          <p:nvPr/>
        </p:nvCxnSpPr>
        <p:spPr>
          <a:xfrm>
            <a:off x="6481624" y="2761681"/>
            <a:ext cx="342901" cy="1143000"/>
          </a:xfrm>
          <a:prstGeom prst="curvedConnector2">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4" name="Curved Connector 43"/>
          <p:cNvCxnSpPr>
            <a:stCxn id="10" idx="2"/>
            <a:endCxn id="8" idx="2"/>
          </p:cNvCxnSpPr>
          <p:nvPr/>
        </p:nvCxnSpPr>
        <p:spPr>
          <a:xfrm rot="5400000" flipH="1">
            <a:off x="5629322" y="3166679"/>
            <a:ext cx="149902" cy="2240502"/>
          </a:xfrm>
          <a:prstGeom prst="curvedConnector3">
            <a:avLst>
              <a:gd name="adj1" fmla="val -152500"/>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9" idx="0"/>
            <a:endCxn id="12" idx="3"/>
          </p:cNvCxnSpPr>
          <p:nvPr/>
        </p:nvCxnSpPr>
        <p:spPr>
          <a:xfrm rot="16200000" flipV="1">
            <a:off x="5712177" y="2258933"/>
            <a:ext cx="325621" cy="22267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8" idx="0"/>
            <a:endCxn id="11" idx="3"/>
          </p:cNvCxnSpPr>
          <p:nvPr/>
        </p:nvCxnSpPr>
        <p:spPr>
          <a:xfrm rot="16200000" flipV="1">
            <a:off x="4253370" y="3424127"/>
            <a:ext cx="333184" cy="32812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10" idx="3"/>
            <a:endCxn id="13" idx="3"/>
          </p:cNvCxnSpPr>
          <p:nvPr/>
        </p:nvCxnSpPr>
        <p:spPr>
          <a:xfrm flipV="1">
            <a:off x="7319823" y="3628317"/>
            <a:ext cx="143472" cy="504964"/>
          </a:xfrm>
          <a:prstGeom prst="bentConnector3">
            <a:avLst>
              <a:gd name="adj1" fmla="val 25933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20" idx="1"/>
            <a:endCxn id="11" idx="1"/>
          </p:cNvCxnSpPr>
          <p:nvPr/>
        </p:nvCxnSpPr>
        <p:spPr>
          <a:xfrm rot="10800000">
            <a:off x="3921543" y="3421597"/>
            <a:ext cx="334358" cy="1150413"/>
          </a:xfrm>
          <a:prstGeom prst="bentConnector3">
            <a:avLst>
              <a:gd name="adj1" fmla="val 168370"/>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20" idx="2"/>
            <a:endCxn id="16" idx="0"/>
          </p:cNvCxnSpPr>
          <p:nvPr/>
        </p:nvCxnSpPr>
        <p:spPr>
          <a:xfrm>
            <a:off x="5092648" y="4846542"/>
            <a:ext cx="231198" cy="89243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5" name="Elbow Connector 64"/>
          <p:cNvCxnSpPr>
            <a:stCxn id="18" idx="3"/>
            <a:endCxn id="7" idx="0"/>
          </p:cNvCxnSpPr>
          <p:nvPr/>
        </p:nvCxnSpPr>
        <p:spPr>
          <a:xfrm rot="16200000" flipV="1">
            <a:off x="5087680" y="1197515"/>
            <a:ext cx="1639288" cy="6041908"/>
          </a:xfrm>
          <a:prstGeom prst="bentConnector3">
            <a:avLst>
              <a:gd name="adj1" fmla="val 11394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20" idx="2"/>
            <a:endCxn id="19" idx="2"/>
          </p:cNvCxnSpPr>
          <p:nvPr/>
        </p:nvCxnSpPr>
        <p:spPr>
          <a:xfrm>
            <a:off x="5092648" y="4846542"/>
            <a:ext cx="2622593" cy="802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p:cNvCxnSpPr>
            <a:stCxn id="20" idx="2"/>
            <a:endCxn id="7" idx="5"/>
          </p:cNvCxnSpPr>
          <p:nvPr/>
        </p:nvCxnSpPr>
        <p:spPr>
          <a:xfrm rot="5400000" flipH="1">
            <a:off x="3749710" y="3503605"/>
            <a:ext cx="920445" cy="1765430"/>
          </a:xfrm>
          <a:prstGeom prst="bentConnector3">
            <a:avLst>
              <a:gd name="adj1" fmla="val -24836"/>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itle 236"/>
          <p:cNvSpPr>
            <a:spLocks noGrp="1"/>
          </p:cNvSpPr>
          <p:nvPr>
            <p:ph type="title"/>
          </p:nvPr>
        </p:nvSpPr>
        <p:spPr/>
        <p:txBody>
          <a:bodyPr/>
          <a:lstStyle/>
          <a:p>
            <a:pPr algn="ctr"/>
            <a:r>
              <a:rPr lang="en-US" dirty="0" smtClean="0"/>
              <a:t>Migration Protocol: State Machine</a:t>
            </a:r>
            <a:br>
              <a:rPr lang="en-US" dirty="0" smtClean="0"/>
            </a:br>
            <a:r>
              <a:rPr lang="en-US" sz="2800" i="1" dirty="0" err="1" smtClean="0"/>
              <a:t>tl;dr</a:t>
            </a:r>
            <a:r>
              <a:rPr lang="en-US" sz="2800" i="1" dirty="0" smtClean="0"/>
              <a:t>: every </a:t>
            </a:r>
            <a:r>
              <a:rPr lang="en-US" sz="2800" i="1" dirty="0" err="1" smtClean="0"/>
              <a:t>stateful</a:t>
            </a:r>
            <a:r>
              <a:rPr lang="en-US" sz="2800" i="1" dirty="0" smtClean="0"/>
              <a:t> operation is </a:t>
            </a:r>
            <a:r>
              <a:rPr lang="en-US" sz="2800" i="1" dirty="0" err="1" smtClean="0"/>
              <a:t>Paxos-ly</a:t>
            </a:r>
            <a:r>
              <a:rPr lang="en-US" sz="2800" i="1" dirty="0" smtClean="0"/>
              <a:t>(</a:t>
            </a:r>
            <a:r>
              <a:rPr lang="en-US" sz="2800" i="1" dirty="0" err="1" smtClean="0"/>
              <a:t>ful</a:t>
            </a:r>
            <a:r>
              <a:rPr lang="en-US" sz="2800" i="1" dirty="0" smtClean="0"/>
              <a:t>?)</a:t>
            </a:r>
            <a:endParaRPr lang="en-US" i="1" dirty="0"/>
          </a:p>
        </p:txBody>
      </p:sp>
      <p:sp>
        <p:nvSpPr>
          <p:cNvPr id="2" name="Slide Number Placeholder 1"/>
          <p:cNvSpPr>
            <a:spLocks noGrp="1"/>
          </p:cNvSpPr>
          <p:nvPr>
            <p:ph type="sldNum" sz="quarter" idx="12"/>
          </p:nvPr>
        </p:nvSpPr>
        <p:spPr/>
        <p:txBody>
          <a:bodyPr/>
          <a:lstStyle/>
          <a:p>
            <a:fld id="{8AB1C761-9FE2-4952-8BCD-2D639D168F1E}" type="slidenum">
              <a:rPr lang="en-US" smtClean="0"/>
              <a:pPr/>
              <a:t>56</a:t>
            </a:fld>
            <a:endParaRPr lang="en-US"/>
          </a:p>
        </p:txBody>
      </p:sp>
    </p:spTree>
    <p:extLst>
      <p:ext uri="{BB962C8B-B14F-4D97-AF65-F5344CB8AC3E}">
        <p14:creationId xmlns:p14="http://schemas.microsoft.com/office/powerpoint/2010/main" val="36548784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down)">
                                      <p:cBhvr>
                                        <p:cTn id="49" dur="500"/>
                                        <p:tgtEl>
                                          <p:spTgt spid="22"/>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wipe(down)">
                                      <p:cBhvr>
                                        <p:cTn id="54" dur="500"/>
                                        <p:tgtEl>
                                          <p:spTgt spid="25"/>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40"/>
                                        </p:tgtEl>
                                        <p:attrNameLst>
                                          <p:attrName>style.visibility</p:attrName>
                                        </p:attrNameLst>
                                      </p:cBhvr>
                                      <p:to>
                                        <p:strVal val="visible"/>
                                      </p:to>
                                    </p:set>
                                    <p:animEffect transition="in" filter="wipe(down)">
                                      <p:cBhvr>
                                        <p:cTn id="59" dur="500"/>
                                        <p:tgtEl>
                                          <p:spTgt spid="4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nodeType="clickEffect">
                                  <p:stCondLst>
                                    <p:cond delay="0"/>
                                  </p:stCondLst>
                                  <p:childTnLst>
                                    <p:set>
                                      <p:cBhvr>
                                        <p:cTn id="63" dur="1" fill="hold">
                                          <p:stCondLst>
                                            <p:cond delay="0"/>
                                          </p:stCondLst>
                                        </p:cTn>
                                        <p:tgtEl>
                                          <p:spTgt spid="41"/>
                                        </p:tgtEl>
                                        <p:attrNameLst>
                                          <p:attrName>style.visibility</p:attrName>
                                        </p:attrNameLst>
                                      </p:cBhvr>
                                      <p:to>
                                        <p:strVal val="visible"/>
                                      </p:to>
                                    </p:set>
                                    <p:animEffect transition="in" filter="wipe(down)">
                                      <p:cBhvr>
                                        <p:cTn id="64" dur="500"/>
                                        <p:tgtEl>
                                          <p:spTgt spid="41"/>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wipe(down)">
                                      <p:cBhvr>
                                        <p:cTn id="69" dur="500"/>
                                        <p:tgtEl>
                                          <p:spTgt spid="44"/>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nodeType="clickEffect">
                                  <p:stCondLst>
                                    <p:cond delay="0"/>
                                  </p:stCondLst>
                                  <p:childTnLst>
                                    <p:set>
                                      <p:cBhvr>
                                        <p:cTn id="73" dur="1" fill="hold">
                                          <p:stCondLst>
                                            <p:cond delay="0"/>
                                          </p:stCondLst>
                                        </p:cTn>
                                        <p:tgtEl>
                                          <p:spTgt spid="40"/>
                                        </p:tgtEl>
                                        <p:attrNameLst>
                                          <p:attrName>style.visibility</p:attrName>
                                        </p:attrNameLst>
                                      </p:cBhvr>
                                      <p:to>
                                        <p:strVal val="hidden"/>
                                      </p:to>
                                    </p:set>
                                  </p:childTnLst>
                                </p:cTn>
                              </p:par>
                              <p:par>
                                <p:cTn id="74" presetID="1" presetClass="exit" presetSubtype="0" fill="hold" nodeType="withEffect">
                                  <p:stCondLst>
                                    <p:cond delay="0"/>
                                  </p:stCondLst>
                                  <p:childTnLst>
                                    <p:set>
                                      <p:cBhvr>
                                        <p:cTn id="75" dur="1" fill="hold">
                                          <p:stCondLst>
                                            <p:cond delay="0"/>
                                          </p:stCondLst>
                                        </p:cTn>
                                        <p:tgtEl>
                                          <p:spTgt spid="41"/>
                                        </p:tgtEl>
                                        <p:attrNameLst>
                                          <p:attrName>style.visibility</p:attrName>
                                        </p:attrNameLst>
                                      </p:cBhvr>
                                      <p:to>
                                        <p:strVal val="hidden"/>
                                      </p:to>
                                    </p:set>
                                  </p:childTnLst>
                                </p:cTn>
                              </p:par>
                              <p:par>
                                <p:cTn id="76" presetID="1" presetClass="exit" presetSubtype="0" fill="hold" nodeType="withEffect">
                                  <p:stCondLst>
                                    <p:cond delay="0"/>
                                  </p:stCondLst>
                                  <p:childTnLst>
                                    <p:set>
                                      <p:cBhvr>
                                        <p:cTn id="77" dur="1" fill="hold">
                                          <p:stCondLst>
                                            <p:cond delay="0"/>
                                          </p:stCondLst>
                                        </p:cTn>
                                        <p:tgtEl>
                                          <p:spTgt spid="44"/>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nodeType="clickEffect">
                                  <p:stCondLst>
                                    <p:cond delay="0"/>
                                  </p:stCondLst>
                                  <p:childTnLst>
                                    <p:set>
                                      <p:cBhvr>
                                        <p:cTn id="81" dur="1" fill="hold">
                                          <p:stCondLst>
                                            <p:cond delay="0"/>
                                          </p:stCondLst>
                                        </p:cTn>
                                        <p:tgtEl>
                                          <p:spTgt spid="49"/>
                                        </p:tgtEl>
                                        <p:attrNameLst>
                                          <p:attrName>style.visibility</p:attrName>
                                        </p:attrNameLst>
                                      </p:cBhvr>
                                      <p:to>
                                        <p:strVal val="visible"/>
                                      </p:to>
                                    </p:set>
                                    <p:animEffect transition="in" filter="wipe(down)">
                                      <p:cBhvr>
                                        <p:cTn id="82" dur="500"/>
                                        <p:tgtEl>
                                          <p:spTgt spid="49"/>
                                        </p:tgtEl>
                                      </p:cBhvr>
                                    </p:animEffect>
                                  </p:childTnLst>
                                </p:cTn>
                              </p:par>
                              <p:par>
                                <p:cTn id="83" presetID="22" presetClass="entr" presetSubtype="4"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wipe(down)">
                                      <p:cBhvr>
                                        <p:cTn id="85" dur="500"/>
                                        <p:tgtEl>
                                          <p:spTgt spid="48"/>
                                        </p:tgtEl>
                                      </p:cBhvr>
                                    </p:animEffect>
                                  </p:childTnLst>
                                </p:cTn>
                              </p:par>
                              <p:par>
                                <p:cTn id="86" presetID="22" presetClass="entr" presetSubtype="4" fill="hold" nodeType="withEffect">
                                  <p:stCondLst>
                                    <p:cond delay="0"/>
                                  </p:stCondLst>
                                  <p:childTnLst>
                                    <p:set>
                                      <p:cBhvr>
                                        <p:cTn id="87" dur="1" fill="hold">
                                          <p:stCondLst>
                                            <p:cond delay="0"/>
                                          </p:stCondLst>
                                        </p:cTn>
                                        <p:tgtEl>
                                          <p:spTgt spid="52"/>
                                        </p:tgtEl>
                                        <p:attrNameLst>
                                          <p:attrName>style.visibility</p:attrName>
                                        </p:attrNameLst>
                                      </p:cBhvr>
                                      <p:to>
                                        <p:strVal val="visible"/>
                                      </p:to>
                                    </p:set>
                                    <p:animEffect transition="in" filter="wipe(down)">
                                      <p:cBhvr>
                                        <p:cTn id="88" dur="500"/>
                                        <p:tgtEl>
                                          <p:spTgt spid="52"/>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60"/>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8"/>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7"/>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22" presetClass="entr" presetSubtype="4" fill="hold" nodeType="clickEffect">
                                  <p:stCondLst>
                                    <p:cond delay="0"/>
                                  </p:stCondLst>
                                  <p:childTnLst>
                                    <p:set>
                                      <p:cBhvr>
                                        <p:cTn id="104" dur="1" fill="hold">
                                          <p:stCondLst>
                                            <p:cond delay="0"/>
                                          </p:stCondLst>
                                        </p:cTn>
                                        <p:tgtEl>
                                          <p:spTgt spid="69"/>
                                        </p:tgtEl>
                                        <p:attrNameLst>
                                          <p:attrName>style.visibility</p:attrName>
                                        </p:attrNameLst>
                                      </p:cBhvr>
                                      <p:to>
                                        <p:strVal val="visible"/>
                                      </p:to>
                                    </p:set>
                                    <p:animEffect transition="in" filter="wipe(down)">
                                      <p:cBhvr>
                                        <p:cTn id="105" dur="500"/>
                                        <p:tgtEl>
                                          <p:spTgt spid="69"/>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4" fill="hold" nodeType="clickEffect">
                                  <p:stCondLst>
                                    <p:cond delay="0"/>
                                  </p:stCondLst>
                                  <p:childTnLst>
                                    <p:set>
                                      <p:cBhvr>
                                        <p:cTn id="109" dur="1" fill="hold">
                                          <p:stCondLst>
                                            <p:cond delay="0"/>
                                          </p:stCondLst>
                                        </p:cTn>
                                        <p:tgtEl>
                                          <p:spTgt spid="65"/>
                                        </p:tgtEl>
                                        <p:attrNameLst>
                                          <p:attrName>style.visibility</p:attrName>
                                        </p:attrNameLst>
                                      </p:cBhvr>
                                      <p:to>
                                        <p:strVal val="visible"/>
                                      </p:to>
                                    </p:set>
                                    <p:animEffect transition="in" filter="wipe(down)">
                                      <p:cBhvr>
                                        <p:cTn id="110" dur="500"/>
                                        <p:tgtEl>
                                          <p:spTgt spid="65"/>
                                        </p:tgtEl>
                                      </p:cBhvr>
                                    </p:animEffect>
                                  </p:childTnLst>
                                </p:cTn>
                              </p:par>
                            </p:childTnLst>
                          </p:cTn>
                        </p:par>
                      </p:childTnLst>
                    </p:cTn>
                  </p:par>
                  <p:par>
                    <p:cTn id="111" fill="hold">
                      <p:stCondLst>
                        <p:cond delay="indefinite"/>
                      </p:stCondLst>
                      <p:childTnLst>
                        <p:par>
                          <p:cTn id="112" fill="hold">
                            <p:stCondLst>
                              <p:cond delay="0"/>
                            </p:stCondLst>
                            <p:childTnLst>
                              <p:par>
                                <p:cTn id="113" presetID="26" presetClass="emph" presetSubtype="0" fill="hold" nodeType="clickEffect">
                                  <p:stCondLst>
                                    <p:cond delay="0"/>
                                  </p:stCondLst>
                                  <p:childTnLst>
                                    <p:animEffect transition="out" filter="fade">
                                      <p:cBhvr>
                                        <p:cTn id="114" dur="500" tmFilter="0, 0; .2, .5; .8, .5; 1, 0"/>
                                        <p:tgtEl>
                                          <p:spTgt spid="25"/>
                                        </p:tgtEl>
                                      </p:cBhvr>
                                    </p:animEffect>
                                    <p:animScale>
                                      <p:cBhvr>
                                        <p:cTn id="115" dur="250" autoRev="1" fill="hold"/>
                                        <p:tgtEl>
                                          <p:spTgt spid="25"/>
                                        </p:tgtEl>
                                      </p:cBhvr>
                                      <p:by x="105000" y="105000"/>
                                    </p:animScale>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nodeType="clickEffect">
                                  <p:stCondLst>
                                    <p:cond delay="0"/>
                                  </p:stCondLst>
                                  <p:childTnLst>
                                    <p:set>
                                      <p:cBhvr>
                                        <p:cTn id="119" dur="1" fill="hold">
                                          <p:stCondLst>
                                            <p:cond delay="0"/>
                                          </p:stCondLst>
                                        </p:cTn>
                                        <p:tgtEl>
                                          <p:spTgt spid="40"/>
                                        </p:tgtEl>
                                        <p:attrNameLst>
                                          <p:attrName>style.visibility</p:attrName>
                                        </p:attrNameLst>
                                      </p:cBhvr>
                                      <p:to>
                                        <p:strVal val="visible"/>
                                      </p:to>
                                    </p:set>
                                    <p:animEffect transition="in" filter="wipe(down)">
                                      <p:cBhvr>
                                        <p:cTn id="120" dur="500"/>
                                        <p:tgtEl>
                                          <p:spTgt spid="40"/>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4" fill="hold" nodeType="clickEffect">
                                  <p:stCondLst>
                                    <p:cond delay="0"/>
                                  </p:stCondLst>
                                  <p:childTnLst>
                                    <p:set>
                                      <p:cBhvr>
                                        <p:cTn id="124" dur="1" fill="hold">
                                          <p:stCondLst>
                                            <p:cond delay="0"/>
                                          </p:stCondLst>
                                        </p:cTn>
                                        <p:tgtEl>
                                          <p:spTgt spid="41"/>
                                        </p:tgtEl>
                                        <p:attrNameLst>
                                          <p:attrName>style.visibility</p:attrName>
                                        </p:attrNameLst>
                                      </p:cBhvr>
                                      <p:to>
                                        <p:strVal val="visible"/>
                                      </p:to>
                                    </p:set>
                                    <p:animEffect transition="in" filter="wipe(down)">
                                      <p:cBhvr>
                                        <p:cTn id="125" dur="500"/>
                                        <p:tgtEl>
                                          <p:spTgt spid="41"/>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4" fill="hold" nodeType="clickEffect">
                                  <p:stCondLst>
                                    <p:cond delay="0"/>
                                  </p:stCondLst>
                                  <p:childTnLst>
                                    <p:set>
                                      <p:cBhvr>
                                        <p:cTn id="129" dur="1" fill="hold">
                                          <p:stCondLst>
                                            <p:cond delay="0"/>
                                          </p:stCondLst>
                                        </p:cTn>
                                        <p:tgtEl>
                                          <p:spTgt spid="44"/>
                                        </p:tgtEl>
                                        <p:attrNameLst>
                                          <p:attrName>style.visibility</p:attrName>
                                        </p:attrNameLst>
                                      </p:cBhvr>
                                      <p:to>
                                        <p:strVal val="visible"/>
                                      </p:to>
                                    </p:set>
                                    <p:animEffect transition="in" filter="wipe(down)">
                                      <p:cBhvr>
                                        <p:cTn id="130" dur="500"/>
                                        <p:tgtEl>
                                          <p:spTgt spid="44"/>
                                        </p:tgtEl>
                                      </p:cBhvr>
                                    </p:animEffec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nodeType="clickEffect">
                                  <p:stCondLst>
                                    <p:cond delay="0"/>
                                  </p:stCondLst>
                                  <p:childTnLst>
                                    <p:set>
                                      <p:cBhvr>
                                        <p:cTn id="134" dur="1" fill="hold">
                                          <p:stCondLst>
                                            <p:cond delay="0"/>
                                          </p:stCondLst>
                                        </p:cTn>
                                        <p:tgtEl>
                                          <p:spTgt spid="40"/>
                                        </p:tgtEl>
                                        <p:attrNameLst>
                                          <p:attrName>style.visibility</p:attrName>
                                        </p:attrNameLst>
                                      </p:cBhvr>
                                      <p:to>
                                        <p:strVal val="hidden"/>
                                      </p:to>
                                    </p:set>
                                  </p:childTnLst>
                                </p:cTn>
                              </p:par>
                              <p:par>
                                <p:cTn id="135" presetID="1" presetClass="exit" presetSubtype="0" fill="hold" nodeType="withEffect">
                                  <p:stCondLst>
                                    <p:cond delay="0"/>
                                  </p:stCondLst>
                                  <p:childTnLst>
                                    <p:set>
                                      <p:cBhvr>
                                        <p:cTn id="136" dur="1" fill="hold">
                                          <p:stCondLst>
                                            <p:cond delay="0"/>
                                          </p:stCondLst>
                                        </p:cTn>
                                        <p:tgtEl>
                                          <p:spTgt spid="41"/>
                                        </p:tgtEl>
                                        <p:attrNameLst>
                                          <p:attrName>style.visibility</p:attrName>
                                        </p:attrNameLst>
                                      </p:cBhvr>
                                      <p:to>
                                        <p:strVal val="hidden"/>
                                      </p:to>
                                    </p:set>
                                  </p:childTnLst>
                                </p:cTn>
                              </p:par>
                              <p:par>
                                <p:cTn id="137" presetID="1" presetClass="exit" presetSubtype="0" fill="hold" nodeType="withEffect">
                                  <p:stCondLst>
                                    <p:cond delay="0"/>
                                  </p:stCondLst>
                                  <p:childTnLst>
                                    <p:set>
                                      <p:cBhvr>
                                        <p:cTn id="138" dur="1" fill="hold">
                                          <p:stCondLst>
                                            <p:cond delay="0"/>
                                          </p:stCondLst>
                                        </p:cTn>
                                        <p:tgtEl>
                                          <p:spTgt spid="44"/>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26" presetClass="emph" presetSubtype="0" fill="hold" nodeType="clickEffect">
                                  <p:stCondLst>
                                    <p:cond delay="0"/>
                                  </p:stCondLst>
                                  <p:childTnLst>
                                    <p:animEffect transition="out" filter="fade">
                                      <p:cBhvr>
                                        <p:cTn id="142" dur="500" tmFilter="0, 0; .2, .5; .8, .5; 1, 0"/>
                                        <p:tgtEl>
                                          <p:spTgt spid="49"/>
                                        </p:tgtEl>
                                      </p:cBhvr>
                                    </p:animEffect>
                                    <p:animScale>
                                      <p:cBhvr>
                                        <p:cTn id="143" dur="250" autoRev="1" fill="hold"/>
                                        <p:tgtEl>
                                          <p:spTgt spid="49"/>
                                        </p:tgtEl>
                                      </p:cBhvr>
                                      <p:by x="105000" y="105000"/>
                                    </p:animScale>
                                  </p:childTnLst>
                                </p:cTn>
                              </p:par>
                              <p:par>
                                <p:cTn id="144" presetID="26" presetClass="emph" presetSubtype="0" fill="hold" nodeType="withEffect">
                                  <p:stCondLst>
                                    <p:cond delay="0"/>
                                  </p:stCondLst>
                                  <p:childTnLst>
                                    <p:animEffect transition="out" filter="fade">
                                      <p:cBhvr>
                                        <p:cTn id="145" dur="500" tmFilter="0, 0; .2, .5; .8, .5; 1, 0"/>
                                        <p:tgtEl>
                                          <p:spTgt spid="48"/>
                                        </p:tgtEl>
                                      </p:cBhvr>
                                    </p:animEffect>
                                    <p:animScale>
                                      <p:cBhvr>
                                        <p:cTn id="146" dur="250" autoRev="1" fill="hold"/>
                                        <p:tgtEl>
                                          <p:spTgt spid="48"/>
                                        </p:tgtEl>
                                      </p:cBhvr>
                                      <p:by x="105000" y="105000"/>
                                    </p:animScale>
                                  </p:childTnLst>
                                </p:cTn>
                              </p:par>
                              <p:par>
                                <p:cTn id="147" presetID="26" presetClass="emph" presetSubtype="0" fill="hold" nodeType="withEffect">
                                  <p:stCondLst>
                                    <p:cond delay="0"/>
                                  </p:stCondLst>
                                  <p:childTnLst>
                                    <p:animEffect transition="out" filter="fade">
                                      <p:cBhvr>
                                        <p:cTn id="148" dur="500" tmFilter="0, 0; .2, .5; .8, .5; 1, 0"/>
                                        <p:tgtEl>
                                          <p:spTgt spid="52"/>
                                        </p:tgtEl>
                                      </p:cBhvr>
                                    </p:animEffect>
                                    <p:animScale>
                                      <p:cBhvr>
                                        <p:cTn id="149" dur="250" autoRev="1" fill="hold"/>
                                        <p:tgtEl>
                                          <p:spTgt spid="52"/>
                                        </p:tgtEl>
                                      </p:cBhvr>
                                      <p:by x="105000" y="105000"/>
                                    </p:animScale>
                                  </p:childTnLst>
                                </p:cTn>
                              </p:par>
                            </p:childTnLst>
                          </p:cTn>
                        </p:par>
                      </p:childTnLst>
                    </p:cTn>
                  </p:par>
                  <p:par>
                    <p:cTn id="150" fill="hold">
                      <p:stCondLst>
                        <p:cond delay="indefinite"/>
                      </p:stCondLst>
                      <p:childTnLst>
                        <p:par>
                          <p:cTn id="151" fill="hold">
                            <p:stCondLst>
                              <p:cond delay="0"/>
                            </p:stCondLst>
                            <p:childTnLst>
                              <p:par>
                                <p:cTn id="152" presetID="22" presetClass="entr" presetSubtype="4" fill="hold" nodeType="clickEffect">
                                  <p:stCondLst>
                                    <p:cond delay="0"/>
                                  </p:stCondLst>
                                  <p:childTnLst>
                                    <p:set>
                                      <p:cBhvr>
                                        <p:cTn id="153" dur="1" fill="hold">
                                          <p:stCondLst>
                                            <p:cond delay="0"/>
                                          </p:stCondLst>
                                        </p:cTn>
                                        <p:tgtEl>
                                          <p:spTgt spid="72"/>
                                        </p:tgtEl>
                                        <p:attrNameLst>
                                          <p:attrName>style.visibility</p:attrName>
                                        </p:attrNameLst>
                                      </p:cBhvr>
                                      <p:to>
                                        <p:strVal val="visible"/>
                                      </p:to>
                                    </p:set>
                                    <p:animEffect transition="in" filter="wipe(down)">
                                      <p:cBhvr>
                                        <p:cTn id="154" dur="500"/>
                                        <p:tgtEl>
                                          <p:spTgt spid="72"/>
                                        </p:tgtEl>
                                      </p:cBhvr>
                                    </p:animEffect>
                                  </p:childTnLst>
                                </p:cTn>
                              </p:par>
                            </p:childTnLst>
                          </p:cTn>
                        </p:par>
                      </p:childTnLst>
                    </p:cTn>
                  </p:par>
                  <p:par>
                    <p:cTn id="155" fill="hold">
                      <p:stCondLst>
                        <p:cond delay="indefinite"/>
                      </p:stCondLst>
                      <p:childTnLst>
                        <p:par>
                          <p:cTn id="156" fill="hold">
                            <p:stCondLst>
                              <p:cond delay="0"/>
                            </p:stCondLst>
                            <p:childTnLst>
                              <p:par>
                                <p:cTn id="157" presetID="26" presetClass="emph" presetSubtype="0" fill="hold" nodeType="clickEffect">
                                  <p:stCondLst>
                                    <p:cond delay="0"/>
                                  </p:stCondLst>
                                  <p:childTnLst>
                                    <p:animEffect transition="out" filter="fade">
                                      <p:cBhvr>
                                        <p:cTn id="158" dur="500" tmFilter="0, 0; .2, .5; .8, .5; 1, 0"/>
                                        <p:tgtEl>
                                          <p:spTgt spid="25"/>
                                        </p:tgtEl>
                                      </p:cBhvr>
                                    </p:animEffect>
                                    <p:animScale>
                                      <p:cBhvr>
                                        <p:cTn id="159" dur="250" autoRev="1" fill="hold"/>
                                        <p:tgtEl>
                                          <p:spTgt spid="25"/>
                                        </p:tgtEl>
                                      </p:cBhvr>
                                      <p:by x="105000" y="105000"/>
                                    </p:animScale>
                                  </p:childTnLst>
                                </p:cTn>
                              </p:par>
                            </p:childTnLst>
                          </p:cTn>
                        </p:par>
                      </p:childTnLst>
                    </p:cTn>
                  </p:par>
                  <p:par>
                    <p:cTn id="160" fill="hold">
                      <p:stCondLst>
                        <p:cond delay="indefinite"/>
                      </p:stCondLst>
                      <p:childTnLst>
                        <p:par>
                          <p:cTn id="161" fill="hold">
                            <p:stCondLst>
                              <p:cond delay="0"/>
                            </p:stCondLst>
                            <p:childTnLst>
                              <p:par>
                                <p:cTn id="162" presetID="22" presetClass="entr" presetSubtype="4" fill="hold" nodeType="clickEffect">
                                  <p:stCondLst>
                                    <p:cond delay="0"/>
                                  </p:stCondLst>
                                  <p:childTnLst>
                                    <p:set>
                                      <p:cBhvr>
                                        <p:cTn id="163" dur="1" fill="hold">
                                          <p:stCondLst>
                                            <p:cond delay="0"/>
                                          </p:stCondLst>
                                        </p:cTn>
                                        <p:tgtEl>
                                          <p:spTgt spid="40"/>
                                        </p:tgtEl>
                                        <p:attrNameLst>
                                          <p:attrName>style.visibility</p:attrName>
                                        </p:attrNameLst>
                                      </p:cBhvr>
                                      <p:to>
                                        <p:strVal val="visible"/>
                                      </p:to>
                                    </p:set>
                                    <p:animEffect transition="in" filter="wipe(down)">
                                      <p:cBhvr>
                                        <p:cTn id="164" dur="500"/>
                                        <p:tgtEl>
                                          <p:spTgt spid="40"/>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4" fill="hold" nodeType="clickEffect">
                                  <p:stCondLst>
                                    <p:cond delay="0"/>
                                  </p:stCondLst>
                                  <p:childTnLst>
                                    <p:set>
                                      <p:cBhvr>
                                        <p:cTn id="168" dur="1" fill="hold">
                                          <p:stCondLst>
                                            <p:cond delay="0"/>
                                          </p:stCondLst>
                                        </p:cTn>
                                        <p:tgtEl>
                                          <p:spTgt spid="41"/>
                                        </p:tgtEl>
                                        <p:attrNameLst>
                                          <p:attrName>style.visibility</p:attrName>
                                        </p:attrNameLst>
                                      </p:cBhvr>
                                      <p:to>
                                        <p:strVal val="visible"/>
                                      </p:to>
                                    </p:set>
                                    <p:animEffect transition="in" filter="wipe(down)">
                                      <p:cBhvr>
                                        <p:cTn id="169" dur="500"/>
                                        <p:tgtEl>
                                          <p:spTgt spid="41"/>
                                        </p:tgtEl>
                                      </p:cBhvr>
                                    </p:animEffect>
                                  </p:childTnLst>
                                </p:cTn>
                              </p:par>
                            </p:childTnLst>
                          </p:cTn>
                        </p:par>
                      </p:childTnLst>
                    </p:cTn>
                  </p:par>
                  <p:par>
                    <p:cTn id="170" fill="hold">
                      <p:stCondLst>
                        <p:cond delay="indefinite"/>
                      </p:stCondLst>
                      <p:childTnLst>
                        <p:par>
                          <p:cTn id="171" fill="hold">
                            <p:stCondLst>
                              <p:cond delay="0"/>
                            </p:stCondLst>
                            <p:childTnLst>
                              <p:par>
                                <p:cTn id="172" presetID="22" presetClass="entr" presetSubtype="4" fill="hold" nodeType="clickEffect">
                                  <p:stCondLst>
                                    <p:cond delay="0"/>
                                  </p:stCondLst>
                                  <p:childTnLst>
                                    <p:set>
                                      <p:cBhvr>
                                        <p:cTn id="173" dur="1" fill="hold">
                                          <p:stCondLst>
                                            <p:cond delay="0"/>
                                          </p:stCondLst>
                                        </p:cTn>
                                        <p:tgtEl>
                                          <p:spTgt spid="44"/>
                                        </p:tgtEl>
                                        <p:attrNameLst>
                                          <p:attrName>style.visibility</p:attrName>
                                        </p:attrNameLst>
                                      </p:cBhvr>
                                      <p:to>
                                        <p:strVal val="visible"/>
                                      </p:to>
                                    </p:set>
                                    <p:animEffect transition="in" filter="wipe(down)">
                                      <p:cBhvr>
                                        <p:cTn id="174" dur="500"/>
                                        <p:tgtEl>
                                          <p:spTgt spid="44"/>
                                        </p:tgtEl>
                                      </p:cBhvr>
                                    </p:animEffect>
                                  </p:childTnLst>
                                </p:cTn>
                              </p:par>
                            </p:childTnLst>
                          </p:cTn>
                        </p:par>
                      </p:childTnLst>
                    </p:cTn>
                  </p:par>
                  <p:par>
                    <p:cTn id="175" fill="hold">
                      <p:stCondLst>
                        <p:cond delay="indefinite"/>
                      </p:stCondLst>
                      <p:childTnLst>
                        <p:par>
                          <p:cTn id="176" fill="hold">
                            <p:stCondLst>
                              <p:cond delay="0"/>
                            </p:stCondLst>
                            <p:childTnLst>
                              <p:par>
                                <p:cTn id="177" presetID="1" presetClass="exit" presetSubtype="0" fill="hold" nodeType="clickEffect">
                                  <p:stCondLst>
                                    <p:cond delay="0"/>
                                  </p:stCondLst>
                                  <p:childTnLst>
                                    <p:set>
                                      <p:cBhvr>
                                        <p:cTn id="178" dur="1" fill="hold">
                                          <p:stCondLst>
                                            <p:cond delay="0"/>
                                          </p:stCondLst>
                                        </p:cTn>
                                        <p:tgtEl>
                                          <p:spTgt spid="40"/>
                                        </p:tgtEl>
                                        <p:attrNameLst>
                                          <p:attrName>style.visibility</p:attrName>
                                        </p:attrNameLst>
                                      </p:cBhvr>
                                      <p:to>
                                        <p:strVal val="hidden"/>
                                      </p:to>
                                    </p:set>
                                  </p:childTnLst>
                                </p:cTn>
                              </p:par>
                              <p:par>
                                <p:cTn id="179" presetID="1" presetClass="exit" presetSubtype="0" fill="hold" nodeType="withEffect">
                                  <p:stCondLst>
                                    <p:cond delay="0"/>
                                  </p:stCondLst>
                                  <p:childTnLst>
                                    <p:set>
                                      <p:cBhvr>
                                        <p:cTn id="180" dur="1" fill="hold">
                                          <p:stCondLst>
                                            <p:cond delay="0"/>
                                          </p:stCondLst>
                                        </p:cTn>
                                        <p:tgtEl>
                                          <p:spTgt spid="41"/>
                                        </p:tgtEl>
                                        <p:attrNameLst>
                                          <p:attrName>style.visibility</p:attrName>
                                        </p:attrNameLst>
                                      </p:cBhvr>
                                      <p:to>
                                        <p:strVal val="hidden"/>
                                      </p:to>
                                    </p:set>
                                  </p:childTnLst>
                                </p:cTn>
                              </p:par>
                              <p:par>
                                <p:cTn id="181" presetID="1" presetClass="exit" presetSubtype="0" fill="hold" nodeType="withEffect">
                                  <p:stCondLst>
                                    <p:cond delay="0"/>
                                  </p:stCondLst>
                                  <p:childTnLst>
                                    <p:set>
                                      <p:cBhvr>
                                        <p:cTn id="182" dur="1" fill="hold">
                                          <p:stCondLst>
                                            <p:cond delay="0"/>
                                          </p:stCondLst>
                                        </p:cTn>
                                        <p:tgtEl>
                                          <p:spTgt spid="44"/>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presetID="26" presetClass="emph" presetSubtype="0" fill="hold" nodeType="clickEffect">
                                  <p:stCondLst>
                                    <p:cond delay="0"/>
                                  </p:stCondLst>
                                  <p:childTnLst>
                                    <p:animEffect transition="out" filter="fade">
                                      <p:cBhvr>
                                        <p:cTn id="186" dur="500" tmFilter="0, 0; .2, .5; .8, .5; 1, 0"/>
                                        <p:tgtEl>
                                          <p:spTgt spid="49"/>
                                        </p:tgtEl>
                                      </p:cBhvr>
                                    </p:animEffect>
                                    <p:animScale>
                                      <p:cBhvr>
                                        <p:cTn id="187" dur="250" autoRev="1" fill="hold"/>
                                        <p:tgtEl>
                                          <p:spTgt spid="49"/>
                                        </p:tgtEl>
                                      </p:cBhvr>
                                      <p:by x="105000" y="105000"/>
                                    </p:animScale>
                                  </p:childTnLst>
                                </p:cTn>
                              </p:par>
                              <p:par>
                                <p:cTn id="188" presetID="26" presetClass="emph" presetSubtype="0" fill="hold" nodeType="withEffect">
                                  <p:stCondLst>
                                    <p:cond delay="0"/>
                                  </p:stCondLst>
                                  <p:childTnLst>
                                    <p:animEffect transition="out" filter="fade">
                                      <p:cBhvr>
                                        <p:cTn id="189" dur="500" tmFilter="0, 0; .2, .5; .8, .5; 1, 0"/>
                                        <p:tgtEl>
                                          <p:spTgt spid="48"/>
                                        </p:tgtEl>
                                      </p:cBhvr>
                                    </p:animEffect>
                                    <p:animScale>
                                      <p:cBhvr>
                                        <p:cTn id="190" dur="250" autoRev="1" fill="hold"/>
                                        <p:tgtEl>
                                          <p:spTgt spid="48"/>
                                        </p:tgtEl>
                                      </p:cBhvr>
                                      <p:by x="105000" y="105000"/>
                                    </p:animScale>
                                  </p:childTnLst>
                                </p:cTn>
                              </p:par>
                              <p:par>
                                <p:cTn id="191" presetID="26" presetClass="emph" presetSubtype="0" fill="hold" nodeType="withEffect">
                                  <p:stCondLst>
                                    <p:cond delay="0"/>
                                  </p:stCondLst>
                                  <p:childTnLst>
                                    <p:animEffect transition="out" filter="fade">
                                      <p:cBhvr>
                                        <p:cTn id="192" dur="500" tmFilter="0, 0; .2, .5; .8, .5; 1, 0"/>
                                        <p:tgtEl>
                                          <p:spTgt spid="52"/>
                                        </p:tgtEl>
                                      </p:cBhvr>
                                    </p:animEffect>
                                    <p:animScale>
                                      <p:cBhvr>
                                        <p:cTn id="193" dur="250" autoRev="1" fill="hold"/>
                                        <p:tgtEl>
                                          <p:spTgt spid="52"/>
                                        </p:tgtEl>
                                      </p:cBhvr>
                                      <p:by x="105000" y="105000"/>
                                    </p:animScale>
                                  </p:childTnLst>
                                </p:cTn>
                              </p:par>
                            </p:childTnLst>
                          </p:cTn>
                        </p:par>
                      </p:childTnLst>
                    </p:cTn>
                  </p:par>
                  <p:par>
                    <p:cTn id="194" fill="hold">
                      <p:stCondLst>
                        <p:cond delay="indefinite"/>
                      </p:stCondLst>
                      <p:childTnLst>
                        <p:par>
                          <p:cTn id="195" fill="hold">
                            <p:stCondLst>
                              <p:cond delay="0"/>
                            </p:stCondLst>
                            <p:childTnLst>
                              <p:par>
                                <p:cTn id="196" presetID="26" presetClass="emph" presetSubtype="0" fill="hold" nodeType="clickEffect">
                                  <p:stCondLst>
                                    <p:cond delay="0"/>
                                  </p:stCondLst>
                                  <p:childTnLst>
                                    <p:animEffect transition="out" filter="fade">
                                      <p:cBhvr>
                                        <p:cTn id="197" dur="500" tmFilter="0, 0; .2, .5; .8, .5; 1, 0"/>
                                        <p:tgtEl>
                                          <p:spTgt spid="60"/>
                                        </p:tgtEl>
                                      </p:cBhvr>
                                    </p:animEffect>
                                    <p:animScale>
                                      <p:cBhvr>
                                        <p:cTn id="198" dur="250" autoRev="1" fill="hold"/>
                                        <p:tgtEl>
                                          <p:spTgt spid="60"/>
                                        </p:tgtEl>
                                      </p:cBhvr>
                                      <p:by x="105000" y="105000"/>
                                    </p:animScale>
                                  </p:childTnLst>
                                </p:cTn>
                              </p:par>
                            </p:childTnLst>
                          </p:cTn>
                        </p:par>
                      </p:childTnLst>
                    </p:cTn>
                  </p:par>
                  <p:par>
                    <p:cTn id="199" fill="hold">
                      <p:stCondLst>
                        <p:cond delay="indefinite"/>
                      </p:stCondLst>
                      <p:childTnLst>
                        <p:par>
                          <p:cTn id="200" fill="hold">
                            <p:stCondLst>
                              <p:cond delay="0"/>
                            </p:stCondLst>
                            <p:childTnLst>
                              <p:par>
                                <p:cTn id="201" presetID="22" presetClass="entr" presetSubtype="4" fill="hold" nodeType="clickEffect">
                                  <p:stCondLst>
                                    <p:cond delay="0"/>
                                  </p:stCondLst>
                                  <p:childTnLst>
                                    <p:set>
                                      <p:cBhvr>
                                        <p:cTn id="202" dur="1" fill="hold">
                                          <p:stCondLst>
                                            <p:cond delay="0"/>
                                          </p:stCondLst>
                                        </p:cTn>
                                        <p:tgtEl>
                                          <p:spTgt spid="61"/>
                                        </p:tgtEl>
                                        <p:attrNameLst>
                                          <p:attrName>style.visibility</p:attrName>
                                        </p:attrNameLst>
                                      </p:cBhvr>
                                      <p:to>
                                        <p:strVal val="visible"/>
                                      </p:to>
                                    </p:set>
                                    <p:animEffect transition="in" filter="wipe(down)">
                                      <p:cBhvr>
                                        <p:cTn id="203" dur="500"/>
                                        <p:tgtEl>
                                          <p:spTgt spid="61"/>
                                        </p:tgtEl>
                                      </p:cBhvr>
                                    </p:animEffect>
                                  </p:childTnLst>
                                </p:cTn>
                              </p:par>
                            </p:childTnLst>
                          </p:cTn>
                        </p:par>
                      </p:childTnLst>
                    </p:cTn>
                  </p:par>
                  <p:par>
                    <p:cTn id="204" fill="hold">
                      <p:stCondLst>
                        <p:cond delay="indefinite"/>
                      </p:stCondLst>
                      <p:childTnLst>
                        <p:par>
                          <p:cTn id="205" fill="hold">
                            <p:stCondLst>
                              <p:cond delay="0"/>
                            </p:stCondLst>
                            <p:childTnLst>
                              <p:par>
                                <p:cTn id="206" presetID="26" presetClass="emph" presetSubtype="0" fill="hold" nodeType="clickEffect">
                                  <p:stCondLst>
                                    <p:cond delay="0"/>
                                  </p:stCondLst>
                                  <p:childTnLst>
                                    <p:animEffect transition="out" filter="fade">
                                      <p:cBhvr>
                                        <p:cTn id="207" dur="500" tmFilter="0, 0; .2, .5; .8, .5; 1, 0"/>
                                        <p:tgtEl>
                                          <p:spTgt spid="72"/>
                                        </p:tgtEl>
                                      </p:cBhvr>
                                    </p:animEffect>
                                    <p:animScale>
                                      <p:cBhvr>
                                        <p:cTn id="208" dur="250" autoRev="1" fill="hold"/>
                                        <p:tgtEl>
                                          <p:spTgt spid="72"/>
                                        </p:tgtEl>
                                      </p:cBhvr>
                                      <p:by x="105000" y="105000"/>
                                    </p:animScale>
                                  </p:childTnLst>
                                </p:cTn>
                              </p:par>
                            </p:childTnLst>
                          </p:cTn>
                        </p:par>
                      </p:childTnLst>
                    </p:cTn>
                  </p:par>
                  <p:par>
                    <p:cTn id="209" fill="hold">
                      <p:stCondLst>
                        <p:cond delay="indefinite"/>
                      </p:stCondLst>
                      <p:childTnLst>
                        <p:par>
                          <p:cTn id="210" fill="hold">
                            <p:stCondLst>
                              <p:cond delay="0"/>
                            </p:stCondLst>
                            <p:childTnLst>
                              <p:par>
                                <p:cTn id="211" presetID="26" presetClass="emph" presetSubtype="0" fill="hold" nodeType="clickEffect">
                                  <p:stCondLst>
                                    <p:cond delay="0"/>
                                  </p:stCondLst>
                                  <p:childTnLst>
                                    <p:animEffect transition="out" filter="fade">
                                      <p:cBhvr>
                                        <p:cTn id="212" dur="500" tmFilter="0, 0; .2, .5; .8, .5; 1, 0"/>
                                        <p:tgtEl>
                                          <p:spTgt spid="25"/>
                                        </p:tgtEl>
                                      </p:cBhvr>
                                    </p:animEffect>
                                    <p:animScale>
                                      <p:cBhvr>
                                        <p:cTn id="213" dur="250" autoRev="1" fill="hold"/>
                                        <p:tgtEl>
                                          <p:spTgt spid="25"/>
                                        </p:tgtEl>
                                      </p:cBhvr>
                                      <p:by x="105000" y="105000"/>
                                    </p:animScale>
                                  </p:childTnLst>
                                </p:cTn>
                              </p:par>
                            </p:childTnLst>
                          </p:cTn>
                        </p:par>
                      </p:childTnLst>
                    </p:cTn>
                  </p:par>
                  <p:par>
                    <p:cTn id="214" fill="hold">
                      <p:stCondLst>
                        <p:cond delay="indefinite"/>
                      </p:stCondLst>
                      <p:childTnLst>
                        <p:par>
                          <p:cTn id="215" fill="hold">
                            <p:stCondLst>
                              <p:cond delay="0"/>
                            </p:stCondLst>
                            <p:childTnLst>
                              <p:par>
                                <p:cTn id="216" presetID="22" presetClass="entr" presetSubtype="4" fill="hold" nodeType="clickEffect">
                                  <p:stCondLst>
                                    <p:cond delay="0"/>
                                  </p:stCondLst>
                                  <p:childTnLst>
                                    <p:set>
                                      <p:cBhvr>
                                        <p:cTn id="217" dur="1" fill="hold">
                                          <p:stCondLst>
                                            <p:cond delay="0"/>
                                          </p:stCondLst>
                                        </p:cTn>
                                        <p:tgtEl>
                                          <p:spTgt spid="40"/>
                                        </p:tgtEl>
                                        <p:attrNameLst>
                                          <p:attrName>style.visibility</p:attrName>
                                        </p:attrNameLst>
                                      </p:cBhvr>
                                      <p:to>
                                        <p:strVal val="visible"/>
                                      </p:to>
                                    </p:set>
                                    <p:animEffect transition="in" filter="wipe(down)">
                                      <p:cBhvr>
                                        <p:cTn id="218" dur="500"/>
                                        <p:tgtEl>
                                          <p:spTgt spid="40"/>
                                        </p:tgtEl>
                                      </p:cBhvr>
                                    </p:animEffect>
                                  </p:childTnLst>
                                </p:cTn>
                              </p:par>
                            </p:childTnLst>
                          </p:cTn>
                        </p:par>
                      </p:childTnLst>
                    </p:cTn>
                  </p:par>
                  <p:par>
                    <p:cTn id="219" fill="hold">
                      <p:stCondLst>
                        <p:cond delay="indefinite"/>
                      </p:stCondLst>
                      <p:childTnLst>
                        <p:par>
                          <p:cTn id="220" fill="hold">
                            <p:stCondLst>
                              <p:cond delay="0"/>
                            </p:stCondLst>
                            <p:childTnLst>
                              <p:par>
                                <p:cTn id="221" presetID="22" presetClass="entr" presetSubtype="4" fill="hold" nodeType="clickEffect">
                                  <p:stCondLst>
                                    <p:cond delay="0"/>
                                  </p:stCondLst>
                                  <p:childTnLst>
                                    <p:set>
                                      <p:cBhvr>
                                        <p:cTn id="222" dur="1" fill="hold">
                                          <p:stCondLst>
                                            <p:cond delay="0"/>
                                          </p:stCondLst>
                                        </p:cTn>
                                        <p:tgtEl>
                                          <p:spTgt spid="41"/>
                                        </p:tgtEl>
                                        <p:attrNameLst>
                                          <p:attrName>style.visibility</p:attrName>
                                        </p:attrNameLst>
                                      </p:cBhvr>
                                      <p:to>
                                        <p:strVal val="visible"/>
                                      </p:to>
                                    </p:set>
                                    <p:animEffect transition="in" filter="wipe(down)">
                                      <p:cBhvr>
                                        <p:cTn id="223" dur="500"/>
                                        <p:tgtEl>
                                          <p:spTgt spid="41"/>
                                        </p:tgtEl>
                                      </p:cBhvr>
                                    </p:animEffect>
                                  </p:childTnLst>
                                </p:cTn>
                              </p:par>
                            </p:childTnLst>
                          </p:cTn>
                        </p:par>
                      </p:childTnLst>
                    </p:cTn>
                  </p:par>
                  <p:par>
                    <p:cTn id="224" fill="hold">
                      <p:stCondLst>
                        <p:cond delay="indefinite"/>
                      </p:stCondLst>
                      <p:childTnLst>
                        <p:par>
                          <p:cTn id="225" fill="hold">
                            <p:stCondLst>
                              <p:cond delay="0"/>
                            </p:stCondLst>
                            <p:childTnLst>
                              <p:par>
                                <p:cTn id="226" presetID="22" presetClass="entr" presetSubtype="4" fill="hold" nodeType="clickEffect">
                                  <p:stCondLst>
                                    <p:cond delay="0"/>
                                  </p:stCondLst>
                                  <p:childTnLst>
                                    <p:set>
                                      <p:cBhvr>
                                        <p:cTn id="227" dur="1" fill="hold">
                                          <p:stCondLst>
                                            <p:cond delay="0"/>
                                          </p:stCondLst>
                                        </p:cTn>
                                        <p:tgtEl>
                                          <p:spTgt spid="44"/>
                                        </p:tgtEl>
                                        <p:attrNameLst>
                                          <p:attrName>style.visibility</p:attrName>
                                        </p:attrNameLst>
                                      </p:cBhvr>
                                      <p:to>
                                        <p:strVal val="visible"/>
                                      </p:to>
                                    </p:set>
                                    <p:animEffect transition="in" filter="wipe(down)">
                                      <p:cBhvr>
                                        <p:cTn id="228" dur="500"/>
                                        <p:tgtEl>
                                          <p:spTgt spid="44"/>
                                        </p:tgtEl>
                                      </p:cBhvr>
                                    </p:animEffect>
                                  </p:childTnLst>
                                </p:cTn>
                              </p:par>
                            </p:childTnLst>
                          </p:cTn>
                        </p:par>
                      </p:childTnLst>
                    </p:cTn>
                  </p:par>
                  <p:par>
                    <p:cTn id="229" fill="hold">
                      <p:stCondLst>
                        <p:cond delay="indefinite"/>
                      </p:stCondLst>
                      <p:childTnLst>
                        <p:par>
                          <p:cTn id="230" fill="hold">
                            <p:stCondLst>
                              <p:cond delay="0"/>
                            </p:stCondLst>
                            <p:childTnLst>
                              <p:par>
                                <p:cTn id="231" presetID="1" presetClass="exit" presetSubtype="0" fill="hold" nodeType="clickEffect">
                                  <p:stCondLst>
                                    <p:cond delay="0"/>
                                  </p:stCondLst>
                                  <p:childTnLst>
                                    <p:set>
                                      <p:cBhvr>
                                        <p:cTn id="232" dur="1" fill="hold">
                                          <p:stCondLst>
                                            <p:cond delay="0"/>
                                          </p:stCondLst>
                                        </p:cTn>
                                        <p:tgtEl>
                                          <p:spTgt spid="40"/>
                                        </p:tgtEl>
                                        <p:attrNameLst>
                                          <p:attrName>style.visibility</p:attrName>
                                        </p:attrNameLst>
                                      </p:cBhvr>
                                      <p:to>
                                        <p:strVal val="hidden"/>
                                      </p:to>
                                    </p:set>
                                  </p:childTnLst>
                                </p:cTn>
                              </p:par>
                              <p:par>
                                <p:cTn id="233" presetID="1" presetClass="exit" presetSubtype="0" fill="hold" nodeType="withEffect">
                                  <p:stCondLst>
                                    <p:cond delay="0"/>
                                  </p:stCondLst>
                                  <p:childTnLst>
                                    <p:set>
                                      <p:cBhvr>
                                        <p:cTn id="234" dur="1" fill="hold">
                                          <p:stCondLst>
                                            <p:cond delay="0"/>
                                          </p:stCondLst>
                                        </p:cTn>
                                        <p:tgtEl>
                                          <p:spTgt spid="41"/>
                                        </p:tgtEl>
                                        <p:attrNameLst>
                                          <p:attrName>style.visibility</p:attrName>
                                        </p:attrNameLst>
                                      </p:cBhvr>
                                      <p:to>
                                        <p:strVal val="hidden"/>
                                      </p:to>
                                    </p:set>
                                  </p:childTnLst>
                                </p:cTn>
                              </p:par>
                              <p:par>
                                <p:cTn id="235" presetID="1" presetClass="exit" presetSubtype="0" fill="hold" nodeType="withEffect">
                                  <p:stCondLst>
                                    <p:cond delay="0"/>
                                  </p:stCondLst>
                                  <p:childTnLst>
                                    <p:set>
                                      <p:cBhvr>
                                        <p:cTn id="236" dur="1" fill="hold">
                                          <p:stCondLst>
                                            <p:cond delay="0"/>
                                          </p:stCondLst>
                                        </p:cTn>
                                        <p:tgtEl>
                                          <p:spTgt spid="44"/>
                                        </p:tgtEl>
                                        <p:attrNameLst>
                                          <p:attrName>style.visibility</p:attrName>
                                        </p:attrNameLst>
                                      </p:cBhvr>
                                      <p:to>
                                        <p:strVal val="hidden"/>
                                      </p:to>
                                    </p:set>
                                  </p:childTnLst>
                                </p:cTn>
                              </p:par>
                            </p:childTnLst>
                          </p:cTn>
                        </p:par>
                      </p:childTnLst>
                    </p:cTn>
                  </p:par>
                  <p:par>
                    <p:cTn id="237" fill="hold">
                      <p:stCondLst>
                        <p:cond delay="indefinite"/>
                      </p:stCondLst>
                      <p:childTnLst>
                        <p:par>
                          <p:cTn id="238" fill="hold">
                            <p:stCondLst>
                              <p:cond delay="0"/>
                            </p:stCondLst>
                            <p:childTnLst>
                              <p:par>
                                <p:cTn id="239" presetID="26" presetClass="emph" presetSubtype="0" fill="hold" nodeType="clickEffect">
                                  <p:stCondLst>
                                    <p:cond delay="0"/>
                                  </p:stCondLst>
                                  <p:childTnLst>
                                    <p:animEffect transition="out" filter="fade">
                                      <p:cBhvr>
                                        <p:cTn id="240" dur="500" tmFilter="0, 0; .2, .5; .8, .5; 1, 0"/>
                                        <p:tgtEl>
                                          <p:spTgt spid="49"/>
                                        </p:tgtEl>
                                      </p:cBhvr>
                                    </p:animEffect>
                                    <p:animScale>
                                      <p:cBhvr>
                                        <p:cTn id="241" dur="250" autoRev="1" fill="hold"/>
                                        <p:tgtEl>
                                          <p:spTgt spid="49"/>
                                        </p:tgtEl>
                                      </p:cBhvr>
                                      <p:by x="105000" y="105000"/>
                                    </p:animScale>
                                  </p:childTnLst>
                                </p:cTn>
                              </p:par>
                              <p:par>
                                <p:cTn id="242" presetID="26" presetClass="emph" presetSubtype="0" fill="hold" nodeType="withEffect">
                                  <p:stCondLst>
                                    <p:cond delay="0"/>
                                  </p:stCondLst>
                                  <p:childTnLst>
                                    <p:animEffect transition="out" filter="fade">
                                      <p:cBhvr>
                                        <p:cTn id="243" dur="500" tmFilter="0, 0; .2, .5; .8, .5; 1, 0"/>
                                        <p:tgtEl>
                                          <p:spTgt spid="48"/>
                                        </p:tgtEl>
                                      </p:cBhvr>
                                    </p:animEffect>
                                    <p:animScale>
                                      <p:cBhvr>
                                        <p:cTn id="244" dur="250" autoRev="1" fill="hold"/>
                                        <p:tgtEl>
                                          <p:spTgt spid="48"/>
                                        </p:tgtEl>
                                      </p:cBhvr>
                                      <p:by x="105000" y="105000"/>
                                    </p:animScale>
                                  </p:childTnLst>
                                </p:cTn>
                              </p:par>
                              <p:par>
                                <p:cTn id="245" presetID="26" presetClass="emph" presetSubtype="0" fill="hold" nodeType="withEffect">
                                  <p:stCondLst>
                                    <p:cond delay="0"/>
                                  </p:stCondLst>
                                  <p:childTnLst>
                                    <p:animEffect transition="out" filter="fade">
                                      <p:cBhvr>
                                        <p:cTn id="246" dur="500" tmFilter="0, 0; .2, .5; .8, .5; 1, 0"/>
                                        <p:tgtEl>
                                          <p:spTgt spid="52"/>
                                        </p:tgtEl>
                                      </p:cBhvr>
                                    </p:animEffect>
                                    <p:animScale>
                                      <p:cBhvr>
                                        <p:cTn id="247" dur="250" autoRev="1" fill="hold"/>
                                        <p:tgtEl>
                                          <p:spTgt spid="5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5" grpId="0" animBg="1"/>
      <p:bldP spid="6" grpId="0" animBg="1"/>
      <p:bldP spid="7" grpId="0" animBg="1"/>
      <p:bldP spid="8" grpId="0" animBg="1"/>
      <p:bldP spid="9" grpId="0" animBg="1"/>
      <p:bldP spid="10" grpId="0" animBg="1"/>
      <p:bldP spid="14" grpId="0" animBg="1"/>
      <p:bldP spid="15" grpId="0" animBg="1"/>
      <p:bldP spid="16" grpId="0" animBg="1"/>
      <p:bldP spid="17" grpId="0" animBg="1"/>
      <p:bldP spid="18" grpId="0" animBg="1"/>
      <p:bldP spid="19" grpId="0" animBg="1"/>
      <p:bldP spid="20" grpId="0" animBg="1"/>
      <p:bldP spid="37" grpId="0" animBg="1"/>
      <p:bldP spid="3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2133601"/>
            <a:ext cx="8229600" cy="4525963"/>
          </a:xfrm>
        </p:spPr>
        <p:txBody>
          <a:bodyPr>
            <a:normAutofit fontScale="70000" lnSpcReduction="2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Non-invasive: Asynchronous, threaded</a:t>
            </a:r>
          </a:p>
          <a:p>
            <a:r>
              <a:rPr lang="en-US" dirty="0" smtClean="0"/>
              <a:t>Aggregated: Centralized, per-request, per-replica</a:t>
            </a:r>
          </a:p>
          <a:p>
            <a:r>
              <a:rPr lang="en-US" dirty="0" smtClean="0"/>
              <a:t>Detailed and Analyzable: 20+ checkpoints, rich query language</a:t>
            </a:r>
            <a:endParaRPr lang="en-US" dirty="0"/>
          </a:p>
        </p:txBody>
      </p:sp>
      <p:sp>
        <p:nvSpPr>
          <p:cNvPr id="4" name="Rectangle 3"/>
          <p:cNvSpPr/>
          <p:nvPr/>
        </p:nvSpPr>
        <p:spPr>
          <a:xfrm>
            <a:off x="1697182" y="1724892"/>
            <a:ext cx="3200400" cy="1754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Directory Service</a:t>
            </a:r>
          </a:p>
          <a:p>
            <a:pPr algn="ctr"/>
            <a:r>
              <a:rPr lang="en-US" dirty="0"/>
              <a:t>(</a:t>
            </a:r>
            <a:r>
              <a:rPr lang="en-US" dirty="0" err="1"/>
              <a:t>Paxos</a:t>
            </a:r>
            <a:r>
              <a:rPr lang="en-US" dirty="0"/>
              <a:t> Replica 1)</a:t>
            </a:r>
          </a:p>
          <a:p>
            <a:pPr algn="ctr"/>
            <a:endParaRPr lang="en-US" dirty="0"/>
          </a:p>
          <a:p>
            <a:pPr algn="ctr"/>
            <a:endParaRPr lang="en-US" dirty="0"/>
          </a:p>
          <a:p>
            <a:pPr algn="ctr"/>
            <a:endParaRPr lang="en-US" dirty="0"/>
          </a:p>
          <a:p>
            <a:pPr algn="ctr"/>
            <a:endParaRPr lang="en-US" dirty="0"/>
          </a:p>
        </p:txBody>
      </p:sp>
      <p:sp>
        <p:nvSpPr>
          <p:cNvPr id="5" name="Rectangle 4"/>
          <p:cNvSpPr/>
          <p:nvPr/>
        </p:nvSpPr>
        <p:spPr>
          <a:xfrm>
            <a:off x="6497782" y="1724892"/>
            <a:ext cx="3200400" cy="1754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Directory Service</a:t>
            </a:r>
          </a:p>
          <a:p>
            <a:pPr algn="ctr"/>
            <a:r>
              <a:rPr lang="en-US" dirty="0"/>
              <a:t>(</a:t>
            </a:r>
            <a:r>
              <a:rPr lang="en-US" dirty="0" err="1"/>
              <a:t>Paxos</a:t>
            </a:r>
            <a:r>
              <a:rPr lang="en-US" dirty="0"/>
              <a:t> Replica 2)</a:t>
            </a:r>
          </a:p>
          <a:p>
            <a:pPr algn="ctr"/>
            <a:endParaRPr lang="en-US" dirty="0"/>
          </a:p>
          <a:p>
            <a:pPr algn="ctr"/>
            <a:endParaRPr lang="en-US" dirty="0"/>
          </a:p>
          <a:p>
            <a:pPr algn="ctr"/>
            <a:endParaRPr lang="en-US" dirty="0"/>
          </a:p>
          <a:p>
            <a:pPr algn="ctr"/>
            <a:endParaRPr lang="en-US" dirty="0"/>
          </a:p>
        </p:txBody>
      </p:sp>
      <p:sp>
        <p:nvSpPr>
          <p:cNvPr id="6" name="Rounded Rectangle 5"/>
          <p:cNvSpPr/>
          <p:nvPr/>
        </p:nvSpPr>
        <p:spPr>
          <a:xfrm>
            <a:off x="1773382" y="2602300"/>
            <a:ext cx="762000" cy="8774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2535382" y="2602300"/>
            <a:ext cx="762000" cy="8774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297382" y="2602300"/>
            <a:ext cx="762000" cy="8774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059382" y="2602300"/>
            <a:ext cx="762000" cy="8774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6573982" y="2602300"/>
            <a:ext cx="762000" cy="8774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7335982" y="2602300"/>
            <a:ext cx="762000" cy="8774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8097982" y="2602300"/>
            <a:ext cx="762000" cy="8774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8872559" y="2602300"/>
            <a:ext cx="762000" cy="8774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3" descr="C:\Users\Sripras\AppData\Local\Microsoft\Windows\Temporary Internet Files\Content.IE5\CYK3BX0Z\MC900439608[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1827" y="1801092"/>
            <a:ext cx="356048" cy="466505"/>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Elbow Connector 16"/>
          <p:cNvCxnSpPr/>
          <p:nvPr/>
        </p:nvCxnSpPr>
        <p:spPr>
          <a:xfrm rot="5400000" flipH="1" flipV="1">
            <a:off x="668482" y="3744191"/>
            <a:ext cx="1828800" cy="228600"/>
          </a:xfrm>
          <a:prstGeom prst="bentConnector3">
            <a:avLst>
              <a:gd name="adj1" fmla="val 10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AutoShape 4"/>
          <p:cNvSpPr>
            <a:spLocks noChangeAspect="1" noChangeArrowheads="1" noTextEdit="1"/>
          </p:cNvSpPr>
          <p:nvPr/>
        </p:nvSpPr>
        <p:spPr bwMode="auto">
          <a:xfrm>
            <a:off x="1659082" y="3933105"/>
            <a:ext cx="8001000" cy="167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6"/>
          <p:cNvSpPr>
            <a:spLocks noChangeArrowheads="1"/>
          </p:cNvSpPr>
          <p:nvPr/>
        </p:nvSpPr>
        <p:spPr bwMode="auto">
          <a:xfrm>
            <a:off x="1659082" y="3956917"/>
            <a:ext cx="1333500" cy="395287"/>
          </a:xfrm>
          <a:prstGeom prst="rect">
            <a:avLst/>
          </a:prstGeom>
          <a:solidFill>
            <a:srgbClr val="4F81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7"/>
          <p:cNvSpPr>
            <a:spLocks noChangeArrowheads="1"/>
          </p:cNvSpPr>
          <p:nvPr/>
        </p:nvSpPr>
        <p:spPr bwMode="auto">
          <a:xfrm>
            <a:off x="2992582" y="3956917"/>
            <a:ext cx="1333500" cy="395287"/>
          </a:xfrm>
          <a:prstGeom prst="rect">
            <a:avLst/>
          </a:prstGeom>
          <a:solidFill>
            <a:srgbClr val="4F81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8"/>
          <p:cNvSpPr>
            <a:spLocks noChangeArrowheads="1"/>
          </p:cNvSpPr>
          <p:nvPr/>
        </p:nvSpPr>
        <p:spPr bwMode="auto">
          <a:xfrm>
            <a:off x="4326082" y="3956917"/>
            <a:ext cx="1333500" cy="395287"/>
          </a:xfrm>
          <a:prstGeom prst="rect">
            <a:avLst/>
          </a:prstGeom>
          <a:solidFill>
            <a:srgbClr val="4F81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9"/>
          <p:cNvSpPr>
            <a:spLocks noChangeArrowheads="1"/>
          </p:cNvSpPr>
          <p:nvPr/>
        </p:nvSpPr>
        <p:spPr bwMode="auto">
          <a:xfrm>
            <a:off x="5659582" y="3956917"/>
            <a:ext cx="1333500" cy="395287"/>
          </a:xfrm>
          <a:prstGeom prst="rect">
            <a:avLst/>
          </a:prstGeom>
          <a:solidFill>
            <a:srgbClr val="4F81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0"/>
          <p:cNvSpPr>
            <a:spLocks noChangeArrowheads="1"/>
          </p:cNvSpPr>
          <p:nvPr/>
        </p:nvSpPr>
        <p:spPr bwMode="auto">
          <a:xfrm>
            <a:off x="6993082" y="3956917"/>
            <a:ext cx="1333500" cy="396875"/>
          </a:xfrm>
          <a:prstGeom prst="rect">
            <a:avLst/>
          </a:prstGeom>
          <a:solidFill>
            <a:srgbClr val="4F81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1"/>
          <p:cNvSpPr>
            <a:spLocks noChangeArrowheads="1"/>
          </p:cNvSpPr>
          <p:nvPr/>
        </p:nvSpPr>
        <p:spPr bwMode="auto">
          <a:xfrm>
            <a:off x="8326582" y="3956917"/>
            <a:ext cx="1333500" cy="396875"/>
          </a:xfrm>
          <a:prstGeom prst="rect">
            <a:avLst/>
          </a:prstGeom>
          <a:solidFill>
            <a:srgbClr val="4F81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2"/>
          <p:cNvSpPr>
            <a:spLocks noChangeArrowheads="1"/>
          </p:cNvSpPr>
          <p:nvPr/>
        </p:nvSpPr>
        <p:spPr bwMode="auto">
          <a:xfrm>
            <a:off x="1659082" y="4352205"/>
            <a:ext cx="1333500" cy="401637"/>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3"/>
          <p:cNvSpPr>
            <a:spLocks noChangeArrowheads="1"/>
          </p:cNvSpPr>
          <p:nvPr/>
        </p:nvSpPr>
        <p:spPr bwMode="auto">
          <a:xfrm>
            <a:off x="2992582" y="4352205"/>
            <a:ext cx="1333500" cy="401637"/>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4"/>
          <p:cNvSpPr>
            <a:spLocks noChangeArrowheads="1"/>
          </p:cNvSpPr>
          <p:nvPr/>
        </p:nvSpPr>
        <p:spPr bwMode="auto">
          <a:xfrm>
            <a:off x="4326082" y="4352205"/>
            <a:ext cx="1333500" cy="401637"/>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5"/>
          <p:cNvSpPr>
            <a:spLocks noChangeArrowheads="1"/>
          </p:cNvSpPr>
          <p:nvPr/>
        </p:nvSpPr>
        <p:spPr bwMode="auto">
          <a:xfrm>
            <a:off x="5659582" y="4352205"/>
            <a:ext cx="1333500" cy="401637"/>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16"/>
          <p:cNvSpPr>
            <a:spLocks noChangeArrowheads="1"/>
          </p:cNvSpPr>
          <p:nvPr/>
        </p:nvSpPr>
        <p:spPr bwMode="auto">
          <a:xfrm>
            <a:off x="6993082" y="4353791"/>
            <a:ext cx="1333500" cy="400050"/>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17"/>
          <p:cNvSpPr>
            <a:spLocks noChangeArrowheads="1"/>
          </p:cNvSpPr>
          <p:nvPr/>
        </p:nvSpPr>
        <p:spPr bwMode="auto">
          <a:xfrm>
            <a:off x="8326582" y="4353791"/>
            <a:ext cx="1333500" cy="400050"/>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18"/>
          <p:cNvSpPr>
            <a:spLocks noChangeArrowheads="1"/>
          </p:cNvSpPr>
          <p:nvPr/>
        </p:nvSpPr>
        <p:spPr bwMode="auto">
          <a:xfrm>
            <a:off x="1659082" y="4753842"/>
            <a:ext cx="1333500" cy="401637"/>
          </a:xfrm>
          <a:prstGeom prst="rect">
            <a:avLst/>
          </a:prstGeom>
          <a:solidFill>
            <a:srgbClr val="E9ED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19"/>
          <p:cNvSpPr>
            <a:spLocks noChangeArrowheads="1"/>
          </p:cNvSpPr>
          <p:nvPr/>
        </p:nvSpPr>
        <p:spPr bwMode="auto">
          <a:xfrm>
            <a:off x="2992582" y="4753842"/>
            <a:ext cx="1333500" cy="401637"/>
          </a:xfrm>
          <a:prstGeom prst="rect">
            <a:avLst/>
          </a:prstGeom>
          <a:solidFill>
            <a:srgbClr val="E9ED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20"/>
          <p:cNvSpPr>
            <a:spLocks noChangeArrowheads="1"/>
          </p:cNvSpPr>
          <p:nvPr/>
        </p:nvSpPr>
        <p:spPr bwMode="auto">
          <a:xfrm>
            <a:off x="4326082" y="4753842"/>
            <a:ext cx="1333500" cy="401637"/>
          </a:xfrm>
          <a:prstGeom prst="rect">
            <a:avLst/>
          </a:prstGeom>
          <a:solidFill>
            <a:srgbClr val="E9ED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21"/>
          <p:cNvSpPr>
            <a:spLocks noChangeArrowheads="1"/>
          </p:cNvSpPr>
          <p:nvPr/>
        </p:nvSpPr>
        <p:spPr bwMode="auto">
          <a:xfrm>
            <a:off x="5659582" y="4753842"/>
            <a:ext cx="1333500" cy="401637"/>
          </a:xfrm>
          <a:prstGeom prst="rect">
            <a:avLst/>
          </a:prstGeom>
          <a:solidFill>
            <a:srgbClr val="E9ED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22"/>
          <p:cNvSpPr>
            <a:spLocks noChangeArrowheads="1"/>
          </p:cNvSpPr>
          <p:nvPr/>
        </p:nvSpPr>
        <p:spPr bwMode="auto">
          <a:xfrm>
            <a:off x="6993082" y="4753842"/>
            <a:ext cx="1333500" cy="401637"/>
          </a:xfrm>
          <a:prstGeom prst="rect">
            <a:avLst/>
          </a:prstGeom>
          <a:solidFill>
            <a:srgbClr val="E9ED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23"/>
          <p:cNvSpPr>
            <a:spLocks noChangeArrowheads="1"/>
          </p:cNvSpPr>
          <p:nvPr/>
        </p:nvSpPr>
        <p:spPr bwMode="auto">
          <a:xfrm>
            <a:off x="8326582" y="4753842"/>
            <a:ext cx="1333500" cy="401637"/>
          </a:xfrm>
          <a:prstGeom prst="rect">
            <a:avLst/>
          </a:prstGeom>
          <a:solidFill>
            <a:srgbClr val="E9ED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24"/>
          <p:cNvSpPr>
            <a:spLocks noChangeArrowheads="1"/>
          </p:cNvSpPr>
          <p:nvPr/>
        </p:nvSpPr>
        <p:spPr bwMode="auto">
          <a:xfrm>
            <a:off x="1659082" y="5155480"/>
            <a:ext cx="1333500" cy="401637"/>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25"/>
          <p:cNvSpPr>
            <a:spLocks noChangeArrowheads="1"/>
          </p:cNvSpPr>
          <p:nvPr/>
        </p:nvSpPr>
        <p:spPr bwMode="auto">
          <a:xfrm>
            <a:off x="2992582" y="5155480"/>
            <a:ext cx="1333500" cy="401637"/>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26"/>
          <p:cNvSpPr>
            <a:spLocks noChangeArrowheads="1"/>
          </p:cNvSpPr>
          <p:nvPr/>
        </p:nvSpPr>
        <p:spPr bwMode="auto">
          <a:xfrm>
            <a:off x="4326082" y="5155480"/>
            <a:ext cx="1333500" cy="401637"/>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27"/>
          <p:cNvSpPr>
            <a:spLocks noChangeArrowheads="1"/>
          </p:cNvSpPr>
          <p:nvPr/>
        </p:nvSpPr>
        <p:spPr bwMode="auto">
          <a:xfrm>
            <a:off x="5659582" y="5155480"/>
            <a:ext cx="1333500" cy="401637"/>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28"/>
          <p:cNvSpPr>
            <a:spLocks noChangeArrowheads="1"/>
          </p:cNvSpPr>
          <p:nvPr/>
        </p:nvSpPr>
        <p:spPr bwMode="auto">
          <a:xfrm>
            <a:off x="6993082" y="5155480"/>
            <a:ext cx="1333500" cy="401637"/>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29"/>
          <p:cNvSpPr>
            <a:spLocks noChangeArrowheads="1"/>
          </p:cNvSpPr>
          <p:nvPr/>
        </p:nvSpPr>
        <p:spPr bwMode="auto">
          <a:xfrm>
            <a:off x="8326582" y="5155480"/>
            <a:ext cx="1333500" cy="401637"/>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30"/>
          <p:cNvSpPr>
            <a:spLocks noChangeArrowheads="1"/>
          </p:cNvSpPr>
          <p:nvPr/>
        </p:nvSpPr>
        <p:spPr bwMode="auto">
          <a:xfrm>
            <a:off x="2986232" y="3950566"/>
            <a:ext cx="12700" cy="1612900"/>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Rectangle 31"/>
          <p:cNvSpPr>
            <a:spLocks noChangeArrowheads="1"/>
          </p:cNvSpPr>
          <p:nvPr/>
        </p:nvSpPr>
        <p:spPr bwMode="auto">
          <a:xfrm>
            <a:off x="4319732" y="3950566"/>
            <a:ext cx="12700" cy="1612900"/>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Rectangle 32"/>
          <p:cNvSpPr>
            <a:spLocks noChangeArrowheads="1"/>
          </p:cNvSpPr>
          <p:nvPr/>
        </p:nvSpPr>
        <p:spPr bwMode="auto">
          <a:xfrm>
            <a:off x="5653232" y="3950566"/>
            <a:ext cx="12700" cy="1612900"/>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33"/>
          <p:cNvSpPr>
            <a:spLocks noChangeArrowheads="1"/>
          </p:cNvSpPr>
          <p:nvPr/>
        </p:nvSpPr>
        <p:spPr bwMode="auto">
          <a:xfrm>
            <a:off x="6986732" y="3950566"/>
            <a:ext cx="12700" cy="1612900"/>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Rectangle 34"/>
          <p:cNvSpPr>
            <a:spLocks noChangeArrowheads="1"/>
          </p:cNvSpPr>
          <p:nvPr/>
        </p:nvSpPr>
        <p:spPr bwMode="auto">
          <a:xfrm>
            <a:off x="8320232" y="3950566"/>
            <a:ext cx="12700" cy="1612900"/>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Rectangle 35"/>
          <p:cNvSpPr>
            <a:spLocks noChangeArrowheads="1"/>
          </p:cNvSpPr>
          <p:nvPr/>
        </p:nvSpPr>
        <p:spPr bwMode="auto">
          <a:xfrm>
            <a:off x="1652732" y="4334741"/>
            <a:ext cx="8013700" cy="38100"/>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Rectangle 36"/>
          <p:cNvSpPr>
            <a:spLocks noChangeArrowheads="1"/>
          </p:cNvSpPr>
          <p:nvPr/>
        </p:nvSpPr>
        <p:spPr bwMode="auto">
          <a:xfrm>
            <a:off x="1652732" y="4747491"/>
            <a:ext cx="8013700" cy="12700"/>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Rectangle 37"/>
          <p:cNvSpPr>
            <a:spLocks noChangeArrowheads="1"/>
          </p:cNvSpPr>
          <p:nvPr/>
        </p:nvSpPr>
        <p:spPr bwMode="auto">
          <a:xfrm>
            <a:off x="1652732" y="5149129"/>
            <a:ext cx="8013700" cy="12700"/>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Rectangle 38"/>
          <p:cNvSpPr>
            <a:spLocks noChangeArrowheads="1"/>
          </p:cNvSpPr>
          <p:nvPr/>
        </p:nvSpPr>
        <p:spPr bwMode="auto">
          <a:xfrm>
            <a:off x="1652732" y="3950566"/>
            <a:ext cx="12700" cy="1612900"/>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Rectangle 39"/>
          <p:cNvSpPr>
            <a:spLocks noChangeArrowheads="1"/>
          </p:cNvSpPr>
          <p:nvPr/>
        </p:nvSpPr>
        <p:spPr bwMode="auto">
          <a:xfrm>
            <a:off x="9653732" y="3950566"/>
            <a:ext cx="12700" cy="1612900"/>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Rectangle 40"/>
          <p:cNvSpPr>
            <a:spLocks noChangeArrowheads="1"/>
          </p:cNvSpPr>
          <p:nvPr/>
        </p:nvSpPr>
        <p:spPr bwMode="auto">
          <a:xfrm>
            <a:off x="1652732" y="3950566"/>
            <a:ext cx="8013700" cy="12700"/>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Rectangle 41"/>
          <p:cNvSpPr>
            <a:spLocks noChangeArrowheads="1"/>
          </p:cNvSpPr>
          <p:nvPr/>
        </p:nvSpPr>
        <p:spPr bwMode="auto">
          <a:xfrm>
            <a:off x="1652732" y="5550766"/>
            <a:ext cx="8013700" cy="12700"/>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Rectangle 42"/>
          <p:cNvSpPr>
            <a:spLocks noChangeArrowheads="1"/>
          </p:cNvSpPr>
          <p:nvPr/>
        </p:nvSpPr>
        <p:spPr bwMode="auto">
          <a:xfrm>
            <a:off x="1751157" y="3998192"/>
            <a:ext cx="686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b="1">
                <a:solidFill>
                  <a:srgbClr val="FFFFFF"/>
                </a:solidFill>
                <a:latin typeface="Calibri" pitchFamily="34" charset="0"/>
                <a:cs typeface="Arial" pitchFamily="34" charset="0"/>
              </a:rPr>
              <a:t>Replica</a:t>
            </a:r>
            <a:endParaRPr lang="en-US">
              <a:latin typeface="Arial" pitchFamily="34" charset="0"/>
              <a:cs typeface="Arial" pitchFamily="34" charset="0"/>
            </a:endParaRPr>
          </a:p>
        </p:txBody>
      </p:sp>
      <p:sp>
        <p:nvSpPr>
          <p:cNvPr id="56" name="Rectangle 43"/>
          <p:cNvSpPr>
            <a:spLocks noChangeArrowheads="1"/>
          </p:cNvSpPr>
          <p:nvPr/>
        </p:nvSpPr>
        <p:spPr bwMode="auto">
          <a:xfrm>
            <a:off x="3084658" y="3998192"/>
            <a:ext cx="8552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b="1">
                <a:solidFill>
                  <a:srgbClr val="FFFFFF"/>
                </a:solidFill>
                <a:latin typeface="Calibri" pitchFamily="34" charset="0"/>
                <a:cs typeface="Arial" pitchFamily="34" charset="0"/>
              </a:rPr>
              <a:t>Received</a:t>
            </a:r>
            <a:endParaRPr lang="en-US">
              <a:latin typeface="Arial" pitchFamily="34" charset="0"/>
              <a:cs typeface="Arial" pitchFamily="34" charset="0"/>
            </a:endParaRPr>
          </a:p>
        </p:txBody>
      </p:sp>
      <p:sp>
        <p:nvSpPr>
          <p:cNvPr id="57" name="Rectangle 44"/>
          <p:cNvSpPr>
            <a:spLocks noChangeArrowheads="1"/>
          </p:cNvSpPr>
          <p:nvPr/>
        </p:nvSpPr>
        <p:spPr bwMode="auto">
          <a:xfrm>
            <a:off x="4418157" y="3998192"/>
            <a:ext cx="7794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b="1">
                <a:solidFill>
                  <a:srgbClr val="FFFFFF"/>
                </a:solidFill>
                <a:latin typeface="Calibri" pitchFamily="34" charset="0"/>
                <a:cs typeface="Arial" pitchFamily="34" charset="0"/>
              </a:rPr>
              <a:t>Propose</a:t>
            </a:r>
            <a:endParaRPr lang="en-US">
              <a:latin typeface="Arial" pitchFamily="34" charset="0"/>
              <a:cs typeface="Arial" pitchFamily="34" charset="0"/>
            </a:endParaRPr>
          </a:p>
        </p:txBody>
      </p:sp>
      <p:sp>
        <p:nvSpPr>
          <p:cNvPr id="58" name="Rectangle 45"/>
          <p:cNvSpPr>
            <a:spLocks noChangeArrowheads="1"/>
          </p:cNvSpPr>
          <p:nvPr/>
        </p:nvSpPr>
        <p:spPr bwMode="auto">
          <a:xfrm>
            <a:off x="5751657" y="3998192"/>
            <a:ext cx="64992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b="1">
                <a:solidFill>
                  <a:srgbClr val="FFFFFF"/>
                </a:solidFill>
                <a:latin typeface="Calibri" pitchFamily="34" charset="0"/>
                <a:cs typeface="Arial" pitchFamily="34" charset="0"/>
              </a:rPr>
              <a:t>Accept</a:t>
            </a:r>
            <a:endParaRPr lang="en-US">
              <a:latin typeface="Arial" pitchFamily="34" charset="0"/>
              <a:cs typeface="Arial" pitchFamily="34" charset="0"/>
            </a:endParaRPr>
          </a:p>
        </p:txBody>
      </p:sp>
      <p:sp>
        <p:nvSpPr>
          <p:cNvPr id="59" name="Rectangle 46"/>
          <p:cNvSpPr>
            <a:spLocks noChangeArrowheads="1"/>
          </p:cNvSpPr>
          <p:nvPr/>
        </p:nvSpPr>
        <p:spPr bwMode="auto">
          <a:xfrm>
            <a:off x="7085158" y="3998192"/>
            <a:ext cx="6524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b="1">
                <a:solidFill>
                  <a:srgbClr val="FFFFFF"/>
                </a:solidFill>
                <a:latin typeface="Calibri" pitchFamily="34" charset="0"/>
                <a:cs typeface="Arial" pitchFamily="34" charset="0"/>
              </a:rPr>
              <a:t>Decide</a:t>
            </a:r>
            <a:endParaRPr lang="en-US">
              <a:latin typeface="Arial" pitchFamily="34" charset="0"/>
              <a:cs typeface="Arial" pitchFamily="34" charset="0"/>
            </a:endParaRPr>
          </a:p>
        </p:txBody>
      </p:sp>
      <p:sp>
        <p:nvSpPr>
          <p:cNvPr id="60" name="Rectangle 47"/>
          <p:cNvSpPr>
            <a:spLocks noChangeArrowheads="1"/>
          </p:cNvSpPr>
          <p:nvPr/>
        </p:nvSpPr>
        <p:spPr bwMode="auto">
          <a:xfrm>
            <a:off x="8418657" y="3998192"/>
            <a:ext cx="95744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b="1" dirty="0" err="1">
                <a:solidFill>
                  <a:srgbClr val="FFFFFF"/>
                </a:solidFill>
                <a:latin typeface="Calibri" pitchFamily="34" charset="0"/>
                <a:cs typeface="Arial" pitchFamily="34" charset="0"/>
              </a:rPr>
              <a:t>RequestId</a:t>
            </a:r>
            <a:endParaRPr lang="en-US" dirty="0">
              <a:latin typeface="Arial" pitchFamily="34" charset="0"/>
              <a:cs typeface="Arial" pitchFamily="34" charset="0"/>
            </a:endParaRPr>
          </a:p>
        </p:txBody>
      </p:sp>
      <p:sp>
        <p:nvSpPr>
          <p:cNvPr id="61" name="Rectangle 48"/>
          <p:cNvSpPr>
            <a:spLocks noChangeArrowheads="1"/>
          </p:cNvSpPr>
          <p:nvPr/>
        </p:nvSpPr>
        <p:spPr bwMode="auto">
          <a:xfrm>
            <a:off x="1751157" y="4395067"/>
            <a:ext cx="1170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dirty="0">
                <a:solidFill>
                  <a:srgbClr val="000000"/>
                </a:solidFill>
                <a:latin typeface="Calibri" pitchFamily="34" charset="0"/>
                <a:cs typeface="Arial" pitchFamily="34" charset="0"/>
              </a:rPr>
              <a:t>1</a:t>
            </a:r>
            <a:endParaRPr lang="en-US" dirty="0">
              <a:latin typeface="Arial" pitchFamily="34" charset="0"/>
              <a:cs typeface="Arial" pitchFamily="34" charset="0"/>
            </a:endParaRPr>
          </a:p>
        </p:txBody>
      </p:sp>
      <p:sp>
        <p:nvSpPr>
          <p:cNvPr id="62" name="Rectangle 49"/>
          <p:cNvSpPr>
            <a:spLocks noChangeArrowheads="1"/>
          </p:cNvSpPr>
          <p:nvPr/>
        </p:nvSpPr>
        <p:spPr bwMode="auto">
          <a:xfrm>
            <a:off x="3084658" y="4395067"/>
            <a:ext cx="3911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dirty="0">
                <a:solidFill>
                  <a:srgbClr val="000000"/>
                </a:solidFill>
                <a:latin typeface="Calibri" pitchFamily="34" charset="0"/>
                <a:cs typeface="Arial" pitchFamily="34" charset="0"/>
              </a:rPr>
              <a:t>0ms</a:t>
            </a:r>
            <a:endParaRPr lang="en-US" dirty="0">
              <a:latin typeface="Arial" pitchFamily="34" charset="0"/>
              <a:cs typeface="Arial" pitchFamily="34" charset="0"/>
            </a:endParaRPr>
          </a:p>
        </p:txBody>
      </p:sp>
      <p:sp>
        <p:nvSpPr>
          <p:cNvPr id="63" name="Rectangle 50"/>
          <p:cNvSpPr>
            <a:spLocks noChangeArrowheads="1"/>
          </p:cNvSpPr>
          <p:nvPr/>
        </p:nvSpPr>
        <p:spPr bwMode="auto">
          <a:xfrm>
            <a:off x="4418157" y="4395067"/>
            <a:ext cx="5081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dirty="0">
                <a:solidFill>
                  <a:srgbClr val="000000"/>
                </a:solidFill>
                <a:latin typeface="Calibri" pitchFamily="34" charset="0"/>
                <a:cs typeface="Arial" pitchFamily="34" charset="0"/>
              </a:rPr>
              <a:t>10ms</a:t>
            </a:r>
            <a:endParaRPr lang="en-US" dirty="0">
              <a:latin typeface="Arial" pitchFamily="34" charset="0"/>
              <a:cs typeface="Arial" pitchFamily="34" charset="0"/>
            </a:endParaRPr>
          </a:p>
        </p:txBody>
      </p:sp>
      <p:sp>
        <p:nvSpPr>
          <p:cNvPr id="1024" name="Rectangle 51"/>
          <p:cNvSpPr>
            <a:spLocks noChangeArrowheads="1"/>
          </p:cNvSpPr>
          <p:nvPr/>
        </p:nvSpPr>
        <p:spPr bwMode="auto">
          <a:xfrm>
            <a:off x="5751657" y="4395067"/>
            <a:ext cx="705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dirty="0">
                <a:solidFill>
                  <a:srgbClr val="000000"/>
                </a:solidFill>
                <a:latin typeface="Calibri" pitchFamily="34" charset="0"/>
                <a:cs typeface="Arial" pitchFamily="34" charset="0"/>
              </a:rPr>
              <a:t>-</a:t>
            </a:r>
            <a:endParaRPr lang="en-US" dirty="0">
              <a:latin typeface="Arial" pitchFamily="34" charset="0"/>
              <a:cs typeface="Arial" pitchFamily="34" charset="0"/>
            </a:endParaRPr>
          </a:p>
        </p:txBody>
      </p:sp>
      <p:sp>
        <p:nvSpPr>
          <p:cNvPr id="1025" name="Rectangle 52"/>
          <p:cNvSpPr>
            <a:spLocks noChangeArrowheads="1"/>
          </p:cNvSpPr>
          <p:nvPr/>
        </p:nvSpPr>
        <p:spPr bwMode="auto">
          <a:xfrm>
            <a:off x="7085157" y="4395067"/>
            <a:ext cx="5081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dirty="0">
                <a:solidFill>
                  <a:srgbClr val="000000"/>
                </a:solidFill>
                <a:latin typeface="Calibri" pitchFamily="34" charset="0"/>
                <a:cs typeface="Arial" pitchFamily="34" charset="0"/>
              </a:rPr>
              <a:t>20ms</a:t>
            </a:r>
            <a:endParaRPr lang="en-US" dirty="0">
              <a:latin typeface="Arial" pitchFamily="34" charset="0"/>
              <a:cs typeface="Arial" pitchFamily="34" charset="0"/>
            </a:endParaRPr>
          </a:p>
        </p:txBody>
      </p:sp>
      <p:sp>
        <p:nvSpPr>
          <p:cNvPr id="1027" name="Rectangle 53"/>
          <p:cNvSpPr>
            <a:spLocks noChangeArrowheads="1"/>
          </p:cNvSpPr>
          <p:nvPr/>
        </p:nvSpPr>
        <p:spPr bwMode="auto">
          <a:xfrm>
            <a:off x="8418657" y="4395067"/>
            <a:ext cx="1170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dirty="0">
                <a:solidFill>
                  <a:srgbClr val="000000"/>
                </a:solidFill>
                <a:latin typeface="Calibri" pitchFamily="34" charset="0"/>
                <a:cs typeface="Arial" pitchFamily="34" charset="0"/>
              </a:rPr>
              <a:t>1</a:t>
            </a:r>
            <a:endParaRPr lang="en-US" dirty="0">
              <a:latin typeface="Arial" pitchFamily="34" charset="0"/>
              <a:cs typeface="Arial" pitchFamily="34" charset="0"/>
            </a:endParaRPr>
          </a:p>
        </p:txBody>
      </p:sp>
      <p:sp>
        <p:nvSpPr>
          <p:cNvPr id="1028" name="Rectangle 54"/>
          <p:cNvSpPr>
            <a:spLocks noChangeArrowheads="1"/>
          </p:cNvSpPr>
          <p:nvPr/>
        </p:nvSpPr>
        <p:spPr bwMode="auto">
          <a:xfrm>
            <a:off x="1751157" y="4796705"/>
            <a:ext cx="1170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dirty="0">
                <a:solidFill>
                  <a:srgbClr val="000000"/>
                </a:solidFill>
                <a:latin typeface="Calibri" pitchFamily="34" charset="0"/>
                <a:cs typeface="Arial" pitchFamily="34" charset="0"/>
              </a:rPr>
              <a:t>2</a:t>
            </a:r>
            <a:endParaRPr lang="en-US" dirty="0">
              <a:latin typeface="Arial" pitchFamily="34" charset="0"/>
              <a:cs typeface="Arial" pitchFamily="34" charset="0"/>
            </a:endParaRPr>
          </a:p>
        </p:txBody>
      </p:sp>
      <p:sp>
        <p:nvSpPr>
          <p:cNvPr id="1029" name="Rectangle 55"/>
          <p:cNvSpPr>
            <a:spLocks noChangeArrowheads="1"/>
          </p:cNvSpPr>
          <p:nvPr/>
        </p:nvSpPr>
        <p:spPr bwMode="auto">
          <a:xfrm>
            <a:off x="4418157" y="4796705"/>
            <a:ext cx="705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dirty="0">
                <a:solidFill>
                  <a:srgbClr val="000000"/>
                </a:solidFill>
                <a:latin typeface="Calibri" pitchFamily="34" charset="0"/>
                <a:cs typeface="Arial" pitchFamily="34" charset="0"/>
              </a:rPr>
              <a:t>-</a:t>
            </a:r>
            <a:endParaRPr lang="en-US" dirty="0">
              <a:latin typeface="Arial" pitchFamily="34" charset="0"/>
              <a:cs typeface="Arial" pitchFamily="34" charset="0"/>
            </a:endParaRPr>
          </a:p>
        </p:txBody>
      </p:sp>
      <p:sp>
        <p:nvSpPr>
          <p:cNvPr id="1030" name="Rectangle 56"/>
          <p:cNvSpPr>
            <a:spLocks noChangeArrowheads="1"/>
          </p:cNvSpPr>
          <p:nvPr/>
        </p:nvSpPr>
        <p:spPr bwMode="auto">
          <a:xfrm>
            <a:off x="5751657" y="4796705"/>
            <a:ext cx="5081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dirty="0">
                <a:solidFill>
                  <a:srgbClr val="000000"/>
                </a:solidFill>
                <a:latin typeface="Calibri" pitchFamily="34" charset="0"/>
                <a:cs typeface="Arial" pitchFamily="34" charset="0"/>
              </a:rPr>
              <a:t>15ms</a:t>
            </a:r>
            <a:endParaRPr lang="en-US" dirty="0">
              <a:latin typeface="Arial" pitchFamily="34" charset="0"/>
              <a:cs typeface="Arial" pitchFamily="34" charset="0"/>
            </a:endParaRPr>
          </a:p>
        </p:txBody>
      </p:sp>
      <p:sp>
        <p:nvSpPr>
          <p:cNvPr id="1031" name="Rectangle 57"/>
          <p:cNvSpPr>
            <a:spLocks noChangeArrowheads="1"/>
          </p:cNvSpPr>
          <p:nvPr/>
        </p:nvSpPr>
        <p:spPr bwMode="auto">
          <a:xfrm>
            <a:off x="7085157" y="4796705"/>
            <a:ext cx="5081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dirty="0">
                <a:solidFill>
                  <a:srgbClr val="000000"/>
                </a:solidFill>
                <a:latin typeface="Calibri" pitchFamily="34" charset="0"/>
                <a:cs typeface="Arial" pitchFamily="34" charset="0"/>
              </a:rPr>
              <a:t>18ms</a:t>
            </a:r>
            <a:endParaRPr lang="en-US" dirty="0">
              <a:latin typeface="Arial" pitchFamily="34" charset="0"/>
              <a:cs typeface="Arial" pitchFamily="34" charset="0"/>
            </a:endParaRPr>
          </a:p>
        </p:txBody>
      </p:sp>
      <p:sp>
        <p:nvSpPr>
          <p:cNvPr id="1032" name="Rectangle 58"/>
          <p:cNvSpPr>
            <a:spLocks noChangeArrowheads="1"/>
          </p:cNvSpPr>
          <p:nvPr/>
        </p:nvSpPr>
        <p:spPr bwMode="auto">
          <a:xfrm>
            <a:off x="8418657" y="4796705"/>
            <a:ext cx="1170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dirty="0">
                <a:solidFill>
                  <a:srgbClr val="000000"/>
                </a:solidFill>
                <a:latin typeface="Calibri" pitchFamily="34" charset="0"/>
                <a:cs typeface="Arial" pitchFamily="34" charset="0"/>
              </a:rPr>
              <a:t>1</a:t>
            </a:r>
            <a:endParaRPr lang="en-US" dirty="0">
              <a:latin typeface="Arial" pitchFamily="34" charset="0"/>
              <a:cs typeface="Arial" pitchFamily="34" charset="0"/>
            </a:endParaRPr>
          </a:p>
        </p:txBody>
      </p:sp>
      <p:sp>
        <p:nvSpPr>
          <p:cNvPr id="1033" name="Rectangle 59"/>
          <p:cNvSpPr>
            <a:spLocks noChangeArrowheads="1"/>
          </p:cNvSpPr>
          <p:nvPr/>
        </p:nvSpPr>
        <p:spPr bwMode="auto">
          <a:xfrm>
            <a:off x="1751157" y="5196755"/>
            <a:ext cx="1586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dirty="0">
                <a:solidFill>
                  <a:srgbClr val="000000"/>
                </a:solidFill>
                <a:latin typeface="Calibri" pitchFamily="34" charset="0"/>
                <a:cs typeface="Arial" pitchFamily="34" charset="0"/>
              </a:rPr>
              <a:t>…</a:t>
            </a:r>
            <a:endParaRPr lang="en-US" dirty="0">
              <a:latin typeface="Arial" pitchFamily="34" charset="0"/>
              <a:cs typeface="Arial" pitchFamily="34" charset="0"/>
            </a:endParaRPr>
          </a:p>
        </p:txBody>
      </p:sp>
      <p:sp>
        <p:nvSpPr>
          <p:cNvPr id="1034" name="Rectangle 60"/>
          <p:cNvSpPr>
            <a:spLocks noChangeArrowheads="1"/>
          </p:cNvSpPr>
          <p:nvPr/>
        </p:nvSpPr>
        <p:spPr bwMode="auto">
          <a:xfrm>
            <a:off x="8418657" y="5196755"/>
            <a:ext cx="1586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dirty="0">
                <a:solidFill>
                  <a:srgbClr val="000000"/>
                </a:solidFill>
                <a:latin typeface="Calibri" pitchFamily="34" charset="0"/>
                <a:cs typeface="Arial" pitchFamily="34" charset="0"/>
              </a:rPr>
              <a:t>…</a:t>
            </a:r>
            <a:endParaRPr lang="en-US" dirty="0">
              <a:latin typeface="Arial" pitchFamily="34" charset="0"/>
              <a:cs typeface="Arial" pitchFamily="34" charset="0"/>
            </a:endParaRPr>
          </a:p>
        </p:txBody>
      </p:sp>
      <p:cxnSp>
        <p:nvCxnSpPr>
          <p:cNvPr id="1042" name="Straight Arrow Connector 1041"/>
          <p:cNvCxnSpPr/>
          <p:nvPr/>
        </p:nvCxnSpPr>
        <p:spPr>
          <a:xfrm>
            <a:off x="1697182" y="2944091"/>
            <a:ext cx="80803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2489344" y="2944091"/>
            <a:ext cx="80803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6" name="Elbow Connector 1045"/>
          <p:cNvCxnSpPr>
            <a:endCxn id="11" idx="3"/>
          </p:cNvCxnSpPr>
          <p:nvPr/>
        </p:nvCxnSpPr>
        <p:spPr>
          <a:xfrm>
            <a:off x="3202132" y="2944091"/>
            <a:ext cx="4895850" cy="96914"/>
          </a:xfrm>
          <a:prstGeom prst="bentConnector5">
            <a:avLst>
              <a:gd name="adj1" fmla="val 1963"/>
              <a:gd name="adj2" fmla="val 840462"/>
              <a:gd name="adj3" fmla="val 99954"/>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a:off x="8097982" y="2998097"/>
            <a:ext cx="80803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a:off x="8826521" y="2998097"/>
            <a:ext cx="80803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2" name="Elbow Connector 1061"/>
          <p:cNvCxnSpPr>
            <a:stCxn id="12" idx="3"/>
            <a:endCxn id="9" idx="1"/>
          </p:cNvCxnSpPr>
          <p:nvPr/>
        </p:nvCxnSpPr>
        <p:spPr>
          <a:xfrm flipH="1">
            <a:off x="4059382" y="3041005"/>
            <a:ext cx="4800600" cy="12700"/>
          </a:xfrm>
          <a:prstGeom prst="bentConnector5">
            <a:avLst>
              <a:gd name="adj1" fmla="val -4762"/>
              <a:gd name="adj2" fmla="val 5254370"/>
              <a:gd name="adj3" fmla="val 10476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4036363" y="2944831"/>
            <a:ext cx="80803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2" name="Straight Arrow Connector 1071"/>
          <p:cNvCxnSpPr>
            <a:stCxn id="6" idx="2"/>
            <a:endCxn id="26" idx="1"/>
          </p:cNvCxnSpPr>
          <p:nvPr/>
        </p:nvCxnSpPr>
        <p:spPr>
          <a:xfrm>
            <a:off x="2154382" y="3479711"/>
            <a:ext cx="838200" cy="1073313"/>
          </a:xfrm>
          <a:prstGeom prst="straightConnector1">
            <a:avLst/>
          </a:prstGeom>
          <a:ln w="19050">
            <a:solidFill>
              <a:schemeClr val="tx1">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a:off x="2900508" y="3491616"/>
            <a:ext cx="1431925" cy="1061407"/>
          </a:xfrm>
          <a:prstGeom prst="straightConnector1">
            <a:avLst/>
          </a:prstGeom>
          <a:ln w="19050">
            <a:solidFill>
              <a:schemeClr val="tx1">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H="1">
            <a:off x="6102495" y="3491615"/>
            <a:ext cx="2399506" cy="1463044"/>
          </a:xfrm>
          <a:prstGeom prst="straightConnector1">
            <a:avLst/>
          </a:prstGeom>
          <a:ln w="19050">
            <a:solidFill>
              <a:schemeClr val="tx1">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flipH="1">
            <a:off x="7593309" y="3491615"/>
            <a:ext cx="1704426" cy="1443588"/>
          </a:xfrm>
          <a:prstGeom prst="straightConnector1">
            <a:avLst/>
          </a:prstGeom>
          <a:ln w="19050">
            <a:solidFill>
              <a:schemeClr val="tx1">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a:endCxn id="28" idx="3"/>
          </p:cNvCxnSpPr>
          <p:nvPr/>
        </p:nvCxnSpPr>
        <p:spPr>
          <a:xfrm>
            <a:off x="4440382" y="3491615"/>
            <a:ext cx="2552700" cy="1061408"/>
          </a:xfrm>
          <a:prstGeom prst="straightConnector1">
            <a:avLst/>
          </a:prstGeom>
          <a:ln w="19050">
            <a:solidFill>
              <a:schemeClr val="tx1">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36" name="Rectangle 55"/>
          <p:cNvSpPr>
            <a:spLocks noChangeArrowheads="1"/>
          </p:cNvSpPr>
          <p:nvPr/>
        </p:nvSpPr>
        <p:spPr bwMode="auto">
          <a:xfrm>
            <a:off x="3051096" y="4784797"/>
            <a:ext cx="705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dirty="0">
                <a:solidFill>
                  <a:srgbClr val="000000"/>
                </a:solidFill>
                <a:latin typeface="Calibri" pitchFamily="34" charset="0"/>
                <a:cs typeface="Arial" pitchFamily="34" charset="0"/>
              </a:rPr>
              <a:t>-</a:t>
            </a:r>
            <a:endParaRPr lang="en-US" dirty="0">
              <a:latin typeface="Arial" pitchFamily="34" charset="0"/>
              <a:cs typeface="Arial" pitchFamily="34" charset="0"/>
            </a:endParaRPr>
          </a:p>
        </p:txBody>
      </p:sp>
      <p:sp>
        <p:nvSpPr>
          <p:cNvPr id="137" name="Rectangle 60"/>
          <p:cNvSpPr>
            <a:spLocks noChangeArrowheads="1"/>
          </p:cNvSpPr>
          <p:nvPr/>
        </p:nvSpPr>
        <p:spPr bwMode="auto">
          <a:xfrm>
            <a:off x="7072665" y="5196754"/>
            <a:ext cx="1586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dirty="0">
                <a:solidFill>
                  <a:srgbClr val="000000"/>
                </a:solidFill>
                <a:latin typeface="Calibri" pitchFamily="34" charset="0"/>
                <a:cs typeface="Arial" pitchFamily="34" charset="0"/>
              </a:rPr>
              <a:t>…</a:t>
            </a:r>
            <a:endParaRPr lang="en-US" dirty="0">
              <a:latin typeface="Arial" pitchFamily="34" charset="0"/>
              <a:cs typeface="Arial" pitchFamily="34" charset="0"/>
            </a:endParaRPr>
          </a:p>
        </p:txBody>
      </p:sp>
      <p:sp>
        <p:nvSpPr>
          <p:cNvPr id="138" name="Rectangle 60"/>
          <p:cNvSpPr>
            <a:spLocks noChangeArrowheads="1"/>
          </p:cNvSpPr>
          <p:nvPr/>
        </p:nvSpPr>
        <p:spPr bwMode="auto">
          <a:xfrm>
            <a:off x="5751657" y="5196755"/>
            <a:ext cx="1586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dirty="0">
                <a:solidFill>
                  <a:srgbClr val="000000"/>
                </a:solidFill>
                <a:latin typeface="Calibri" pitchFamily="34" charset="0"/>
                <a:cs typeface="Arial" pitchFamily="34" charset="0"/>
              </a:rPr>
              <a:t>…</a:t>
            </a:r>
            <a:endParaRPr lang="en-US" dirty="0">
              <a:latin typeface="Arial" pitchFamily="34" charset="0"/>
              <a:cs typeface="Arial" pitchFamily="34" charset="0"/>
            </a:endParaRPr>
          </a:p>
        </p:txBody>
      </p:sp>
      <p:sp>
        <p:nvSpPr>
          <p:cNvPr id="139" name="Rectangle 60"/>
          <p:cNvSpPr>
            <a:spLocks noChangeArrowheads="1"/>
          </p:cNvSpPr>
          <p:nvPr/>
        </p:nvSpPr>
        <p:spPr bwMode="auto">
          <a:xfrm>
            <a:off x="4369240" y="5196755"/>
            <a:ext cx="1586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dirty="0">
                <a:solidFill>
                  <a:srgbClr val="000000"/>
                </a:solidFill>
                <a:latin typeface="Calibri" pitchFamily="34" charset="0"/>
                <a:cs typeface="Arial" pitchFamily="34" charset="0"/>
              </a:rPr>
              <a:t>…</a:t>
            </a:r>
            <a:endParaRPr lang="en-US" dirty="0">
              <a:latin typeface="Arial" pitchFamily="34" charset="0"/>
              <a:cs typeface="Arial" pitchFamily="34" charset="0"/>
            </a:endParaRPr>
          </a:p>
        </p:txBody>
      </p:sp>
      <p:sp>
        <p:nvSpPr>
          <p:cNvPr id="140" name="Rectangle 60"/>
          <p:cNvSpPr>
            <a:spLocks noChangeArrowheads="1"/>
          </p:cNvSpPr>
          <p:nvPr/>
        </p:nvSpPr>
        <p:spPr bwMode="auto">
          <a:xfrm>
            <a:off x="3051096" y="5196755"/>
            <a:ext cx="1586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dirty="0">
                <a:solidFill>
                  <a:srgbClr val="000000"/>
                </a:solidFill>
                <a:latin typeface="Calibri" pitchFamily="34" charset="0"/>
                <a:cs typeface="Arial" pitchFamily="34" charset="0"/>
              </a:rPr>
              <a:t>…</a:t>
            </a:r>
            <a:endParaRPr lang="en-US" dirty="0">
              <a:latin typeface="Arial" pitchFamily="34" charset="0"/>
              <a:cs typeface="Arial" pitchFamily="34" charset="0"/>
            </a:endParaRPr>
          </a:p>
        </p:txBody>
      </p:sp>
      <p:sp>
        <p:nvSpPr>
          <p:cNvPr id="2" name="Slide Number Placeholder 1"/>
          <p:cNvSpPr>
            <a:spLocks noGrp="1"/>
          </p:cNvSpPr>
          <p:nvPr>
            <p:ph type="sldNum" sz="quarter" idx="12"/>
          </p:nvPr>
        </p:nvSpPr>
        <p:spPr/>
        <p:txBody>
          <a:bodyPr/>
          <a:lstStyle/>
          <a:p>
            <a:fld id="{8AB1C761-9FE2-4952-8BCD-2D639D168F1E}" type="slidenum">
              <a:rPr lang="en-US" smtClean="0"/>
              <a:t>57</a:t>
            </a:fld>
            <a:endParaRPr lang="en-US"/>
          </a:p>
        </p:txBody>
      </p:sp>
      <p:sp>
        <p:nvSpPr>
          <p:cNvPr id="71" name="Title 70"/>
          <p:cNvSpPr>
            <a:spLocks noGrp="1"/>
          </p:cNvSpPr>
          <p:nvPr>
            <p:ph type="title"/>
          </p:nvPr>
        </p:nvSpPr>
        <p:spPr>
          <a:xfrm>
            <a:off x="692293" y="249764"/>
            <a:ext cx="9404723" cy="1400530"/>
          </a:xfrm>
        </p:spPr>
        <p:txBody>
          <a:bodyPr/>
          <a:lstStyle/>
          <a:p>
            <a:pPr algn="ctr"/>
            <a:r>
              <a:rPr lang="en-US" sz="4400" dirty="0" smtClean="0"/>
              <a:t>Logging</a:t>
            </a:r>
            <a:br>
              <a:rPr lang="en-US" sz="4400" dirty="0" smtClean="0"/>
            </a:br>
            <a:r>
              <a:rPr lang="en-US" sz="3200" i="1" dirty="0"/>
              <a:t>Timing was, is and always will be a…</a:t>
            </a:r>
            <a:r>
              <a:rPr lang="en-US" sz="3200" i="1" dirty="0" smtClean="0"/>
              <a:t/>
            </a:r>
            <a:br>
              <a:rPr lang="en-US" sz="3200" i="1" dirty="0" smtClean="0"/>
            </a:br>
            <a:endParaRPr lang="en-US" sz="3200" i="1" dirty="0"/>
          </a:p>
        </p:txBody>
      </p:sp>
    </p:spTree>
    <p:extLst>
      <p:ext uri="{BB962C8B-B14F-4D97-AF65-F5344CB8AC3E}">
        <p14:creationId xmlns:p14="http://schemas.microsoft.com/office/powerpoint/2010/main" val="34575168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42"/>
                                        </p:tgtEl>
                                        <p:attrNameLst>
                                          <p:attrName>style.visibility</p:attrName>
                                        </p:attrNameLst>
                                      </p:cBhvr>
                                      <p:to>
                                        <p:strVal val="visible"/>
                                      </p:to>
                                    </p:set>
                                    <p:animEffect transition="in" filter="wipe(down)">
                                      <p:cBhvr>
                                        <p:cTn id="12" dur="500"/>
                                        <p:tgtEl>
                                          <p:spTgt spid="1042"/>
                                        </p:tgtEl>
                                      </p:cBhvr>
                                    </p:animEffect>
                                  </p:childTnLst>
                                </p:cTn>
                              </p:par>
                            </p:childTnLst>
                          </p:cTn>
                        </p:par>
                      </p:childTnLst>
                    </p:cTn>
                  </p:par>
                  <p:par>
                    <p:cTn id="13" fill="hold">
                      <p:stCondLst>
                        <p:cond delay="indefinite"/>
                      </p:stCondLst>
                      <p:childTnLst>
                        <p:par>
                          <p:cTn id="14" fill="hold">
                            <p:stCondLst>
                              <p:cond delay="0"/>
                            </p:stCondLst>
                            <p:childTnLst>
                              <p:par>
                                <p:cTn id="15" presetID="19" presetClass="emph" presetSubtype="0" fill="hold" grpId="0" nodeType="clickEffect">
                                  <p:stCondLst>
                                    <p:cond delay="0"/>
                                  </p:stCondLst>
                                  <p:childTnLst>
                                    <p:animClr clrSpc="rgb" dir="cw">
                                      <p:cBhvr override="childStyle">
                                        <p:cTn id="16" dur="500" fill="hold"/>
                                        <p:tgtEl>
                                          <p:spTgt spid="6"/>
                                        </p:tgtEl>
                                        <p:attrNameLst>
                                          <p:attrName>style.color</p:attrName>
                                        </p:attrNameLst>
                                      </p:cBhvr>
                                      <p:to>
                                        <a:srgbClr val="FFC000"/>
                                      </p:to>
                                    </p:animClr>
                                    <p:animClr clrSpc="rgb" dir="cw">
                                      <p:cBhvr>
                                        <p:cTn id="17" dur="500" fill="hold"/>
                                        <p:tgtEl>
                                          <p:spTgt spid="6"/>
                                        </p:tgtEl>
                                        <p:attrNameLst>
                                          <p:attrName>fillcolor</p:attrName>
                                        </p:attrNameLst>
                                      </p:cBhvr>
                                      <p:to>
                                        <a:srgbClr val="FFC000"/>
                                      </p:to>
                                    </p:animClr>
                                    <p:set>
                                      <p:cBhvr>
                                        <p:cTn id="18" dur="500" fill="hold"/>
                                        <p:tgtEl>
                                          <p:spTgt spid="6"/>
                                        </p:tgtEl>
                                        <p:attrNameLst>
                                          <p:attrName>fill.type</p:attrName>
                                        </p:attrNameLst>
                                      </p:cBhvr>
                                      <p:to>
                                        <p:strVal val="solid"/>
                                      </p:to>
                                    </p:set>
                                    <p:set>
                                      <p:cBhvr>
                                        <p:cTn id="19" dur="500" fill="hold"/>
                                        <p:tgtEl>
                                          <p:spTgt spid="6"/>
                                        </p:tgtEl>
                                        <p:attrNameLst>
                                          <p:attrName>fill.on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072"/>
                                        </p:tgtEl>
                                        <p:attrNameLst>
                                          <p:attrName>style.visibility</p:attrName>
                                        </p:attrNameLst>
                                      </p:cBhvr>
                                      <p:to>
                                        <p:strVal val="visible"/>
                                      </p:to>
                                    </p:set>
                                    <p:animEffect transition="in" filter="wipe(down)">
                                      <p:cBhvr>
                                        <p:cTn id="24" dur="500"/>
                                        <p:tgtEl>
                                          <p:spTgt spid="1072"/>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87"/>
                                        </p:tgtEl>
                                        <p:attrNameLst>
                                          <p:attrName>style.visibility</p:attrName>
                                        </p:attrNameLst>
                                      </p:cBhvr>
                                      <p:to>
                                        <p:strVal val="visible"/>
                                      </p:to>
                                    </p:set>
                                    <p:animEffect transition="in" filter="wipe(down)">
                                      <p:cBhvr>
                                        <p:cTn id="37" dur="500"/>
                                        <p:tgtEl>
                                          <p:spTgt spid="87"/>
                                        </p:tgtEl>
                                      </p:cBhvr>
                                    </p:animEffect>
                                  </p:childTnLst>
                                </p:cTn>
                              </p:par>
                            </p:childTnLst>
                          </p:cTn>
                        </p:par>
                      </p:childTnLst>
                    </p:cTn>
                  </p:par>
                  <p:par>
                    <p:cTn id="38" fill="hold">
                      <p:stCondLst>
                        <p:cond delay="indefinite"/>
                      </p:stCondLst>
                      <p:childTnLst>
                        <p:par>
                          <p:cTn id="39" fill="hold">
                            <p:stCondLst>
                              <p:cond delay="0"/>
                            </p:stCondLst>
                            <p:childTnLst>
                              <p:par>
                                <p:cTn id="40" presetID="19" presetClass="emph" presetSubtype="0" fill="hold" grpId="0" nodeType="clickEffect">
                                  <p:stCondLst>
                                    <p:cond delay="0"/>
                                  </p:stCondLst>
                                  <p:childTnLst>
                                    <p:animClr clrSpc="rgb" dir="cw">
                                      <p:cBhvr override="childStyle">
                                        <p:cTn id="41" dur="500" fill="hold"/>
                                        <p:tgtEl>
                                          <p:spTgt spid="7"/>
                                        </p:tgtEl>
                                        <p:attrNameLst>
                                          <p:attrName>style.color</p:attrName>
                                        </p:attrNameLst>
                                      </p:cBhvr>
                                      <p:to>
                                        <a:srgbClr val="FFC000"/>
                                      </p:to>
                                    </p:animClr>
                                    <p:animClr clrSpc="rgb" dir="cw">
                                      <p:cBhvr>
                                        <p:cTn id="42" dur="500" fill="hold"/>
                                        <p:tgtEl>
                                          <p:spTgt spid="7"/>
                                        </p:tgtEl>
                                        <p:attrNameLst>
                                          <p:attrName>fillcolor</p:attrName>
                                        </p:attrNameLst>
                                      </p:cBhvr>
                                      <p:to>
                                        <a:srgbClr val="FFC000"/>
                                      </p:to>
                                    </p:animClr>
                                    <p:set>
                                      <p:cBhvr>
                                        <p:cTn id="43" dur="500" fill="hold"/>
                                        <p:tgtEl>
                                          <p:spTgt spid="7"/>
                                        </p:tgtEl>
                                        <p:attrNameLst>
                                          <p:attrName>fill.type</p:attrName>
                                        </p:attrNameLst>
                                      </p:cBhvr>
                                      <p:to>
                                        <p:strVal val="solid"/>
                                      </p:to>
                                    </p:set>
                                    <p:set>
                                      <p:cBhvr>
                                        <p:cTn id="44" dur="500" fill="hold"/>
                                        <p:tgtEl>
                                          <p:spTgt spid="7"/>
                                        </p:tgtEl>
                                        <p:attrNameLst>
                                          <p:attrName>fill.on</p:attrName>
                                        </p:attrNameLst>
                                      </p:cBhvr>
                                      <p:to>
                                        <p:strVal val="tru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124"/>
                                        </p:tgtEl>
                                        <p:attrNameLst>
                                          <p:attrName>style.visibility</p:attrName>
                                        </p:attrNameLst>
                                      </p:cBhvr>
                                      <p:to>
                                        <p:strVal val="visible"/>
                                      </p:to>
                                    </p:set>
                                    <p:animEffect transition="in" filter="wipe(down)">
                                      <p:cBhvr>
                                        <p:cTn id="49" dur="500"/>
                                        <p:tgtEl>
                                          <p:spTgt spid="124"/>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63"/>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1046"/>
                                        </p:tgtEl>
                                        <p:attrNameLst>
                                          <p:attrName>style.visibility</p:attrName>
                                        </p:attrNameLst>
                                      </p:cBhvr>
                                      <p:to>
                                        <p:strVal val="visible"/>
                                      </p:to>
                                    </p:set>
                                    <p:animEffect transition="in" filter="wipe(down)">
                                      <p:cBhvr>
                                        <p:cTn id="58" dur="500"/>
                                        <p:tgtEl>
                                          <p:spTgt spid="1046"/>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105"/>
                                        </p:tgtEl>
                                        <p:attrNameLst>
                                          <p:attrName>style.visibility</p:attrName>
                                        </p:attrNameLst>
                                      </p:cBhvr>
                                      <p:to>
                                        <p:strVal val="visible"/>
                                      </p:to>
                                    </p:set>
                                    <p:animEffect transition="in" filter="wipe(down)">
                                      <p:cBhvr>
                                        <p:cTn id="63" dur="500"/>
                                        <p:tgtEl>
                                          <p:spTgt spid="105"/>
                                        </p:tgtEl>
                                      </p:cBhvr>
                                    </p:animEffect>
                                  </p:childTnLst>
                                </p:cTn>
                              </p:par>
                            </p:childTnLst>
                          </p:cTn>
                        </p:par>
                      </p:childTnLst>
                    </p:cTn>
                  </p:par>
                  <p:par>
                    <p:cTn id="64" fill="hold">
                      <p:stCondLst>
                        <p:cond delay="indefinite"/>
                      </p:stCondLst>
                      <p:childTnLst>
                        <p:par>
                          <p:cTn id="65" fill="hold">
                            <p:stCondLst>
                              <p:cond delay="0"/>
                            </p:stCondLst>
                            <p:childTnLst>
                              <p:par>
                                <p:cTn id="66" presetID="19" presetClass="emph" presetSubtype="0" fill="hold" grpId="0" nodeType="clickEffect">
                                  <p:stCondLst>
                                    <p:cond delay="0"/>
                                  </p:stCondLst>
                                  <p:childTnLst>
                                    <p:animClr clrSpc="rgb" dir="cw">
                                      <p:cBhvr override="childStyle">
                                        <p:cTn id="67" dur="500" fill="hold"/>
                                        <p:tgtEl>
                                          <p:spTgt spid="12"/>
                                        </p:tgtEl>
                                        <p:attrNameLst>
                                          <p:attrName>style.color</p:attrName>
                                        </p:attrNameLst>
                                      </p:cBhvr>
                                      <p:to>
                                        <a:srgbClr val="FFC000"/>
                                      </p:to>
                                    </p:animClr>
                                    <p:animClr clrSpc="rgb" dir="cw">
                                      <p:cBhvr>
                                        <p:cTn id="68" dur="500" fill="hold"/>
                                        <p:tgtEl>
                                          <p:spTgt spid="12"/>
                                        </p:tgtEl>
                                        <p:attrNameLst>
                                          <p:attrName>fillcolor</p:attrName>
                                        </p:attrNameLst>
                                      </p:cBhvr>
                                      <p:to>
                                        <a:srgbClr val="FFC000"/>
                                      </p:to>
                                    </p:animClr>
                                    <p:set>
                                      <p:cBhvr>
                                        <p:cTn id="69" dur="500" fill="hold"/>
                                        <p:tgtEl>
                                          <p:spTgt spid="12"/>
                                        </p:tgtEl>
                                        <p:attrNameLst>
                                          <p:attrName>fill.type</p:attrName>
                                        </p:attrNameLst>
                                      </p:cBhvr>
                                      <p:to>
                                        <p:strVal val="solid"/>
                                      </p:to>
                                    </p:set>
                                    <p:set>
                                      <p:cBhvr>
                                        <p:cTn id="70" dur="500" fill="hold"/>
                                        <p:tgtEl>
                                          <p:spTgt spid="12"/>
                                        </p:tgtEl>
                                        <p:attrNameLst>
                                          <p:attrName>fill.on</p:attrName>
                                        </p:attrNameLst>
                                      </p:cBhvr>
                                      <p:to>
                                        <p:strVal val="true"/>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nodeType="clickEffect">
                                  <p:stCondLst>
                                    <p:cond delay="0"/>
                                  </p:stCondLst>
                                  <p:childTnLst>
                                    <p:set>
                                      <p:cBhvr>
                                        <p:cTn id="74" dur="1" fill="hold">
                                          <p:stCondLst>
                                            <p:cond delay="0"/>
                                          </p:stCondLst>
                                        </p:cTn>
                                        <p:tgtEl>
                                          <p:spTgt spid="126"/>
                                        </p:tgtEl>
                                        <p:attrNameLst>
                                          <p:attrName>style.visibility</p:attrName>
                                        </p:attrNameLst>
                                      </p:cBhvr>
                                      <p:to>
                                        <p:strVal val="visible"/>
                                      </p:to>
                                    </p:set>
                                    <p:animEffect transition="in" filter="wipe(down)">
                                      <p:cBhvr>
                                        <p:cTn id="75" dur="500"/>
                                        <p:tgtEl>
                                          <p:spTgt spid="126"/>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1030"/>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1028"/>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1032"/>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nodeType="clickEffect">
                                  <p:stCondLst>
                                    <p:cond delay="0"/>
                                  </p:stCondLst>
                                  <p:childTnLst>
                                    <p:set>
                                      <p:cBhvr>
                                        <p:cTn id="87" dur="1" fill="hold">
                                          <p:stCondLst>
                                            <p:cond delay="0"/>
                                          </p:stCondLst>
                                        </p:cTn>
                                        <p:tgtEl>
                                          <p:spTgt spid="1062"/>
                                        </p:tgtEl>
                                        <p:attrNameLst>
                                          <p:attrName>style.visibility</p:attrName>
                                        </p:attrNameLst>
                                      </p:cBhvr>
                                      <p:to>
                                        <p:strVal val="visible"/>
                                      </p:to>
                                    </p:set>
                                    <p:animEffect transition="in" filter="wipe(down)">
                                      <p:cBhvr>
                                        <p:cTn id="88" dur="500"/>
                                        <p:tgtEl>
                                          <p:spTgt spid="1062"/>
                                        </p:tgtEl>
                                      </p:cBhvr>
                                    </p:animEffect>
                                  </p:childTnLst>
                                </p:cTn>
                              </p:par>
                              <p:par>
                                <p:cTn id="89" presetID="22" presetClass="entr" presetSubtype="4" fill="hold" nodeType="withEffect">
                                  <p:stCondLst>
                                    <p:cond delay="0"/>
                                  </p:stCondLst>
                                  <p:childTnLst>
                                    <p:set>
                                      <p:cBhvr>
                                        <p:cTn id="90" dur="1" fill="hold">
                                          <p:stCondLst>
                                            <p:cond delay="0"/>
                                          </p:stCondLst>
                                        </p:cTn>
                                        <p:tgtEl>
                                          <p:spTgt spid="108"/>
                                        </p:tgtEl>
                                        <p:attrNameLst>
                                          <p:attrName>style.visibility</p:attrName>
                                        </p:attrNameLst>
                                      </p:cBhvr>
                                      <p:to>
                                        <p:strVal val="visible"/>
                                      </p:to>
                                    </p:set>
                                    <p:animEffect transition="in" filter="wipe(down)">
                                      <p:cBhvr>
                                        <p:cTn id="91" dur="500"/>
                                        <p:tgtEl>
                                          <p:spTgt spid="108"/>
                                        </p:tgtEl>
                                      </p:cBhvr>
                                    </p:animEffect>
                                  </p:childTnLst>
                                </p:cTn>
                              </p:par>
                            </p:childTnLst>
                          </p:cTn>
                        </p:par>
                      </p:childTnLst>
                    </p:cTn>
                  </p:par>
                  <p:par>
                    <p:cTn id="92" fill="hold">
                      <p:stCondLst>
                        <p:cond delay="indefinite"/>
                      </p:stCondLst>
                      <p:childTnLst>
                        <p:par>
                          <p:cTn id="93" fill="hold">
                            <p:stCondLst>
                              <p:cond delay="0"/>
                            </p:stCondLst>
                            <p:childTnLst>
                              <p:par>
                                <p:cTn id="94" presetID="19" presetClass="emph" presetSubtype="0" fill="hold" grpId="0" nodeType="clickEffect">
                                  <p:stCondLst>
                                    <p:cond delay="0"/>
                                  </p:stCondLst>
                                  <p:childTnLst>
                                    <p:animClr clrSpc="rgb" dir="cw">
                                      <p:cBhvr override="childStyle">
                                        <p:cTn id="95" dur="500" fill="hold"/>
                                        <p:tgtEl>
                                          <p:spTgt spid="13"/>
                                        </p:tgtEl>
                                        <p:attrNameLst>
                                          <p:attrName>style.color</p:attrName>
                                        </p:attrNameLst>
                                      </p:cBhvr>
                                      <p:to>
                                        <a:srgbClr val="FFC000"/>
                                      </p:to>
                                    </p:animClr>
                                    <p:animClr clrSpc="rgb" dir="cw">
                                      <p:cBhvr>
                                        <p:cTn id="96" dur="500" fill="hold"/>
                                        <p:tgtEl>
                                          <p:spTgt spid="13"/>
                                        </p:tgtEl>
                                        <p:attrNameLst>
                                          <p:attrName>fillcolor</p:attrName>
                                        </p:attrNameLst>
                                      </p:cBhvr>
                                      <p:to>
                                        <a:srgbClr val="FFC000"/>
                                      </p:to>
                                    </p:animClr>
                                    <p:set>
                                      <p:cBhvr>
                                        <p:cTn id="97" dur="500" fill="hold"/>
                                        <p:tgtEl>
                                          <p:spTgt spid="13"/>
                                        </p:tgtEl>
                                        <p:attrNameLst>
                                          <p:attrName>fill.type</p:attrName>
                                        </p:attrNameLst>
                                      </p:cBhvr>
                                      <p:to>
                                        <p:strVal val="solid"/>
                                      </p:to>
                                    </p:set>
                                    <p:set>
                                      <p:cBhvr>
                                        <p:cTn id="98" dur="500" fill="hold"/>
                                        <p:tgtEl>
                                          <p:spTgt spid="13"/>
                                        </p:tgtEl>
                                        <p:attrNameLst>
                                          <p:attrName>fill.on</p:attrName>
                                        </p:attrNameLst>
                                      </p:cBhvr>
                                      <p:to>
                                        <p:strVal val="true"/>
                                      </p:to>
                                    </p:se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nodeType="clickEffect">
                                  <p:stCondLst>
                                    <p:cond delay="0"/>
                                  </p:stCondLst>
                                  <p:childTnLst>
                                    <p:set>
                                      <p:cBhvr>
                                        <p:cTn id="102" dur="1" fill="hold">
                                          <p:stCondLst>
                                            <p:cond delay="0"/>
                                          </p:stCondLst>
                                        </p:cTn>
                                        <p:tgtEl>
                                          <p:spTgt spid="130"/>
                                        </p:tgtEl>
                                        <p:attrNameLst>
                                          <p:attrName>style.visibility</p:attrName>
                                        </p:attrNameLst>
                                      </p:cBhvr>
                                      <p:to>
                                        <p:strVal val="visible"/>
                                      </p:to>
                                    </p:set>
                                    <p:animEffect transition="in" filter="wipe(down)">
                                      <p:cBhvr>
                                        <p:cTn id="103" dur="500"/>
                                        <p:tgtEl>
                                          <p:spTgt spid="130"/>
                                        </p:tgtEl>
                                      </p:cBhvr>
                                    </p:animEffec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1031"/>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22" presetClass="entr" presetSubtype="4" fill="hold" nodeType="clickEffect">
                                  <p:stCondLst>
                                    <p:cond delay="0"/>
                                  </p:stCondLst>
                                  <p:childTnLst>
                                    <p:set>
                                      <p:cBhvr>
                                        <p:cTn id="111" dur="1" fill="hold">
                                          <p:stCondLst>
                                            <p:cond delay="0"/>
                                          </p:stCondLst>
                                        </p:cTn>
                                        <p:tgtEl>
                                          <p:spTgt spid="120"/>
                                        </p:tgtEl>
                                        <p:attrNameLst>
                                          <p:attrName>style.visibility</p:attrName>
                                        </p:attrNameLst>
                                      </p:cBhvr>
                                      <p:to>
                                        <p:strVal val="visible"/>
                                      </p:to>
                                    </p:set>
                                    <p:animEffect transition="in" filter="wipe(down)">
                                      <p:cBhvr>
                                        <p:cTn id="112" dur="500"/>
                                        <p:tgtEl>
                                          <p:spTgt spid="120"/>
                                        </p:tgtEl>
                                      </p:cBhvr>
                                    </p:animEffect>
                                  </p:childTnLst>
                                </p:cTn>
                              </p:par>
                            </p:childTnLst>
                          </p:cTn>
                        </p:par>
                      </p:childTnLst>
                    </p:cTn>
                  </p:par>
                  <p:par>
                    <p:cTn id="113" fill="hold">
                      <p:stCondLst>
                        <p:cond delay="indefinite"/>
                      </p:stCondLst>
                      <p:childTnLst>
                        <p:par>
                          <p:cTn id="114" fill="hold">
                            <p:stCondLst>
                              <p:cond delay="0"/>
                            </p:stCondLst>
                            <p:childTnLst>
                              <p:par>
                                <p:cTn id="115" presetID="19" presetClass="emph" presetSubtype="0" fill="hold" grpId="0" nodeType="clickEffect">
                                  <p:stCondLst>
                                    <p:cond delay="0"/>
                                  </p:stCondLst>
                                  <p:childTnLst>
                                    <p:animClr clrSpc="rgb" dir="cw">
                                      <p:cBhvr override="childStyle">
                                        <p:cTn id="116" dur="500" fill="hold"/>
                                        <p:tgtEl>
                                          <p:spTgt spid="9"/>
                                        </p:tgtEl>
                                        <p:attrNameLst>
                                          <p:attrName>style.color</p:attrName>
                                        </p:attrNameLst>
                                      </p:cBhvr>
                                      <p:to>
                                        <a:srgbClr val="FFC000"/>
                                      </p:to>
                                    </p:animClr>
                                    <p:animClr clrSpc="rgb" dir="cw">
                                      <p:cBhvr>
                                        <p:cTn id="117" dur="500" fill="hold"/>
                                        <p:tgtEl>
                                          <p:spTgt spid="9"/>
                                        </p:tgtEl>
                                        <p:attrNameLst>
                                          <p:attrName>fillcolor</p:attrName>
                                        </p:attrNameLst>
                                      </p:cBhvr>
                                      <p:to>
                                        <a:srgbClr val="FFC000"/>
                                      </p:to>
                                    </p:animClr>
                                    <p:set>
                                      <p:cBhvr>
                                        <p:cTn id="118" dur="500" fill="hold"/>
                                        <p:tgtEl>
                                          <p:spTgt spid="9"/>
                                        </p:tgtEl>
                                        <p:attrNameLst>
                                          <p:attrName>fill.type</p:attrName>
                                        </p:attrNameLst>
                                      </p:cBhvr>
                                      <p:to>
                                        <p:strVal val="solid"/>
                                      </p:to>
                                    </p:set>
                                    <p:set>
                                      <p:cBhvr>
                                        <p:cTn id="119" dur="500" fill="hold"/>
                                        <p:tgtEl>
                                          <p:spTgt spid="9"/>
                                        </p:tgtEl>
                                        <p:attrNameLst>
                                          <p:attrName>fill.on</p:attrName>
                                        </p:attrNameLst>
                                      </p:cBhvr>
                                      <p:to>
                                        <p:strVal val="true"/>
                                      </p:to>
                                    </p:set>
                                  </p:childTnLst>
                                </p:cTn>
                              </p:par>
                            </p:childTnLst>
                          </p:cTn>
                        </p:par>
                      </p:childTnLst>
                    </p:cTn>
                  </p:par>
                  <p:par>
                    <p:cTn id="120" fill="hold">
                      <p:stCondLst>
                        <p:cond delay="indefinite"/>
                      </p:stCondLst>
                      <p:childTnLst>
                        <p:par>
                          <p:cTn id="121" fill="hold">
                            <p:stCondLst>
                              <p:cond delay="0"/>
                            </p:stCondLst>
                            <p:childTnLst>
                              <p:par>
                                <p:cTn id="122" presetID="22" presetClass="entr" presetSubtype="4" fill="hold" nodeType="clickEffect">
                                  <p:stCondLst>
                                    <p:cond delay="0"/>
                                  </p:stCondLst>
                                  <p:childTnLst>
                                    <p:set>
                                      <p:cBhvr>
                                        <p:cTn id="123" dur="1" fill="hold">
                                          <p:stCondLst>
                                            <p:cond delay="0"/>
                                          </p:stCondLst>
                                        </p:cTn>
                                        <p:tgtEl>
                                          <p:spTgt spid="133"/>
                                        </p:tgtEl>
                                        <p:attrNameLst>
                                          <p:attrName>style.visibility</p:attrName>
                                        </p:attrNameLst>
                                      </p:cBhvr>
                                      <p:to>
                                        <p:strVal val="visible"/>
                                      </p:to>
                                    </p:set>
                                    <p:animEffect transition="in" filter="wipe(down)">
                                      <p:cBhvr>
                                        <p:cTn id="124" dur="500"/>
                                        <p:tgtEl>
                                          <p:spTgt spid="133"/>
                                        </p:tgtEl>
                                      </p:cBhvr>
                                    </p:animEffec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1025"/>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1033"/>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40"/>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39"/>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38"/>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37"/>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034"/>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136"/>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029"/>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0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2" grpId="0" animBg="1"/>
      <p:bldP spid="13" grpId="0" animBg="1"/>
      <p:bldP spid="61" grpId="0"/>
      <p:bldP spid="62" grpId="0"/>
      <p:bldP spid="63" grpId="0"/>
      <p:bldP spid="1024" grpId="0"/>
      <p:bldP spid="1025" grpId="0"/>
      <p:bldP spid="1027" grpId="0"/>
      <p:bldP spid="1028" grpId="0"/>
      <p:bldP spid="1029" grpId="0"/>
      <p:bldP spid="1030" grpId="0"/>
      <p:bldP spid="1031" grpId="0"/>
      <p:bldP spid="1032" grpId="0"/>
      <p:bldP spid="1033" grpId="0"/>
      <p:bldP spid="1034" grpId="0"/>
      <p:bldP spid="136" grpId="0"/>
      <p:bldP spid="137" grpId="0"/>
      <p:bldP spid="138" grpId="0"/>
      <p:bldP spid="139" grpId="0"/>
      <p:bldP spid="14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Consistency</a:t>
            </a:r>
            <a:br>
              <a:rPr lang="en-US" dirty="0" smtClean="0"/>
            </a:br>
            <a:r>
              <a:rPr lang="en-US" sz="3200" i="1" dirty="0" err="1" smtClean="0"/>
              <a:t>Pfft</a:t>
            </a:r>
            <a:r>
              <a:rPr lang="en-US" sz="3200" i="1" dirty="0" smtClean="0"/>
              <a:t>! What’s so hard about it?</a:t>
            </a:r>
            <a:endParaRPr lang="en-US" i="1" dirty="0"/>
          </a:p>
        </p:txBody>
      </p:sp>
      <p:sp>
        <p:nvSpPr>
          <p:cNvPr id="3" name="Content Placeholder 2"/>
          <p:cNvSpPr>
            <a:spLocks noGrp="1"/>
          </p:cNvSpPr>
          <p:nvPr>
            <p:ph idx="1"/>
          </p:nvPr>
        </p:nvSpPr>
        <p:spPr/>
        <p:txBody>
          <a:bodyPr>
            <a:normAutofit/>
          </a:bodyPr>
          <a:lstStyle/>
          <a:p>
            <a:r>
              <a:rPr lang="en-US" dirty="0" smtClean="0"/>
              <a:t>Really only need to answer two questions:</a:t>
            </a:r>
          </a:p>
          <a:p>
            <a:pPr lvl="1"/>
            <a:r>
              <a:rPr lang="en-US" dirty="0" smtClean="0"/>
              <a:t>Is stale read an option and if so, how stale is stale?</a:t>
            </a:r>
          </a:p>
          <a:p>
            <a:pPr lvl="1"/>
            <a:endParaRPr lang="en-US" dirty="0"/>
          </a:p>
          <a:p>
            <a:pPr lvl="1"/>
            <a:endParaRPr lang="en-US" dirty="0" smtClean="0"/>
          </a:p>
          <a:p>
            <a:pPr lvl="1"/>
            <a:endParaRPr lang="en-US" dirty="0" smtClean="0"/>
          </a:p>
          <a:p>
            <a:pPr lvl="1"/>
            <a:endParaRPr lang="en-US" dirty="0" smtClean="0"/>
          </a:p>
          <a:p>
            <a:pPr lvl="1"/>
            <a:r>
              <a:rPr lang="en-US" dirty="0" smtClean="0"/>
              <a:t>Ordering of writes across replicas</a:t>
            </a:r>
          </a:p>
          <a:p>
            <a:pPr lvl="1"/>
            <a:endParaRPr lang="en-US" dirty="0" smtClean="0"/>
          </a:p>
          <a:p>
            <a:pPr lvl="1"/>
            <a:endParaRPr lang="en-US" dirty="0"/>
          </a:p>
          <a:p>
            <a:pPr lvl="1"/>
            <a:endParaRPr lang="en-US" dirty="0" smtClean="0"/>
          </a:p>
        </p:txBody>
      </p:sp>
      <p:sp>
        <p:nvSpPr>
          <p:cNvPr id="4" name="Slide Number Placeholder 3"/>
          <p:cNvSpPr>
            <a:spLocks noGrp="1"/>
          </p:cNvSpPr>
          <p:nvPr>
            <p:ph type="sldNum" sz="quarter" idx="12"/>
          </p:nvPr>
        </p:nvSpPr>
        <p:spPr/>
        <p:txBody>
          <a:bodyPr/>
          <a:lstStyle/>
          <a:p>
            <a:fld id="{D57F1E4F-1CFF-5643-939E-02111984F565}" type="slidenum">
              <a:rPr lang="en-US" smtClean="0"/>
              <a:t>6</a:t>
            </a:fld>
            <a:endParaRPr lang="en-US" dirty="0"/>
          </a:p>
        </p:txBody>
      </p:sp>
      <p:sp>
        <p:nvSpPr>
          <p:cNvPr id="6" name="Rectangle 5"/>
          <p:cNvSpPr/>
          <p:nvPr/>
        </p:nvSpPr>
        <p:spPr>
          <a:xfrm>
            <a:off x="1905048" y="2955061"/>
            <a:ext cx="6618819" cy="12577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lvl="1"/>
            <a:r>
              <a:rPr lang="en-US" dirty="0" smtClean="0"/>
              <a:t>				</a:t>
            </a:r>
          </a:p>
          <a:p>
            <a:pPr lvl="1"/>
            <a:r>
              <a:rPr lang="en-US" dirty="0"/>
              <a:t>	</a:t>
            </a:r>
            <a:r>
              <a:rPr lang="en-US" dirty="0" smtClean="0"/>
              <a:t>			$ x = 1;</a:t>
            </a:r>
          </a:p>
          <a:p>
            <a:pPr lvl="1"/>
            <a:r>
              <a:rPr lang="en-US" dirty="0"/>
              <a:t>	</a:t>
            </a:r>
            <a:r>
              <a:rPr lang="en-US" dirty="0" smtClean="0"/>
              <a:t>			$ x = 2;</a:t>
            </a:r>
            <a:br>
              <a:rPr lang="en-US" dirty="0" smtClean="0"/>
            </a:br>
            <a:r>
              <a:rPr lang="en-US" dirty="0" smtClean="0"/>
              <a:t>				$ puts x; #1? or 2?</a:t>
            </a:r>
          </a:p>
          <a:p>
            <a:pPr lvl="1"/>
            <a:r>
              <a:rPr lang="en-US" dirty="0"/>
              <a:t>	</a:t>
            </a:r>
            <a:r>
              <a:rPr lang="en-US" dirty="0" smtClean="0"/>
              <a:t>			</a:t>
            </a:r>
            <a:endParaRPr lang="en-US" dirty="0"/>
          </a:p>
        </p:txBody>
      </p:sp>
      <p:sp>
        <p:nvSpPr>
          <p:cNvPr id="7" name="Rectangle 6"/>
          <p:cNvSpPr/>
          <p:nvPr/>
        </p:nvSpPr>
        <p:spPr>
          <a:xfrm>
            <a:off x="1910906" y="4975742"/>
            <a:ext cx="6618819" cy="150829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lvl="1"/>
            <a:r>
              <a:rPr lang="en-US" dirty="0"/>
              <a:t>	</a:t>
            </a:r>
            <a:r>
              <a:rPr lang="en-US" dirty="0" smtClean="0"/>
              <a:t>			$ x = 1;</a:t>
            </a:r>
          </a:p>
          <a:p>
            <a:pPr lvl="1"/>
            <a:r>
              <a:rPr lang="en-US" dirty="0"/>
              <a:t>	</a:t>
            </a:r>
            <a:r>
              <a:rPr lang="en-US" dirty="0" smtClean="0"/>
              <a:t>			$ x = 2;</a:t>
            </a:r>
            <a:br>
              <a:rPr lang="en-US" dirty="0" smtClean="0"/>
            </a:br>
            <a:r>
              <a:rPr lang="en-US" dirty="0" smtClean="0"/>
              <a:t>				$ puts x; #2</a:t>
            </a:r>
          </a:p>
          <a:p>
            <a:pPr lvl="1"/>
            <a:r>
              <a:rPr lang="en-US" dirty="0"/>
              <a:t>	</a:t>
            </a:r>
            <a:r>
              <a:rPr lang="en-US" dirty="0" smtClean="0"/>
              <a:t>			$ puts x;</a:t>
            </a:r>
            <a:r>
              <a:rPr lang="en-US" dirty="0"/>
              <a:t>	</a:t>
            </a:r>
            <a:r>
              <a:rPr lang="en-US" dirty="0" smtClean="0"/>
              <a:t> #1			</a:t>
            </a:r>
            <a:endParaRPr lang="en-US" dirty="0"/>
          </a:p>
        </p:txBody>
      </p:sp>
    </p:spTree>
    <p:extLst>
      <p:ext uri="{BB962C8B-B14F-4D97-AF65-F5344CB8AC3E}">
        <p14:creationId xmlns:p14="http://schemas.microsoft.com/office/powerpoint/2010/main" val="330207420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Consistency: Strict</a:t>
            </a:r>
            <a:br>
              <a:rPr lang="en-US" dirty="0" smtClean="0"/>
            </a:br>
            <a:r>
              <a:rPr lang="en-US" sz="3200" i="1" dirty="0" smtClean="0"/>
              <a:t>This time with pictures!</a:t>
            </a:r>
            <a:endParaRPr lang="en-US" i="1"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587508805"/>
              </p:ext>
            </p:extLst>
          </p:nvPr>
        </p:nvGraphicFramePr>
        <p:xfrm>
          <a:off x="1069892" y="3680676"/>
          <a:ext cx="8946252" cy="1854200"/>
        </p:xfrm>
        <a:graphic>
          <a:graphicData uri="http://schemas.openxmlformats.org/drawingml/2006/table">
            <a:tbl>
              <a:tblPr firstRow="1" bandRow="1">
                <a:tableStyleId>{3C2FFA5D-87B4-456A-9821-1D502468CF0F}</a:tableStyleId>
              </a:tblPr>
              <a:tblGrid>
                <a:gridCol w="994028"/>
                <a:gridCol w="994028"/>
                <a:gridCol w="994028"/>
                <a:gridCol w="994028"/>
                <a:gridCol w="994028"/>
                <a:gridCol w="994028"/>
                <a:gridCol w="994028"/>
                <a:gridCol w="994028"/>
                <a:gridCol w="994028"/>
              </a:tblGrid>
              <a:tr h="370840">
                <a:tc>
                  <a:txBody>
                    <a:bodyPr/>
                    <a:lstStyle/>
                    <a:p>
                      <a:r>
                        <a:rPr lang="en-US" dirty="0" smtClean="0"/>
                        <a:t>T</a:t>
                      </a:r>
                      <a:endParaRPr lang="en-US" dirty="0"/>
                    </a:p>
                  </a:txBody>
                  <a:tcPr/>
                </a:tc>
                <a:tc>
                  <a:txBody>
                    <a:bodyPr/>
                    <a:lstStyle/>
                    <a:p>
                      <a:r>
                        <a:rPr lang="en-US" dirty="0" smtClean="0"/>
                        <a:t>T+1</a:t>
                      </a:r>
                      <a:endParaRPr lang="en-US" dirty="0"/>
                    </a:p>
                  </a:txBody>
                  <a:tcPr/>
                </a:tc>
                <a:tc>
                  <a:txBody>
                    <a:bodyPr/>
                    <a:lstStyle/>
                    <a:p>
                      <a:r>
                        <a:rPr lang="en-US" dirty="0" smtClean="0"/>
                        <a:t>T+2</a:t>
                      </a:r>
                      <a:endParaRPr lang="en-US" dirty="0"/>
                    </a:p>
                  </a:txBody>
                  <a:tcPr/>
                </a:tc>
                <a:tc>
                  <a:txBody>
                    <a:bodyPr/>
                    <a:lstStyle/>
                    <a:p>
                      <a:r>
                        <a:rPr lang="en-US" dirty="0" smtClean="0"/>
                        <a:t>T+3</a:t>
                      </a:r>
                      <a:endParaRPr lang="en-US" dirty="0"/>
                    </a:p>
                  </a:txBody>
                  <a:tcPr/>
                </a:tc>
                <a:tc>
                  <a:txBody>
                    <a:bodyPr/>
                    <a:lstStyle/>
                    <a:p>
                      <a:r>
                        <a:rPr lang="en-US" dirty="0" smtClean="0"/>
                        <a:t>T+4</a:t>
                      </a:r>
                      <a:endParaRPr lang="en-US" dirty="0"/>
                    </a:p>
                  </a:txBody>
                  <a:tcPr/>
                </a:tc>
                <a:tc>
                  <a:txBody>
                    <a:bodyPr/>
                    <a:lstStyle/>
                    <a:p>
                      <a:r>
                        <a:rPr lang="en-US" dirty="0" smtClean="0"/>
                        <a:t>T+5</a:t>
                      </a:r>
                      <a:endParaRPr lang="en-US" dirty="0"/>
                    </a:p>
                  </a:txBody>
                  <a:tcPr/>
                </a:tc>
                <a:tc>
                  <a:txBody>
                    <a:bodyPr/>
                    <a:lstStyle/>
                    <a:p>
                      <a:r>
                        <a:rPr lang="en-US" dirty="0" smtClean="0"/>
                        <a:t>T+6</a:t>
                      </a:r>
                      <a:endParaRPr lang="en-US" dirty="0"/>
                    </a:p>
                  </a:txBody>
                  <a:tcPr/>
                </a:tc>
                <a:tc>
                  <a:txBody>
                    <a:bodyPr/>
                    <a:lstStyle/>
                    <a:p>
                      <a:r>
                        <a:rPr lang="en-US" dirty="0" smtClean="0"/>
                        <a:t>T+7</a:t>
                      </a:r>
                      <a:endParaRPr lang="en-US" dirty="0"/>
                    </a:p>
                  </a:txBody>
                  <a:tcPr/>
                </a:tc>
                <a:tc>
                  <a:txBody>
                    <a:bodyPr/>
                    <a:lstStyle/>
                    <a:p>
                      <a:r>
                        <a:rPr lang="en-US" dirty="0" smtClean="0"/>
                        <a:t>T+8</a:t>
                      </a:r>
                      <a:endParaRPr lang="en-US" dirty="0"/>
                    </a:p>
                  </a:txBody>
                  <a:tcPr/>
                </a:tc>
              </a:tr>
              <a:tr h="370840">
                <a:tc>
                  <a:txBody>
                    <a:bodyPr/>
                    <a:lstStyle/>
                    <a:p>
                      <a:r>
                        <a:rPr lang="en-US" dirty="0" smtClean="0"/>
                        <a:t>W(x)1</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dirty="0"/>
                    </a:p>
                  </a:txBody>
                  <a:tcPr/>
                </a:tc>
                <a:tc>
                  <a:txBody>
                    <a:bodyPr/>
                    <a:lstStyle/>
                    <a:p>
                      <a:r>
                        <a:rPr lang="en-US" dirty="0" smtClean="0"/>
                        <a:t>W(x)2</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dirty="0"/>
                    </a:p>
                  </a:txBody>
                  <a:tcPr/>
                </a:tc>
                <a:tc>
                  <a:txBody>
                    <a:bodyPr/>
                    <a:lstStyle/>
                    <a:p>
                      <a:endParaRPr lang="en-US" dirty="0"/>
                    </a:p>
                  </a:txBody>
                  <a:tcPr/>
                </a:tc>
                <a:tc>
                  <a:txBody>
                    <a:bodyPr/>
                    <a:lstStyle/>
                    <a:p>
                      <a:r>
                        <a:rPr lang="en-US" dirty="0" smtClean="0"/>
                        <a:t>R(x)?</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txBody>
                  <a:tcPr/>
                </a:tc>
                <a:tc>
                  <a:txBody>
                    <a:bodyPr/>
                    <a:lstStyle/>
                    <a:p>
                      <a:r>
                        <a:rPr lang="en-US" dirty="0" smtClean="0"/>
                        <a:t>R(x)?</a:t>
                      </a:r>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R(x)?</a:t>
                      </a:r>
                    </a:p>
                  </a:txBody>
                  <a:tcPr/>
                </a:tc>
                <a:tc>
                  <a:txBody>
                    <a:bodyPr/>
                    <a:lstStyle/>
                    <a:p>
                      <a:endParaRPr lang="en-US" dirty="0"/>
                    </a:p>
                  </a:txBody>
                  <a:tcPr/>
                </a:tc>
                <a:tc>
                  <a:txBody>
                    <a:bodyPr/>
                    <a:lstStyle/>
                    <a:p>
                      <a:r>
                        <a:rPr lang="en-US" dirty="0" smtClean="0"/>
                        <a:t>R(x)?</a:t>
                      </a:r>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r>
            </a:tbl>
          </a:graphicData>
        </a:graphic>
      </p:graphicFrame>
      <p:sp>
        <p:nvSpPr>
          <p:cNvPr id="4" name="Slide Number Placeholder 3"/>
          <p:cNvSpPr>
            <a:spLocks noGrp="1"/>
          </p:cNvSpPr>
          <p:nvPr>
            <p:ph type="sldNum" sz="quarter" idx="12"/>
          </p:nvPr>
        </p:nvSpPr>
        <p:spPr/>
        <p:txBody>
          <a:bodyPr/>
          <a:lstStyle/>
          <a:p>
            <a:fld id="{D57F1E4F-1CFF-5643-939E-02111984F565}" type="slidenum">
              <a:rPr lang="en-US" smtClean="0"/>
              <a:t>7</a:t>
            </a:fld>
            <a:endParaRPr lang="en-US" dirty="0"/>
          </a:p>
        </p:txBody>
      </p:sp>
      <p:cxnSp>
        <p:nvCxnSpPr>
          <p:cNvPr id="9" name="Straight Arrow Connector 8"/>
          <p:cNvCxnSpPr/>
          <p:nvPr/>
        </p:nvCxnSpPr>
        <p:spPr>
          <a:xfrm>
            <a:off x="1049128" y="3224680"/>
            <a:ext cx="9066695" cy="0"/>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3916170" y="2811401"/>
            <a:ext cx="3566676" cy="369332"/>
          </a:xfrm>
          <a:prstGeom prst="rect">
            <a:avLst/>
          </a:prstGeom>
          <a:noFill/>
        </p:spPr>
        <p:txBody>
          <a:bodyPr wrap="none" rtlCol="0">
            <a:spAutoFit/>
          </a:bodyPr>
          <a:lstStyle/>
          <a:p>
            <a:r>
              <a:rPr lang="en-US" dirty="0" smtClean="0"/>
              <a:t>Global time (wall clock  / real)</a:t>
            </a:r>
            <a:endParaRPr lang="en-US" dirty="0"/>
          </a:p>
        </p:txBody>
      </p:sp>
      <p:sp>
        <p:nvSpPr>
          <p:cNvPr id="11" name="TextBox 10"/>
          <p:cNvSpPr txBox="1"/>
          <p:nvPr/>
        </p:nvSpPr>
        <p:spPr>
          <a:xfrm>
            <a:off x="419653" y="4417391"/>
            <a:ext cx="513106" cy="369332"/>
          </a:xfrm>
          <a:prstGeom prst="rect">
            <a:avLst/>
          </a:prstGeom>
          <a:noFill/>
        </p:spPr>
        <p:txBody>
          <a:bodyPr wrap="none" rtlCol="0">
            <a:spAutoFit/>
          </a:bodyPr>
          <a:lstStyle/>
          <a:p>
            <a:r>
              <a:rPr lang="en-US" dirty="0" smtClean="0"/>
              <a:t>P2:</a:t>
            </a:r>
            <a:endParaRPr lang="en-US" dirty="0"/>
          </a:p>
        </p:txBody>
      </p:sp>
      <p:sp>
        <p:nvSpPr>
          <p:cNvPr id="12" name="TextBox 11"/>
          <p:cNvSpPr txBox="1"/>
          <p:nvPr/>
        </p:nvSpPr>
        <p:spPr>
          <a:xfrm>
            <a:off x="419652" y="4041913"/>
            <a:ext cx="513106" cy="369332"/>
          </a:xfrm>
          <a:prstGeom prst="rect">
            <a:avLst/>
          </a:prstGeom>
          <a:noFill/>
        </p:spPr>
        <p:txBody>
          <a:bodyPr wrap="none" rtlCol="0">
            <a:spAutoFit/>
          </a:bodyPr>
          <a:lstStyle/>
          <a:p>
            <a:r>
              <a:rPr lang="en-US" dirty="0" smtClean="0"/>
              <a:t>P1:</a:t>
            </a:r>
            <a:endParaRPr lang="en-US" dirty="0"/>
          </a:p>
        </p:txBody>
      </p:sp>
      <p:sp>
        <p:nvSpPr>
          <p:cNvPr id="13" name="TextBox 12"/>
          <p:cNvSpPr txBox="1"/>
          <p:nvPr/>
        </p:nvSpPr>
        <p:spPr>
          <a:xfrm>
            <a:off x="419653" y="4770781"/>
            <a:ext cx="513106" cy="369332"/>
          </a:xfrm>
          <a:prstGeom prst="rect">
            <a:avLst/>
          </a:prstGeom>
          <a:noFill/>
        </p:spPr>
        <p:txBody>
          <a:bodyPr wrap="none" rtlCol="0">
            <a:spAutoFit/>
          </a:bodyPr>
          <a:lstStyle/>
          <a:p>
            <a:r>
              <a:rPr lang="en-US" dirty="0" smtClean="0"/>
              <a:t>P3:</a:t>
            </a:r>
            <a:endParaRPr lang="en-US" dirty="0"/>
          </a:p>
        </p:txBody>
      </p:sp>
      <p:sp>
        <p:nvSpPr>
          <p:cNvPr id="15" name="Content Placeholder 2"/>
          <p:cNvSpPr txBox="1">
            <a:spLocks/>
          </p:cNvSpPr>
          <p:nvPr/>
        </p:nvSpPr>
        <p:spPr>
          <a:xfrm>
            <a:off x="1103312" y="1855304"/>
            <a:ext cx="8946541" cy="439309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smtClean="0"/>
              <a:t>R(x)a: Read x and got a</a:t>
            </a:r>
          </a:p>
          <a:p>
            <a:r>
              <a:rPr lang="en-US" dirty="0" smtClean="0"/>
              <a:t>W(y)b: Wrote y to b</a:t>
            </a:r>
          </a:p>
          <a:p>
            <a:endParaRPr lang="en-US" dirty="0"/>
          </a:p>
        </p:txBody>
      </p:sp>
      <p:sp>
        <p:nvSpPr>
          <p:cNvPr id="16" name="TextBox 15"/>
          <p:cNvSpPr txBox="1"/>
          <p:nvPr/>
        </p:nvSpPr>
        <p:spPr>
          <a:xfrm>
            <a:off x="418321" y="5130385"/>
            <a:ext cx="513106" cy="369332"/>
          </a:xfrm>
          <a:prstGeom prst="rect">
            <a:avLst/>
          </a:prstGeom>
          <a:noFill/>
        </p:spPr>
        <p:txBody>
          <a:bodyPr wrap="none" rtlCol="0">
            <a:spAutoFit/>
          </a:bodyPr>
          <a:lstStyle/>
          <a:p>
            <a:r>
              <a:rPr lang="en-US" dirty="0" smtClean="0"/>
              <a:t>P4:</a:t>
            </a:r>
            <a:endParaRPr lang="en-US" dirty="0"/>
          </a:p>
        </p:txBody>
      </p:sp>
      <p:cxnSp>
        <p:nvCxnSpPr>
          <p:cNvPr id="18" name="Straight Arrow Connector 17"/>
          <p:cNvCxnSpPr/>
          <p:nvPr/>
        </p:nvCxnSpPr>
        <p:spPr>
          <a:xfrm>
            <a:off x="3689684" y="5086684"/>
            <a:ext cx="0" cy="768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4678947" y="5447631"/>
            <a:ext cx="6685" cy="4077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6644105" y="5447631"/>
            <a:ext cx="6685" cy="4077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5681578" y="5086684"/>
            <a:ext cx="0" cy="768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535948" y="5888790"/>
            <a:ext cx="312593" cy="369332"/>
          </a:xfrm>
          <a:prstGeom prst="rect">
            <a:avLst/>
          </a:prstGeom>
          <a:noFill/>
        </p:spPr>
        <p:txBody>
          <a:bodyPr wrap="none" rtlCol="0">
            <a:spAutoFit/>
          </a:bodyPr>
          <a:lstStyle/>
          <a:p>
            <a:r>
              <a:rPr lang="en-US" dirty="0" smtClean="0"/>
              <a:t>2</a:t>
            </a:r>
            <a:endParaRPr lang="en-US" dirty="0"/>
          </a:p>
        </p:txBody>
      </p:sp>
      <p:sp>
        <p:nvSpPr>
          <p:cNvPr id="24" name="TextBox 23"/>
          <p:cNvSpPr txBox="1"/>
          <p:nvPr/>
        </p:nvSpPr>
        <p:spPr>
          <a:xfrm>
            <a:off x="4525211" y="5888790"/>
            <a:ext cx="312593" cy="369332"/>
          </a:xfrm>
          <a:prstGeom prst="rect">
            <a:avLst/>
          </a:prstGeom>
          <a:noFill/>
        </p:spPr>
        <p:txBody>
          <a:bodyPr wrap="none" rtlCol="0">
            <a:spAutoFit/>
          </a:bodyPr>
          <a:lstStyle/>
          <a:p>
            <a:r>
              <a:rPr lang="en-US" dirty="0" smtClean="0"/>
              <a:t>2</a:t>
            </a:r>
            <a:endParaRPr lang="en-US" dirty="0"/>
          </a:p>
        </p:txBody>
      </p:sp>
      <p:sp>
        <p:nvSpPr>
          <p:cNvPr id="25" name="TextBox 24"/>
          <p:cNvSpPr txBox="1"/>
          <p:nvPr/>
        </p:nvSpPr>
        <p:spPr>
          <a:xfrm>
            <a:off x="5527843" y="5888790"/>
            <a:ext cx="312593" cy="369332"/>
          </a:xfrm>
          <a:prstGeom prst="rect">
            <a:avLst/>
          </a:prstGeom>
          <a:noFill/>
        </p:spPr>
        <p:txBody>
          <a:bodyPr wrap="none" rtlCol="0">
            <a:spAutoFit/>
          </a:bodyPr>
          <a:lstStyle/>
          <a:p>
            <a:r>
              <a:rPr lang="en-US" dirty="0" smtClean="0"/>
              <a:t>2</a:t>
            </a:r>
            <a:endParaRPr lang="en-US" dirty="0"/>
          </a:p>
        </p:txBody>
      </p:sp>
      <p:sp>
        <p:nvSpPr>
          <p:cNvPr id="26" name="TextBox 25"/>
          <p:cNvSpPr txBox="1"/>
          <p:nvPr/>
        </p:nvSpPr>
        <p:spPr>
          <a:xfrm>
            <a:off x="6490369" y="5888790"/>
            <a:ext cx="312593" cy="369332"/>
          </a:xfrm>
          <a:prstGeom prst="rect">
            <a:avLst/>
          </a:prstGeom>
          <a:noFill/>
        </p:spPr>
        <p:txBody>
          <a:bodyPr wrap="none" rtlCol="0">
            <a:spAutoFit/>
          </a:bodyPr>
          <a:lstStyle/>
          <a:p>
            <a:r>
              <a:rPr lang="en-US" dirty="0" smtClean="0"/>
              <a:t>2</a:t>
            </a:r>
            <a:endParaRPr lang="en-US" dirty="0"/>
          </a:p>
        </p:txBody>
      </p:sp>
      <p:sp>
        <p:nvSpPr>
          <p:cNvPr id="27" name="TextBox 26"/>
          <p:cNvSpPr txBox="1"/>
          <p:nvPr/>
        </p:nvSpPr>
        <p:spPr>
          <a:xfrm>
            <a:off x="3261897" y="6055904"/>
            <a:ext cx="3802524" cy="646331"/>
          </a:xfrm>
          <a:prstGeom prst="rect">
            <a:avLst/>
          </a:prstGeom>
          <a:noFill/>
        </p:spPr>
        <p:txBody>
          <a:bodyPr wrap="square" rtlCol="0">
            <a:spAutoFit/>
          </a:bodyPr>
          <a:lstStyle/>
          <a:p>
            <a:pPr algn="ctr"/>
            <a:r>
              <a:rPr lang="en-US" dirty="0" smtClean="0"/>
              <a:t>-----------------------------------------------</a:t>
            </a:r>
            <a:br>
              <a:rPr lang="en-US" dirty="0" smtClean="0"/>
            </a:br>
            <a:r>
              <a:rPr lang="en-US" dirty="0" smtClean="0"/>
              <a:t>Strict Consistency</a:t>
            </a:r>
            <a:endParaRPr lang="en-US" dirty="0"/>
          </a:p>
        </p:txBody>
      </p:sp>
      <p:graphicFrame>
        <p:nvGraphicFramePr>
          <p:cNvPr id="28" name="Content Placeholder 6"/>
          <p:cNvGraphicFramePr>
            <a:graphicFrameLocks/>
          </p:cNvGraphicFramePr>
          <p:nvPr>
            <p:extLst>
              <p:ext uri="{D42A27DB-BD31-4B8C-83A1-F6EECF244321}">
                <p14:modId xmlns:p14="http://schemas.microsoft.com/office/powerpoint/2010/main" val="4290624879"/>
              </p:ext>
            </p:extLst>
          </p:nvPr>
        </p:nvGraphicFramePr>
        <p:xfrm>
          <a:off x="1255713" y="3806342"/>
          <a:ext cx="8946252" cy="1854200"/>
        </p:xfrm>
        <a:graphic>
          <a:graphicData uri="http://schemas.openxmlformats.org/drawingml/2006/table">
            <a:tbl>
              <a:tblPr firstRow="1" bandRow="1">
                <a:tableStyleId>{3C2FFA5D-87B4-456A-9821-1D502468CF0F}</a:tableStyleId>
              </a:tblPr>
              <a:tblGrid>
                <a:gridCol w="994028"/>
                <a:gridCol w="994028"/>
                <a:gridCol w="994028"/>
                <a:gridCol w="994028"/>
                <a:gridCol w="994028"/>
                <a:gridCol w="994028"/>
                <a:gridCol w="994028"/>
                <a:gridCol w="994028"/>
                <a:gridCol w="994028"/>
              </a:tblGrid>
              <a:tr h="370840">
                <a:tc>
                  <a:txBody>
                    <a:bodyPr/>
                    <a:lstStyle/>
                    <a:p>
                      <a:r>
                        <a:rPr lang="en-US" dirty="0" smtClean="0"/>
                        <a:t>T</a:t>
                      </a:r>
                      <a:endParaRPr lang="en-US" dirty="0"/>
                    </a:p>
                  </a:txBody>
                  <a:tcPr/>
                </a:tc>
                <a:tc>
                  <a:txBody>
                    <a:bodyPr/>
                    <a:lstStyle/>
                    <a:p>
                      <a:r>
                        <a:rPr lang="en-US" dirty="0" smtClean="0"/>
                        <a:t>T+1</a:t>
                      </a:r>
                      <a:endParaRPr lang="en-US" dirty="0"/>
                    </a:p>
                  </a:txBody>
                  <a:tcPr/>
                </a:tc>
                <a:tc>
                  <a:txBody>
                    <a:bodyPr/>
                    <a:lstStyle/>
                    <a:p>
                      <a:r>
                        <a:rPr lang="en-US" dirty="0" smtClean="0"/>
                        <a:t>T+2</a:t>
                      </a:r>
                      <a:endParaRPr lang="en-US" dirty="0"/>
                    </a:p>
                  </a:txBody>
                  <a:tcPr/>
                </a:tc>
                <a:tc>
                  <a:txBody>
                    <a:bodyPr/>
                    <a:lstStyle/>
                    <a:p>
                      <a:r>
                        <a:rPr lang="en-US" dirty="0" smtClean="0"/>
                        <a:t>T+3</a:t>
                      </a:r>
                      <a:endParaRPr lang="en-US" dirty="0"/>
                    </a:p>
                  </a:txBody>
                  <a:tcPr/>
                </a:tc>
                <a:tc>
                  <a:txBody>
                    <a:bodyPr/>
                    <a:lstStyle/>
                    <a:p>
                      <a:r>
                        <a:rPr lang="en-US" dirty="0" smtClean="0"/>
                        <a:t>T+4</a:t>
                      </a:r>
                      <a:endParaRPr lang="en-US" dirty="0"/>
                    </a:p>
                  </a:txBody>
                  <a:tcPr/>
                </a:tc>
                <a:tc>
                  <a:txBody>
                    <a:bodyPr/>
                    <a:lstStyle/>
                    <a:p>
                      <a:r>
                        <a:rPr lang="en-US" dirty="0" smtClean="0"/>
                        <a:t>T+5</a:t>
                      </a:r>
                      <a:endParaRPr lang="en-US" dirty="0"/>
                    </a:p>
                  </a:txBody>
                  <a:tcPr/>
                </a:tc>
                <a:tc>
                  <a:txBody>
                    <a:bodyPr/>
                    <a:lstStyle/>
                    <a:p>
                      <a:r>
                        <a:rPr lang="en-US" dirty="0" smtClean="0"/>
                        <a:t>T+6</a:t>
                      </a:r>
                      <a:endParaRPr lang="en-US" dirty="0"/>
                    </a:p>
                  </a:txBody>
                  <a:tcPr/>
                </a:tc>
                <a:tc>
                  <a:txBody>
                    <a:bodyPr/>
                    <a:lstStyle/>
                    <a:p>
                      <a:r>
                        <a:rPr lang="en-US" dirty="0" smtClean="0"/>
                        <a:t>T+7</a:t>
                      </a:r>
                      <a:endParaRPr lang="en-US" dirty="0"/>
                    </a:p>
                  </a:txBody>
                  <a:tcPr/>
                </a:tc>
                <a:tc>
                  <a:txBody>
                    <a:bodyPr/>
                    <a:lstStyle/>
                    <a:p>
                      <a:r>
                        <a:rPr lang="en-US" dirty="0" smtClean="0"/>
                        <a:t>T+8</a:t>
                      </a:r>
                      <a:endParaRPr lang="en-US" dirty="0"/>
                    </a:p>
                  </a:txBody>
                  <a:tcPr/>
                </a:tc>
              </a:tr>
              <a:tr h="370840">
                <a:tc>
                  <a:txBody>
                    <a:bodyPr/>
                    <a:lstStyle/>
                    <a:p>
                      <a:r>
                        <a:rPr lang="en-US" b="1" dirty="0" smtClean="0"/>
                        <a:t>W(x)1</a:t>
                      </a:r>
                      <a:endParaRPr lang="en-US" b="1" dirty="0"/>
                    </a:p>
                  </a:txBody>
                  <a:tcPr/>
                </a:tc>
                <a:tc>
                  <a:txBody>
                    <a:bodyPr/>
                    <a:lstStyle/>
                    <a:p>
                      <a:r>
                        <a:rPr lang="en-US" b="0" i="1" u="none" dirty="0" smtClean="0">
                          <a:solidFill>
                            <a:schemeClr val="tx1">
                              <a:lumMod val="85000"/>
                            </a:schemeClr>
                          </a:solidFill>
                        </a:rPr>
                        <a:t>W(x)2</a:t>
                      </a:r>
                      <a:endParaRPr lang="en-US" b="0" i="1" u="none" dirty="0">
                        <a:solidFill>
                          <a:schemeClr val="tx1">
                            <a:lumMod val="85000"/>
                          </a:schemeClr>
                        </a:solidFill>
                      </a:endParaRPr>
                    </a:p>
                  </a:txBody>
                  <a:tcPr/>
                </a:tc>
                <a:tc>
                  <a:txBody>
                    <a:bodyPr/>
                    <a:lstStyle/>
                    <a:p>
                      <a:r>
                        <a:rPr lang="en-US" b="0" i="1" u="none" dirty="0" smtClean="0">
                          <a:solidFill>
                            <a:schemeClr val="tx1">
                              <a:lumMod val="85000"/>
                            </a:schemeClr>
                          </a:solidFill>
                        </a:rPr>
                        <a:t>R(x)2</a:t>
                      </a:r>
                      <a:endParaRPr lang="en-US" b="0" i="1" u="none" dirty="0">
                        <a:solidFill>
                          <a:schemeClr val="tx1">
                            <a:lumMod val="85000"/>
                          </a:schemeClr>
                        </a:solidFill>
                      </a:endParaRPr>
                    </a:p>
                  </a:txBody>
                  <a:tcPr/>
                </a:tc>
                <a:tc>
                  <a:txBody>
                    <a:bodyPr/>
                    <a:lstStyle/>
                    <a:p>
                      <a:r>
                        <a:rPr lang="en-US" b="0" i="1" u="none" dirty="0" smtClean="0">
                          <a:solidFill>
                            <a:schemeClr val="tx1">
                              <a:lumMod val="85000"/>
                            </a:schemeClr>
                          </a:solidFill>
                        </a:rPr>
                        <a:t>R(x)2</a:t>
                      </a:r>
                      <a:endParaRPr lang="en-US" b="0" i="1" u="none" dirty="0">
                        <a:solidFill>
                          <a:schemeClr val="tx1">
                            <a:lumMod val="85000"/>
                          </a:schemeClr>
                        </a:solidFill>
                      </a:endParaRPr>
                    </a:p>
                  </a:txBody>
                  <a:tcPr/>
                </a:tc>
                <a:tc>
                  <a:txBody>
                    <a:bodyPr/>
                    <a:lstStyle/>
                    <a:p>
                      <a:r>
                        <a:rPr lang="en-US" b="0" i="1" u="none" dirty="0" smtClean="0">
                          <a:solidFill>
                            <a:schemeClr val="tx1">
                              <a:lumMod val="85000"/>
                            </a:schemeClr>
                          </a:solidFill>
                        </a:rPr>
                        <a:t>R(x)2</a:t>
                      </a:r>
                      <a:endParaRPr lang="en-US" b="0" i="1" u="none" dirty="0">
                        <a:solidFill>
                          <a:schemeClr val="tx1">
                            <a:lumMod val="85000"/>
                          </a:schemeClr>
                        </a:solidFill>
                      </a:endParaRPr>
                    </a:p>
                  </a:txBody>
                  <a:tcPr/>
                </a:tc>
                <a:tc>
                  <a:txBody>
                    <a:bodyPr/>
                    <a:lstStyle/>
                    <a:p>
                      <a:r>
                        <a:rPr lang="en-US" b="0" i="1" u="none" dirty="0" smtClean="0">
                          <a:solidFill>
                            <a:schemeClr val="tx1">
                              <a:lumMod val="85000"/>
                            </a:schemeClr>
                          </a:solidFill>
                        </a:rPr>
                        <a:t>R(x)2</a:t>
                      </a:r>
                      <a:endParaRPr lang="en-US" b="0" i="1" u="none" dirty="0">
                        <a:solidFill>
                          <a:schemeClr val="tx1">
                            <a:lumMod val="85000"/>
                          </a:schemeClr>
                        </a:solidFill>
                      </a:endParaRPr>
                    </a:p>
                  </a:txBody>
                  <a:tcPr/>
                </a:tc>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i="1" u="none" dirty="0" smtClean="0">
                          <a:solidFill>
                            <a:schemeClr val="tx1">
                              <a:lumMod val="85000"/>
                            </a:schemeClr>
                          </a:solidFill>
                        </a:rPr>
                        <a:t>W(x)1</a:t>
                      </a:r>
                    </a:p>
                  </a:txBody>
                  <a:tcPr/>
                </a:tc>
                <a:tc>
                  <a:txBody>
                    <a:bodyPr/>
                    <a:lstStyle/>
                    <a:p>
                      <a:r>
                        <a:rPr lang="en-US" b="1" dirty="0" smtClean="0"/>
                        <a:t>W(x)2</a:t>
                      </a:r>
                      <a:endParaRPr lang="en-US" b="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i="1" u="none" dirty="0" smtClean="0">
                          <a:solidFill>
                            <a:schemeClr val="tx1">
                              <a:lumMod val="85000"/>
                            </a:schemeClr>
                          </a:solidFill>
                        </a:rPr>
                        <a:t>R(x)2</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i="1" u="none" dirty="0" smtClean="0">
                          <a:solidFill>
                            <a:schemeClr val="tx1">
                              <a:lumMod val="85000"/>
                            </a:schemeClr>
                          </a:solidFill>
                        </a:rPr>
                        <a:t>R(x)2</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i="1" u="none" dirty="0" smtClean="0">
                          <a:solidFill>
                            <a:schemeClr val="tx1">
                              <a:lumMod val="85000"/>
                            </a:schemeClr>
                          </a:solidFill>
                        </a:rPr>
                        <a:t>R(x)2</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i="1" u="none" dirty="0" smtClean="0">
                          <a:solidFill>
                            <a:schemeClr val="tx1">
                              <a:lumMod val="85000"/>
                            </a:schemeClr>
                          </a:solidFill>
                        </a:rPr>
                        <a:t>R(x)2</a:t>
                      </a:r>
                    </a:p>
                  </a:txBody>
                  <a:tcPr/>
                </a:tc>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i="1" u="none" dirty="0" smtClean="0">
                          <a:solidFill>
                            <a:schemeClr val="tx1">
                              <a:lumMod val="85000"/>
                            </a:schemeClr>
                          </a:solidFill>
                        </a:rPr>
                        <a:t>W(x)1</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i="1" u="none" dirty="0" smtClean="0">
                          <a:solidFill>
                            <a:schemeClr val="tx1">
                              <a:lumMod val="85000"/>
                            </a:schemeClr>
                          </a:solidFill>
                        </a:rPr>
                        <a:t>W(x)2</a:t>
                      </a:r>
                    </a:p>
                  </a:txBody>
                  <a:tcPr/>
                </a:tc>
                <a:tc>
                  <a:txBody>
                    <a:bodyPr/>
                    <a:lstStyle/>
                    <a:p>
                      <a:r>
                        <a:rPr lang="en-US" b="1" dirty="0" smtClean="0"/>
                        <a:t>R(X)2</a:t>
                      </a:r>
                      <a:endParaRPr lang="en-US" b="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i="1" u="none" dirty="0" smtClean="0">
                          <a:solidFill>
                            <a:schemeClr val="tx1">
                              <a:lumMod val="85000"/>
                            </a:schemeClr>
                          </a:solidFill>
                        </a:rPr>
                        <a:t>R(x)2</a:t>
                      </a:r>
                    </a:p>
                  </a:txBody>
                  <a:tcPr/>
                </a:tc>
                <a:tc>
                  <a:txBody>
                    <a:bodyPr/>
                    <a:lstStyle/>
                    <a:p>
                      <a:r>
                        <a:rPr lang="en-US" b="1" dirty="0" smtClean="0"/>
                        <a:t>R(X)2</a:t>
                      </a:r>
                      <a:endParaRPr lang="en-US" b="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i="1" u="none" dirty="0" smtClean="0">
                          <a:solidFill>
                            <a:schemeClr val="tx1">
                              <a:lumMod val="85000"/>
                            </a:schemeClr>
                          </a:solidFill>
                        </a:rPr>
                        <a:t>R(x)2</a:t>
                      </a:r>
                    </a:p>
                  </a:txBody>
                  <a:tcPr/>
                </a:tc>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i="1" u="none" dirty="0" smtClean="0">
                          <a:solidFill>
                            <a:schemeClr val="tx1">
                              <a:lumMod val="85000"/>
                            </a:schemeClr>
                          </a:solidFill>
                        </a:rPr>
                        <a:t>W(x)1</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i="1" u="none" dirty="0" smtClean="0">
                          <a:solidFill>
                            <a:schemeClr val="tx1">
                              <a:lumMod val="85000"/>
                            </a:schemeClr>
                          </a:solidFill>
                        </a:rPr>
                        <a:t>W(x)2</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i="1" u="none" dirty="0" smtClean="0">
                          <a:solidFill>
                            <a:schemeClr val="tx1">
                              <a:lumMod val="85000"/>
                            </a:schemeClr>
                          </a:solidFill>
                        </a:rPr>
                        <a:t>R(x)2</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R(X)2</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i="1" u="none" dirty="0" smtClean="0">
                          <a:solidFill>
                            <a:schemeClr val="tx1">
                              <a:lumMod val="85000"/>
                            </a:schemeClr>
                          </a:solidFill>
                        </a:rPr>
                        <a:t>R(x)2</a:t>
                      </a:r>
                    </a:p>
                  </a:txBody>
                  <a:tcPr/>
                </a:tc>
                <a:tc>
                  <a:txBody>
                    <a:bodyPr/>
                    <a:lstStyle/>
                    <a:p>
                      <a:r>
                        <a:rPr lang="en-US" b="1" dirty="0" smtClean="0"/>
                        <a:t>R(x)2</a:t>
                      </a:r>
                      <a:endParaRPr lang="en-US" b="1" dirty="0"/>
                    </a:p>
                  </a:txBody>
                  <a:tcPr/>
                </a:tc>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r>
            </a:tbl>
          </a:graphicData>
        </a:graphic>
      </p:graphicFrame>
      <p:sp>
        <p:nvSpPr>
          <p:cNvPr id="29" name="TextBox 28"/>
          <p:cNvSpPr txBox="1"/>
          <p:nvPr/>
        </p:nvSpPr>
        <p:spPr>
          <a:xfrm>
            <a:off x="572053" y="4569791"/>
            <a:ext cx="513106" cy="369332"/>
          </a:xfrm>
          <a:prstGeom prst="rect">
            <a:avLst/>
          </a:prstGeom>
          <a:noFill/>
        </p:spPr>
        <p:txBody>
          <a:bodyPr wrap="none" rtlCol="0">
            <a:spAutoFit/>
          </a:bodyPr>
          <a:lstStyle/>
          <a:p>
            <a:r>
              <a:rPr lang="en-US" dirty="0" smtClean="0"/>
              <a:t>P2:</a:t>
            </a:r>
            <a:endParaRPr lang="en-US" dirty="0"/>
          </a:p>
        </p:txBody>
      </p:sp>
      <p:sp>
        <p:nvSpPr>
          <p:cNvPr id="30" name="TextBox 29"/>
          <p:cNvSpPr txBox="1"/>
          <p:nvPr/>
        </p:nvSpPr>
        <p:spPr>
          <a:xfrm>
            <a:off x="572052" y="4194313"/>
            <a:ext cx="513106" cy="369332"/>
          </a:xfrm>
          <a:prstGeom prst="rect">
            <a:avLst/>
          </a:prstGeom>
          <a:noFill/>
        </p:spPr>
        <p:txBody>
          <a:bodyPr wrap="none" rtlCol="0">
            <a:spAutoFit/>
          </a:bodyPr>
          <a:lstStyle/>
          <a:p>
            <a:r>
              <a:rPr lang="en-US" dirty="0" smtClean="0"/>
              <a:t>P1:</a:t>
            </a:r>
            <a:endParaRPr lang="en-US" dirty="0"/>
          </a:p>
        </p:txBody>
      </p:sp>
      <p:sp>
        <p:nvSpPr>
          <p:cNvPr id="31" name="TextBox 30"/>
          <p:cNvSpPr txBox="1"/>
          <p:nvPr/>
        </p:nvSpPr>
        <p:spPr>
          <a:xfrm>
            <a:off x="572053" y="4923181"/>
            <a:ext cx="513106" cy="369332"/>
          </a:xfrm>
          <a:prstGeom prst="rect">
            <a:avLst/>
          </a:prstGeom>
          <a:noFill/>
        </p:spPr>
        <p:txBody>
          <a:bodyPr wrap="none" rtlCol="0">
            <a:spAutoFit/>
          </a:bodyPr>
          <a:lstStyle/>
          <a:p>
            <a:r>
              <a:rPr lang="en-US" dirty="0" smtClean="0"/>
              <a:t>P3:</a:t>
            </a:r>
            <a:endParaRPr lang="en-US" dirty="0"/>
          </a:p>
        </p:txBody>
      </p:sp>
      <p:sp>
        <p:nvSpPr>
          <p:cNvPr id="32" name="TextBox 31"/>
          <p:cNvSpPr txBox="1"/>
          <p:nvPr/>
        </p:nvSpPr>
        <p:spPr>
          <a:xfrm>
            <a:off x="570721" y="5282785"/>
            <a:ext cx="513106" cy="369332"/>
          </a:xfrm>
          <a:prstGeom prst="rect">
            <a:avLst/>
          </a:prstGeom>
          <a:noFill/>
        </p:spPr>
        <p:txBody>
          <a:bodyPr wrap="none" rtlCol="0">
            <a:spAutoFit/>
          </a:bodyPr>
          <a:lstStyle/>
          <a:p>
            <a:r>
              <a:rPr lang="en-US" dirty="0" smtClean="0"/>
              <a:t>P4:</a:t>
            </a:r>
            <a:endParaRPr lang="en-US" dirty="0"/>
          </a:p>
        </p:txBody>
      </p:sp>
    </p:spTree>
    <p:extLst>
      <p:ext uri="{BB962C8B-B14F-4D97-AF65-F5344CB8AC3E}">
        <p14:creationId xmlns:p14="http://schemas.microsoft.com/office/powerpoint/2010/main" val="24541505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dissolve">
                                      <p:cBhvr>
                                        <p:cTn id="10" dur="500"/>
                                        <p:tgtEl>
                                          <p:spTgt spid="19"/>
                                        </p:tgtEl>
                                      </p:cBhvr>
                                    </p:animEffect>
                                  </p:childTnLst>
                                </p:cTn>
                              </p:par>
                              <p:par>
                                <p:cTn id="11" presetID="9"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dissolve">
                                      <p:cBhvr>
                                        <p:cTn id="13" dur="500"/>
                                        <p:tgtEl>
                                          <p:spTgt spid="22"/>
                                        </p:tgtEl>
                                      </p:cBhvr>
                                    </p:animEffect>
                                  </p:childTnLst>
                                </p:cTn>
                              </p:par>
                              <p:par>
                                <p:cTn id="14" presetID="9"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dissolve">
                                      <p:cBhvr>
                                        <p:cTn id="16" dur="500"/>
                                        <p:tgtEl>
                                          <p:spTgt spid="21"/>
                                        </p:tgtEl>
                                      </p:cBhvr>
                                    </p:animEffect>
                                  </p:childTnLst>
                                </p:cTn>
                              </p:par>
                              <p:par>
                                <p:cTn id="17" presetID="9" presetClass="entr" presetSubtype="0" fill="hold" grpId="1"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500"/>
                                        <p:tgtEl>
                                          <p:spTgt spid="27"/>
                                        </p:tgtEl>
                                      </p:cBhvr>
                                    </p:animEffect>
                                  </p:childTnLst>
                                </p:cTn>
                              </p:par>
                              <p:par>
                                <p:cTn id="20" presetID="9" presetClass="entr" presetSubtype="0" fill="hold" grpId="1"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dissolve">
                                      <p:cBhvr>
                                        <p:cTn id="22" dur="500"/>
                                        <p:tgtEl>
                                          <p:spTgt spid="23"/>
                                        </p:tgtEl>
                                      </p:cBhvr>
                                    </p:animEffect>
                                  </p:childTnLst>
                                </p:cTn>
                              </p:par>
                              <p:par>
                                <p:cTn id="23" presetID="9" presetClass="entr" presetSubtype="0" fill="hold" grpId="1"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dissolve">
                                      <p:cBhvr>
                                        <p:cTn id="25" dur="500"/>
                                        <p:tgtEl>
                                          <p:spTgt spid="24"/>
                                        </p:tgtEl>
                                      </p:cBhvr>
                                    </p:animEffect>
                                  </p:childTnLst>
                                </p:cTn>
                              </p:par>
                              <p:par>
                                <p:cTn id="26" presetID="9" presetClass="entr" presetSubtype="0" fill="hold" grpId="1"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dissolve">
                                      <p:cBhvr>
                                        <p:cTn id="28" dur="500"/>
                                        <p:tgtEl>
                                          <p:spTgt spid="25"/>
                                        </p:tgtEl>
                                      </p:cBhvr>
                                    </p:animEffect>
                                  </p:childTnLst>
                                </p:cTn>
                              </p:par>
                              <p:par>
                                <p:cTn id="29" presetID="9" presetClass="entr" presetSubtype="0" fill="hold" grpId="1"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dissolve">
                                      <p:cBhvr>
                                        <p:cTn id="31" dur="500"/>
                                        <p:tgtEl>
                                          <p:spTgt spid="26"/>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hidden"/>
                                      </p:to>
                                    </p:set>
                                  </p:childTnLst>
                                </p:cTn>
                              </p:par>
                              <p:par>
                                <p:cTn id="36" presetID="1" presetClass="exit"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hidden"/>
                                      </p:to>
                                    </p:set>
                                  </p:childTnLst>
                                </p:cTn>
                              </p:par>
                              <p:par>
                                <p:cTn id="38" presetID="1" presetClass="exit"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hidden"/>
                                      </p:to>
                                    </p:set>
                                  </p:childTnLst>
                                </p:cTn>
                              </p:par>
                              <p:par>
                                <p:cTn id="40" presetID="1" presetClass="exit"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7"/>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18"/>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19"/>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22"/>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21"/>
                                        </p:tgtEl>
                                        <p:attrNameLst>
                                          <p:attrName>style.visibility</p:attrName>
                                        </p:attrNameLst>
                                      </p:cBhvr>
                                      <p:to>
                                        <p:strVal val="hidden"/>
                                      </p:to>
                                    </p:set>
                                  </p:childTnLst>
                                </p:cTn>
                              </p:par>
                              <p:par>
                                <p:cTn id="52" presetID="1" presetClass="exit" presetSubtype="0" fill="hold" grpId="0" nodeType="withEffect">
                                  <p:stCondLst>
                                    <p:cond delay="0"/>
                                  </p:stCondLst>
                                  <p:childTnLst>
                                    <p:set>
                                      <p:cBhvr>
                                        <p:cTn id="53" dur="1" fill="hold">
                                          <p:stCondLst>
                                            <p:cond delay="0"/>
                                          </p:stCondLst>
                                        </p:cTn>
                                        <p:tgtEl>
                                          <p:spTgt spid="27"/>
                                        </p:tgtEl>
                                        <p:attrNameLst>
                                          <p:attrName>style.visibility</p:attrName>
                                        </p:attrNameLst>
                                      </p:cBhvr>
                                      <p:to>
                                        <p:strVal val="hidden"/>
                                      </p:to>
                                    </p:set>
                                  </p:childTnLst>
                                </p:cTn>
                              </p:par>
                              <p:par>
                                <p:cTn id="54" presetID="1" presetClass="exit" presetSubtype="0" fill="hold" grpId="0" nodeType="withEffect">
                                  <p:stCondLst>
                                    <p:cond delay="0"/>
                                  </p:stCondLst>
                                  <p:childTnLst>
                                    <p:set>
                                      <p:cBhvr>
                                        <p:cTn id="55" dur="1" fill="hold">
                                          <p:stCondLst>
                                            <p:cond delay="0"/>
                                          </p:stCondLst>
                                        </p:cTn>
                                        <p:tgtEl>
                                          <p:spTgt spid="23"/>
                                        </p:tgtEl>
                                        <p:attrNameLst>
                                          <p:attrName>style.visibility</p:attrName>
                                        </p:attrNameLst>
                                      </p:cBhvr>
                                      <p:to>
                                        <p:strVal val="hidden"/>
                                      </p:to>
                                    </p:set>
                                  </p:childTnLst>
                                </p:cTn>
                              </p:par>
                              <p:par>
                                <p:cTn id="56" presetID="1" presetClass="exit"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hidden"/>
                                      </p:to>
                                    </p:set>
                                  </p:childTnLst>
                                </p:cTn>
                              </p:par>
                              <p:par>
                                <p:cTn id="58" presetID="1" presetClass="exit" presetSubtype="0" fill="hold" grpId="0" nodeType="withEffect">
                                  <p:stCondLst>
                                    <p:cond delay="0"/>
                                  </p:stCondLst>
                                  <p:childTnLst>
                                    <p:set>
                                      <p:cBhvr>
                                        <p:cTn id="59" dur="1" fill="hold">
                                          <p:stCondLst>
                                            <p:cond delay="0"/>
                                          </p:stCondLst>
                                        </p:cTn>
                                        <p:tgtEl>
                                          <p:spTgt spid="25"/>
                                        </p:tgtEl>
                                        <p:attrNameLst>
                                          <p:attrName>style.visibility</p:attrName>
                                        </p:attrNameLst>
                                      </p:cBhvr>
                                      <p:to>
                                        <p:strVal val="hidden"/>
                                      </p:to>
                                    </p:set>
                                  </p:childTnLst>
                                </p:cTn>
                              </p:par>
                              <p:par>
                                <p:cTn id="60" presetID="1" presetClass="exit"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hidden"/>
                                      </p:to>
                                    </p:set>
                                  </p:childTnLst>
                                </p:cTn>
                              </p:par>
                              <p:par>
                                <p:cTn id="62" presetID="9" presetClass="entr" presetSubtype="0" fill="hold" nodeType="with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dissolve">
                                      <p:cBhvr>
                                        <p:cTn id="64" dur="500"/>
                                        <p:tgtEl>
                                          <p:spTgt spid="28"/>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dissolve">
                                      <p:cBhvr>
                                        <p:cTn id="67" dur="500"/>
                                        <p:tgtEl>
                                          <p:spTgt spid="30"/>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dissolve">
                                      <p:cBhvr>
                                        <p:cTn id="70" dur="500"/>
                                        <p:tgtEl>
                                          <p:spTgt spid="29"/>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dissolve">
                                      <p:cBhvr>
                                        <p:cTn id="73" dur="500"/>
                                        <p:tgtEl>
                                          <p:spTgt spid="31"/>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dissolve">
                                      <p:cBhvr>
                                        <p:cTn id="7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6" grpId="0"/>
      <p:bldP spid="23" grpId="0"/>
      <p:bldP spid="23" grpId="1"/>
      <p:bldP spid="24" grpId="0"/>
      <p:bldP spid="24" grpId="1"/>
      <p:bldP spid="25" grpId="0"/>
      <p:bldP spid="25" grpId="1"/>
      <p:bldP spid="26" grpId="0"/>
      <p:bldP spid="26" grpId="1"/>
      <p:bldP spid="27" grpId="0"/>
      <p:bldP spid="27" grpId="1"/>
      <p:bldP spid="29" grpId="0"/>
      <p:bldP spid="30" grpId="0"/>
      <p:bldP spid="31" grpId="0"/>
      <p:bldP spid="3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Consistency: Sequential</a:t>
            </a:r>
            <a:br>
              <a:rPr lang="en-US" dirty="0" smtClean="0"/>
            </a:br>
            <a:r>
              <a:rPr lang="en-US" sz="3200" i="1" dirty="0" smtClean="0"/>
              <a:t>Again, with pictures!</a:t>
            </a:r>
            <a:endParaRPr lang="en-US" i="1"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194846714"/>
              </p:ext>
            </p:extLst>
          </p:nvPr>
        </p:nvGraphicFramePr>
        <p:xfrm>
          <a:off x="1083261" y="3679519"/>
          <a:ext cx="8946252" cy="1854200"/>
        </p:xfrm>
        <a:graphic>
          <a:graphicData uri="http://schemas.openxmlformats.org/drawingml/2006/table">
            <a:tbl>
              <a:tblPr firstRow="1" bandRow="1">
                <a:tableStyleId>{3C2FFA5D-87B4-456A-9821-1D502468CF0F}</a:tableStyleId>
              </a:tblPr>
              <a:tblGrid>
                <a:gridCol w="994028"/>
                <a:gridCol w="994028"/>
                <a:gridCol w="994028"/>
                <a:gridCol w="994028"/>
                <a:gridCol w="994028"/>
                <a:gridCol w="994028"/>
                <a:gridCol w="994028"/>
                <a:gridCol w="994028"/>
                <a:gridCol w="994028"/>
              </a:tblGrid>
              <a:tr h="370840">
                <a:tc>
                  <a:txBody>
                    <a:bodyPr/>
                    <a:lstStyle/>
                    <a:p>
                      <a:r>
                        <a:rPr lang="en-US" dirty="0" smtClean="0"/>
                        <a:t>T</a:t>
                      </a:r>
                      <a:endParaRPr lang="en-US" dirty="0"/>
                    </a:p>
                  </a:txBody>
                  <a:tcPr/>
                </a:tc>
                <a:tc>
                  <a:txBody>
                    <a:bodyPr/>
                    <a:lstStyle/>
                    <a:p>
                      <a:r>
                        <a:rPr lang="en-US" dirty="0" smtClean="0"/>
                        <a:t>T+1</a:t>
                      </a:r>
                      <a:endParaRPr lang="en-US" dirty="0"/>
                    </a:p>
                  </a:txBody>
                  <a:tcPr/>
                </a:tc>
                <a:tc>
                  <a:txBody>
                    <a:bodyPr/>
                    <a:lstStyle/>
                    <a:p>
                      <a:r>
                        <a:rPr lang="en-US" dirty="0" smtClean="0"/>
                        <a:t>T+2</a:t>
                      </a:r>
                      <a:endParaRPr lang="en-US" dirty="0"/>
                    </a:p>
                  </a:txBody>
                  <a:tcPr/>
                </a:tc>
                <a:tc>
                  <a:txBody>
                    <a:bodyPr/>
                    <a:lstStyle/>
                    <a:p>
                      <a:r>
                        <a:rPr lang="en-US" dirty="0" smtClean="0"/>
                        <a:t>T+3</a:t>
                      </a:r>
                      <a:endParaRPr lang="en-US" dirty="0"/>
                    </a:p>
                  </a:txBody>
                  <a:tcPr/>
                </a:tc>
                <a:tc>
                  <a:txBody>
                    <a:bodyPr/>
                    <a:lstStyle/>
                    <a:p>
                      <a:r>
                        <a:rPr lang="en-US" dirty="0" smtClean="0"/>
                        <a:t>T+4</a:t>
                      </a:r>
                      <a:endParaRPr lang="en-US" dirty="0"/>
                    </a:p>
                  </a:txBody>
                  <a:tcPr/>
                </a:tc>
                <a:tc>
                  <a:txBody>
                    <a:bodyPr/>
                    <a:lstStyle/>
                    <a:p>
                      <a:r>
                        <a:rPr lang="en-US" dirty="0" smtClean="0"/>
                        <a:t>T+5</a:t>
                      </a:r>
                      <a:endParaRPr lang="en-US" dirty="0"/>
                    </a:p>
                  </a:txBody>
                  <a:tcPr/>
                </a:tc>
                <a:tc>
                  <a:txBody>
                    <a:bodyPr/>
                    <a:lstStyle/>
                    <a:p>
                      <a:r>
                        <a:rPr lang="en-US" dirty="0" smtClean="0"/>
                        <a:t>T+6</a:t>
                      </a:r>
                      <a:endParaRPr lang="en-US" dirty="0"/>
                    </a:p>
                  </a:txBody>
                  <a:tcPr/>
                </a:tc>
                <a:tc>
                  <a:txBody>
                    <a:bodyPr/>
                    <a:lstStyle/>
                    <a:p>
                      <a:r>
                        <a:rPr lang="en-US" dirty="0" smtClean="0"/>
                        <a:t>T+7</a:t>
                      </a:r>
                      <a:endParaRPr lang="en-US" dirty="0"/>
                    </a:p>
                  </a:txBody>
                  <a:tcPr/>
                </a:tc>
                <a:tc>
                  <a:txBody>
                    <a:bodyPr/>
                    <a:lstStyle/>
                    <a:p>
                      <a:r>
                        <a:rPr lang="en-US" dirty="0" smtClean="0"/>
                        <a:t>T+8</a:t>
                      </a:r>
                      <a:endParaRPr lang="en-US" dirty="0"/>
                    </a:p>
                  </a:txBody>
                  <a:tcPr/>
                </a:tc>
              </a:tr>
              <a:tr h="370840">
                <a:tc>
                  <a:txBody>
                    <a:bodyPr/>
                    <a:lstStyle/>
                    <a:p>
                      <a:r>
                        <a:rPr lang="en-US" dirty="0" smtClean="0"/>
                        <a:t>W(x)3</a:t>
                      </a:r>
                      <a:endParaRPr lang="en-US" dirty="0"/>
                    </a:p>
                  </a:txBody>
                  <a:tcPr/>
                </a:tc>
                <a:tc>
                  <a:txBody>
                    <a:bodyPr/>
                    <a:lstStyle/>
                    <a:p>
                      <a:endParaRPr lang="en-US" dirty="0"/>
                    </a:p>
                  </a:txBody>
                  <a:tcPr/>
                </a:tc>
                <a:tc>
                  <a:txBody>
                    <a:bodyPr/>
                    <a:lstStyle/>
                    <a:p>
                      <a:r>
                        <a:rPr lang="en-US" dirty="0" smtClean="0"/>
                        <a:t>W(x)1</a:t>
                      </a:r>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dirty="0"/>
                    </a:p>
                  </a:txBody>
                  <a:tcPr/>
                </a:tc>
                <a:tc>
                  <a:txBody>
                    <a:bodyPr/>
                    <a:lstStyle/>
                    <a:p>
                      <a:r>
                        <a:rPr lang="en-US" dirty="0" smtClean="0"/>
                        <a:t>W(x)2</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R(x)?</a:t>
                      </a:r>
                    </a:p>
                  </a:txBody>
                  <a:tcPr/>
                </a:tc>
                <a:tc>
                  <a:txBody>
                    <a:bodyPr/>
                    <a:lstStyle/>
                    <a:p>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R(x)?</a:t>
                      </a:r>
                    </a:p>
                  </a:txBody>
                  <a:tcPr/>
                </a:tc>
                <a:tc>
                  <a:txBody>
                    <a:bodyPr/>
                    <a:lstStyle/>
                    <a:p>
                      <a:endParaRPr lang="en-US"/>
                    </a:p>
                  </a:txBody>
                  <a:tcPr/>
                </a:tc>
                <a:tc>
                  <a:txBody>
                    <a:bodyPr/>
                    <a:lstStyle/>
                    <a:p>
                      <a:endParaRPr lang="en-US" dirty="0"/>
                    </a:p>
                  </a:txBody>
                  <a:tcPr/>
                </a:tc>
                <a:tc>
                  <a:txBody>
                    <a:bodyPr/>
                    <a:lstStyle/>
                    <a:p>
                      <a:endParaRPr lang="en-US" dirty="0"/>
                    </a:p>
                  </a:txBody>
                  <a:tcPr/>
                </a:tc>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R(x)?</a:t>
                      </a:r>
                    </a:p>
                  </a:txBody>
                  <a:tcPr/>
                </a:tc>
                <a:tc>
                  <a:txBody>
                    <a:bodyPr/>
                    <a:lstStyle/>
                    <a:p>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R(x)?</a:t>
                      </a:r>
                    </a:p>
                  </a:txBody>
                  <a:tcPr/>
                </a:tc>
                <a:tc>
                  <a:txBody>
                    <a:bodyPr/>
                    <a:lstStyle/>
                    <a:p>
                      <a:endParaRPr lang="en-US" dirty="0"/>
                    </a:p>
                  </a:txBody>
                  <a:tcPr/>
                </a:tc>
                <a:tc>
                  <a:txBody>
                    <a:bodyPr/>
                    <a:lstStyle/>
                    <a:p>
                      <a:endParaRPr lang="en-US" dirty="0"/>
                    </a:p>
                  </a:txBody>
                  <a:tcPr/>
                </a:tc>
              </a:tr>
            </a:tbl>
          </a:graphicData>
        </a:graphic>
      </p:graphicFrame>
      <p:sp>
        <p:nvSpPr>
          <p:cNvPr id="4" name="Slide Number Placeholder 3"/>
          <p:cNvSpPr>
            <a:spLocks noGrp="1"/>
          </p:cNvSpPr>
          <p:nvPr>
            <p:ph type="sldNum" sz="quarter" idx="12"/>
          </p:nvPr>
        </p:nvSpPr>
        <p:spPr/>
        <p:txBody>
          <a:bodyPr/>
          <a:lstStyle/>
          <a:p>
            <a:fld id="{D57F1E4F-1CFF-5643-939E-02111984F565}" type="slidenum">
              <a:rPr lang="en-US" smtClean="0"/>
              <a:t>8</a:t>
            </a:fld>
            <a:endParaRPr lang="en-US" dirty="0"/>
          </a:p>
        </p:txBody>
      </p:sp>
      <p:cxnSp>
        <p:nvCxnSpPr>
          <p:cNvPr id="9" name="Straight Arrow Connector 8"/>
          <p:cNvCxnSpPr/>
          <p:nvPr/>
        </p:nvCxnSpPr>
        <p:spPr>
          <a:xfrm>
            <a:off x="1049128" y="3224680"/>
            <a:ext cx="9066695" cy="0"/>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3916170" y="2811401"/>
            <a:ext cx="3566676" cy="369332"/>
          </a:xfrm>
          <a:prstGeom prst="rect">
            <a:avLst/>
          </a:prstGeom>
          <a:noFill/>
        </p:spPr>
        <p:txBody>
          <a:bodyPr wrap="none" rtlCol="0">
            <a:spAutoFit/>
          </a:bodyPr>
          <a:lstStyle/>
          <a:p>
            <a:r>
              <a:rPr lang="en-US" dirty="0" smtClean="0"/>
              <a:t>Global time (wall clock  / real)</a:t>
            </a:r>
            <a:endParaRPr lang="en-US" dirty="0"/>
          </a:p>
        </p:txBody>
      </p:sp>
      <p:sp>
        <p:nvSpPr>
          <p:cNvPr id="11" name="TextBox 10"/>
          <p:cNvSpPr txBox="1"/>
          <p:nvPr/>
        </p:nvSpPr>
        <p:spPr>
          <a:xfrm>
            <a:off x="419653" y="4417391"/>
            <a:ext cx="513106" cy="369332"/>
          </a:xfrm>
          <a:prstGeom prst="rect">
            <a:avLst/>
          </a:prstGeom>
          <a:noFill/>
        </p:spPr>
        <p:txBody>
          <a:bodyPr wrap="none" rtlCol="0">
            <a:spAutoFit/>
          </a:bodyPr>
          <a:lstStyle/>
          <a:p>
            <a:r>
              <a:rPr lang="en-US" dirty="0" smtClean="0"/>
              <a:t>P2:</a:t>
            </a:r>
            <a:endParaRPr lang="en-US" dirty="0"/>
          </a:p>
        </p:txBody>
      </p:sp>
      <p:sp>
        <p:nvSpPr>
          <p:cNvPr id="12" name="TextBox 11"/>
          <p:cNvSpPr txBox="1"/>
          <p:nvPr/>
        </p:nvSpPr>
        <p:spPr>
          <a:xfrm>
            <a:off x="419652" y="4041913"/>
            <a:ext cx="513106" cy="369332"/>
          </a:xfrm>
          <a:prstGeom prst="rect">
            <a:avLst/>
          </a:prstGeom>
          <a:noFill/>
        </p:spPr>
        <p:txBody>
          <a:bodyPr wrap="none" rtlCol="0">
            <a:spAutoFit/>
          </a:bodyPr>
          <a:lstStyle/>
          <a:p>
            <a:r>
              <a:rPr lang="en-US" dirty="0" smtClean="0"/>
              <a:t>P1:</a:t>
            </a:r>
            <a:endParaRPr lang="en-US" dirty="0"/>
          </a:p>
        </p:txBody>
      </p:sp>
      <p:sp>
        <p:nvSpPr>
          <p:cNvPr id="13" name="TextBox 12"/>
          <p:cNvSpPr txBox="1"/>
          <p:nvPr/>
        </p:nvSpPr>
        <p:spPr>
          <a:xfrm>
            <a:off x="419653" y="4770781"/>
            <a:ext cx="513106" cy="369332"/>
          </a:xfrm>
          <a:prstGeom prst="rect">
            <a:avLst/>
          </a:prstGeom>
          <a:noFill/>
        </p:spPr>
        <p:txBody>
          <a:bodyPr wrap="none" rtlCol="0">
            <a:spAutoFit/>
          </a:bodyPr>
          <a:lstStyle/>
          <a:p>
            <a:r>
              <a:rPr lang="en-US" dirty="0" smtClean="0"/>
              <a:t>P3:</a:t>
            </a:r>
            <a:endParaRPr lang="en-US" dirty="0"/>
          </a:p>
        </p:txBody>
      </p:sp>
      <p:sp>
        <p:nvSpPr>
          <p:cNvPr id="15" name="Content Placeholder 2"/>
          <p:cNvSpPr txBox="1">
            <a:spLocks/>
          </p:cNvSpPr>
          <p:nvPr/>
        </p:nvSpPr>
        <p:spPr>
          <a:xfrm>
            <a:off x="1103312" y="1855304"/>
            <a:ext cx="8946541" cy="439309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smtClean="0"/>
              <a:t>R(x)a: Read x and got a</a:t>
            </a:r>
          </a:p>
          <a:p>
            <a:r>
              <a:rPr lang="en-US" dirty="0" smtClean="0"/>
              <a:t>W(y)b: Wrote y to b</a:t>
            </a:r>
          </a:p>
          <a:p>
            <a:endParaRPr lang="en-US" dirty="0"/>
          </a:p>
        </p:txBody>
      </p:sp>
      <p:sp>
        <p:nvSpPr>
          <p:cNvPr id="16" name="TextBox 15"/>
          <p:cNvSpPr txBox="1"/>
          <p:nvPr/>
        </p:nvSpPr>
        <p:spPr>
          <a:xfrm>
            <a:off x="418321" y="5130385"/>
            <a:ext cx="513106" cy="369332"/>
          </a:xfrm>
          <a:prstGeom prst="rect">
            <a:avLst/>
          </a:prstGeom>
          <a:noFill/>
        </p:spPr>
        <p:txBody>
          <a:bodyPr wrap="none" rtlCol="0">
            <a:spAutoFit/>
          </a:bodyPr>
          <a:lstStyle/>
          <a:p>
            <a:r>
              <a:rPr lang="en-US" dirty="0" smtClean="0"/>
              <a:t>P4:</a:t>
            </a:r>
            <a:endParaRPr lang="en-US" dirty="0"/>
          </a:p>
        </p:txBody>
      </p:sp>
      <p:cxnSp>
        <p:nvCxnSpPr>
          <p:cNvPr id="18" name="Straight Arrow Connector 17"/>
          <p:cNvCxnSpPr/>
          <p:nvPr/>
        </p:nvCxnSpPr>
        <p:spPr>
          <a:xfrm>
            <a:off x="4687961" y="5086684"/>
            <a:ext cx="0" cy="768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5677224" y="5447631"/>
            <a:ext cx="6685" cy="4077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7642382" y="5447631"/>
            <a:ext cx="6685" cy="4077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6679855" y="5086684"/>
            <a:ext cx="0" cy="7686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4547807" y="5888790"/>
            <a:ext cx="312593" cy="369332"/>
          </a:xfrm>
          <a:prstGeom prst="rect">
            <a:avLst/>
          </a:prstGeom>
          <a:noFill/>
        </p:spPr>
        <p:txBody>
          <a:bodyPr wrap="none" rtlCol="0">
            <a:spAutoFit/>
          </a:bodyPr>
          <a:lstStyle/>
          <a:p>
            <a:r>
              <a:rPr lang="en-US" dirty="0" smtClean="0"/>
              <a:t>3</a:t>
            </a:r>
            <a:endParaRPr lang="en-US" dirty="0"/>
          </a:p>
        </p:txBody>
      </p:sp>
      <p:sp>
        <p:nvSpPr>
          <p:cNvPr id="24" name="TextBox 23"/>
          <p:cNvSpPr txBox="1"/>
          <p:nvPr/>
        </p:nvSpPr>
        <p:spPr>
          <a:xfrm>
            <a:off x="5537070" y="5888790"/>
            <a:ext cx="312593" cy="369332"/>
          </a:xfrm>
          <a:prstGeom prst="rect">
            <a:avLst/>
          </a:prstGeom>
          <a:noFill/>
        </p:spPr>
        <p:txBody>
          <a:bodyPr wrap="none" rtlCol="0">
            <a:spAutoFit/>
          </a:bodyPr>
          <a:lstStyle/>
          <a:p>
            <a:r>
              <a:rPr lang="en-US" dirty="0"/>
              <a:t>1</a:t>
            </a:r>
          </a:p>
        </p:txBody>
      </p:sp>
      <p:sp>
        <p:nvSpPr>
          <p:cNvPr id="25" name="TextBox 24"/>
          <p:cNvSpPr txBox="1"/>
          <p:nvPr/>
        </p:nvSpPr>
        <p:spPr>
          <a:xfrm>
            <a:off x="6539702" y="5888790"/>
            <a:ext cx="312593" cy="369332"/>
          </a:xfrm>
          <a:prstGeom prst="rect">
            <a:avLst/>
          </a:prstGeom>
          <a:noFill/>
        </p:spPr>
        <p:txBody>
          <a:bodyPr wrap="none" rtlCol="0">
            <a:spAutoFit/>
          </a:bodyPr>
          <a:lstStyle/>
          <a:p>
            <a:r>
              <a:rPr lang="en-US" dirty="0" smtClean="0"/>
              <a:t>1</a:t>
            </a:r>
            <a:endParaRPr lang="en-US" dirty="0"/>
          </a:p>
        </p:txBody>
      </p:sp>
      <p:sp>
        <p:nvSpPr>
          <p:cNvPr id="26" name="TextBox 25"/>
          <p:cNvSpPr txBox="1"/>
          <p:nvPr/>
        </p:nvSpPr>
        <p:spPr>
          <a:xfrm>
            <a:off x="7502228" y="5888790"/>
            <a:ext cx="312593" cy="369332"/>
          </a:xfrm>
          <a:prstGeom prst="rect">
            <a:avLst/>
          </a:prstGeom>
          <a:noFill/>
        </p:spPr>
        <p:txBody>
          <a:bodyPr wrap="none" rtlCol="0">
            <a:spAutoFit/>
          </a:bodyPr>
          <a:lstStyle/>
          <a:p>
            <a:r>
              <a:rPr lang="en-US" dirty="0" smtClean="0"/>
              <a:t>2</a:t>
            </a:r>
            <a:endParaRPr lang="en-US" dirty="0"/>
          </a:p>
        </p:txBody>
      </p:sp>
      <p:sp>
        <p:nvSpPr>
          <p:cNvPr id="27" name="TextBox 26"/>
          <p:cNvSpPr txBox="1"/>
          <p:nvPr/>
        </p:nvSpPr>
        <p:spPr>
          <a:xfrm>
            <a:off x="4273756" y="6055904"/>
            <a:ext cx="3802524" cy="646331"/>
          </a:xfrm>
          <a:prstGeom prst="rect">
            <a:avLst/>
          </a:prstGeom>
          <a:noFill/>
        </p:spPr>
        <p:txBody>
          <a:bodyPr wrap="square" rtlCol="0">
            <a:spAutoFit/>
          </a:bodyPr>
          <a:lstStyle/>
          <a:p>
            <a:pPr algn="ctr"/>
            <a:r>
              <a:rPr lang="en-US" dirty="0" smtClean="0"/>
              <a:t>-----------------------------------------------</a:t>
            </a:r>
            <a:br>
              <a:rPr lang="en-US" dirty="0" smtClean="0"/>
            </a:br>
            <a:r>
              <a:rPr lang="en-US" dirty="0" smtClean="0"/>
              <a:t>Sequential Consistency</a:t>
            </a:r>
            <a:endParaRPr lang="en-US" dirty="0"/>
          </a:p>
        </p:txBody>
      </p:sp>
      <p:graphicFrame>
        <p:nvGraphicFramePr>
          <p:cNvPr id="28" name="Content Placeholder 6"/>
          <p:cNvGraphicFramePr>
            <a:graphicFrameLocks/>
          </p:cNvGraphicFramePr>
          <p:nvPr>
            <p:extLst>
              <p:ext uri="{D42A27DB-BD31-4B8C-83A1-F6EECF244321}">
                <p14:modId xmlns:p14="http://schemas.microsoft.com/office/powerpoint/2010/main" val="3894270156"/>
              </p:ext>
            </p:extLst>
          </p:nvPr>
        </p:nvGraphicFramePr>
        <p:xfrm>
          <a:off x="1253639" y="3814174"/>
          <a:ext cx="8946252" cy="1854200"/>
        </p:xfrm>
        <a:graphic>
          <a:graphicData uri="http://schemas.openxmlformats.org/drawingml/2006/table">
            <a:tbl>
              <a:tblPr firstRow="1" bandRow="1">
                <a:tableStyleId>{3C2FFA5D-87B4-456A-9821-1D502468CF0F}</a:tableStyleId>
              </a:tblPr>
              <a:tblGrid>
                <a:gridCol w="994028"/>
                <a:gridCol w="994028"/>
                <a:gridCol w="994028"/>
                <a:gridCol w="994028"/>
                <a:gridCol w="994028"/>
                <a:gridCol w="994028"/>
                <a:gridCol w="994028"/>
                <a:gridCol w="994028"/>
                <a:gridCol w="994028"/>
              </a:tblGrid>
              <a:tr h="370840">
                <a:tc>
                  <a:txBody>
                    <a:bodyPr/>
                    <a:lstStyle/>
                    <a:p>
                      <a:r>
                        <a:rPr lang="en-US" dirty="0" smtClean="0"/>
                        <a:t>T</a:t>
                      </a:r>
                      <a:endParaRPr lang="en-US" dirty="0"/>
                    </a:p>
                  </a:txBody>
                  <a:tcPr/>
                </a:tc>
                <a:tc>
                  <a:txBody>
                    <a:bodyPr/>
                    <a:lstStyle/>
                    <a:p>
                      <a:r>
                        <a:rPr lang="en-US" dirty="0" smtClean="0"/>
                        <a:t>T+1</a:t>
                      </a:r>
                      <a:endParaRPr lang="en-US" dirty="0"/>
                    </a:p>
                  </a:txBody>
                  <a:tcPr/>
                </a:tc>
                <a:tc>
                  <a:txBody>
                    <a:bodyPr/>
                    <a:lstStyle/>
                    <a:p>
                      <a:r>
                        <a:rPr lang="en-US" dirty="0" smtClean="0"/>
                        <a:t>T+2</a:t>
                      </a:r>
                      <a:endParaRPr lang="en-US" dirty="0"/>
                    </a:p>
                  </a:txBody>
                  <a:tcPr/>
                </a:tc>
                <a:tc>
                  <a:txBody>
                    <a:bodyPr/>
                    <a:lstStyle/>
                    <a:p>
                      <a:r>
                        <a:rPr lang="en-US" dirty="0" smtClean="0"/>
                        <a:t>T+3</a:t>
                      </a:r>
                      <a:endParaRPr lang="en-US" dirty="0"/>
                    </a:p>
                  </a:txBody>
                  <a:tcPr/>
                </a:tc>
                <a:tc>
                  <a:txBody>
                    <a:bodyPr/>
                    <a:lstStyle/>
                    <a:p>
                      <a:r>
                        <a:rPr lang="en-US" dirty="0" smtClean="0"/>
                        <a:t>T+4</a:t>
                      </a:r>
                      <a:endParaRPr lang="en-US" dirty="0"/>
                    </a:p>
                  </a:txBody>
                  <a:tcPr/>
                </a:tc>
                <a:tc>
                  <a:txBody>
                    <a:bodyPr/>
                    <a:lstStyle/>
                    <a:p>
                      <a:r>
                        <a:rPr lang="en-US" dirty="0" smtClean="0"/>
                        <a:t>T+5</a:t>
                      </a:r>
                      <a:endParaRPr lang="en-US" dirty="0"/>
                    </a:p>
                  </a:txBody>
                  <a:tcPr/>
                </a:tc>
                <a:tc>
                  <a:txBody>
                    <a:bodyPr/>
                    <a:lstStyle/>
                    <a:p>
                      <a:r>
                        <a:rPr lang="en-US" dirty="0" smtClean="0"/>
                        <a:t>T+6</a:t>
                      </a:r>
                      <a:endParaRPr lang="en-US" dirty="0"/>
                    </a:p>
                  </a:txBody>
                  <a:tcPr/>
                </a:tc>
                <a:tc>
                  <a:txBody>
                    <a:bodyPr/>
                    <a:lstStyle/>
                    <a:p>
                      <a:r>
                        <a:rPr lang="en-US" dirty="0" smtClean="0"/>
                        <a:t>T+7</a:t>
                      </a:r>
                      <a:endParaRPr lang="en-US" dirty="0"/>
                    </a:p>
                  </a:txBody>
                  <a:tcPr/>
                </a:tc>
                <a:tc>
                  <a:txBody>
                    <a:bodyPr/>
                    <a:lstStyle/>
                    <a:p>
                      <a:r>
                        <a:rPr lang="en-US" dirty="0" smtClean="0"/>
                        <a:t>T+8</a:t>
                      </a:r>
                      <a:endParaRPr lang="en-US" dirty="0"/>
                    </a:p>
                  </a:txBody>
                  <a:tcPr/>
                </a:tc>
              </a:tr>
              <a:tr h="370840">
                <a:tc>
                  <a:txBody>
                    <a:bodyPr/>
                    <a:lstStyle/>
                    <a:p>
                      <a:r>
                        <a:rPr lang="en-US" b="1" dirty="0" smtClean="0"/>
                        <a:t>W(x)3</a:t>
                      </a:r>
                      <a:endParaRPr lang="en-US" b="1" dirty="0"/>
                    </a:p>
                  </a:txBody>
                  <a:tcPr/>
                </a:tc>
                <a:tc>
                  <a:txBody>
                    <a:bodyPr/>
                    <a:lstStyle/>
                    <a:p>
                      <a:r>
                        <a:rPr lang="en-US" b="0" i="1" u="none" dirty="0" smtClean="0">
                          <a:solidFill>
                            <a:schemeClr val="tx1">
                              <a:lumMod val="85000"/>
                            </a:schemeClr>
                          </a:solidFill>
                        </a:rPr>
                        <a:t>R(x)3</a:t>
                      </a:r>
                      <a:endParaRPr lang="en-US" b="0" i="1" u="none" dirty="0">
                        <a:solidFill>
                          <a:schemeClr val="tx1">
                            <a:lumMod val="85000"/>
                          </a:schemeClr>
                        </a:solidFill>
                      </a:endParaRPr>
                    </a:p>
                  </a:txBody>
                  <a:tcPr/>
                </a:tc>
                <a:tc>
                  <a:txBody>
                    <a:bodyPr/>
                    <a:lstStyle/>
                    <a:p>
                      <a:r>
                        <a:rPr lang="en-US" b="1" dirty="0" smtClean="0"/>
                        <a:t>W(x)1</a:t>
                      </a:r>
                      <a:endParaRPr lang="en-US" b="1" dirty="0"/>
                    </a:p>
                  </a:txBody>
                  <a:tcPr/>
                </a:tc>
                <a:tc>
                  <a:txBody>
                    <a:bodyPr/>
                    <a:lstStyle/>
                    <a:p>
                      <a:r>
                        <a:rPr lang="en-US" b="0" i="1" u="none" dirty="0" smtClean="0">
                          <a:solidFill>
                            <a:schemeClr val="tx1">
                              <a:lumMod val="85000"/>
                            </a:schemeClr>
                          </a:solidFill>
                        </a:rPr>
                        <a:t>R(x)1</a:t>
                      </a:r>
                      <a:endParaRPr lang="en-US" b="0" i="1" u="none" dirty="0">
                        <a:solidFill>
                          <a:schemeClr val="tx1">
                            <a:lumMod val="85000"/>
                          </a:schemeClr>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i="1" u="none" dirty="0" smtClean="0">
                          <a:solidFill>
                            <a:schemeClr val="tx1">
                              <a:lumMod val="85000"/>
                            </a:schemeClr>
                          </a:solidFill>
                        </a:rPr>
                        <a:t>R(x)1</a:t>
                      </a:r>
                    </a:p>
                  </a:txBody>
                  <a:tcPr/>
                </a:tc>
                <a:tc>
                  <a:txBody>
                    <a:bodyPr/>
                    <a:lstStyle/>
                    <a:p>
                      <a:r>
                        <a:rPr lang="en-US" b="0" i="1" u="none" dirty="0" smtClean="0">
                          <a:solidFill>
                            <a:schemeClr val="tx1">
                              <a:lumMod val="85000"/>
                            </a:schemeClr>
                          </a:solidFill>
                        </a:rPr>
                        <a:t>W(x)2</a:t>
                      </a:r>
                      <a:endParaRPr lang="en-US" b="0" i="1" u="none" dirty="0">
                        <a:solidFill>
                          <a:schemeClr val="tx1">
                            <a:lumMod val="85000"/>
                          </a:schemeClr>
                        </a:solidFill>
                      </a:endParaRPr>
                    </a:p>
                  </a:txBody>
                  <a:tcPr/>
                </a:tc>
                <a:tc>
                  <a:txBody>
                    <a:bodyPr/>
                    <a:lstStyle/>
                    <a:p>
                      <a:r>
                        <a:rPr lang="en-US" b="0" i="1" u="none" dirty="0" smtClean="0">
                          <a:solidFill>
                            <a:schemeClr val="tx1">
                              <a:lumMod val="85000"/>
                            </a:schemeClr>
                          </a:solidFill>
                        </a:rPr>
                        <a:t>R(x)2</a:t>
                      </a:r>
                      <a:endParaRPr lang="en-US" b="0" i="1" u="none" dirty="0">
                        <a:solidFill>
                          <a:schemeClr val="tx1">
                            <a:lumMod val="85000"/>
                          </a:schemeClr>
                        </a:solidFill>
                      </a:endParaRPr>
                    </a:p>
                  </a:txBody>
                  <a:tcPr/>
                </a:tc>
                <a:tc>
                  <a:txBody>
                    <a:bodyPr/>
                    <a:lstStyle/>
                    <a:p>
                      <a:r>
                        <a:rPr lang="en-US" dirty="0" smtClean="0"/>
                        <a:t>…</a:t>
                      </a:r>
                      <a:endParaRPr lang="en-US" dirty="0"/>
                    </a:p>
                  </a:txBody>
                  <a:tcPr/>
                </a:tc>
                <a:tc>
                  <a:txBody>
                    <a:bodyPr/>
                    <a:lstStyle/>
                    <a:p>
                      <a:r>
                        <a:rPr lang="en-US" dirty="0" smtClean="0"/>
                        <a:t>…</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i="1" u="none" dirty="0" smtClean="0">
                          <a:solidFill>
                            <a:schemeClr val="tx1">
                              <a:lumMod val="85000"/>
                            </a:schemeClr>
                          </a:solidFill>
                        </a:rPr>
                        <a:t>W(x)3</a:t>
                      </a:r>
                    </a:p>
                  </a:txBody>
                  <a:tcPr/>
                </a:tc>
                <a:tc>
                  <a:txBody>
                    <a:bodyPr/>
                    <a:lstStyle/>
                    <a:p>
                      <a:r>
                        <a:rPr lang="en-US" b="0" i="1" u="none" dirty="0" smtClean="0">
                          <a:solidFill>
                            <a:schemeClr val="tx1">
                              <a:lumMod val="85000"/>
                            </a:schemeClr>
                          </a:solidFill>
                        </a:rPr>
                        <a:t>R(x)3</a:t>
                      </a:r>
                      <a:endParaRPr lang="en-US" b="0" i="1" u="none" dirty="0">
                        <a:solidFill>
                          <a:schemeClr val="tx1">
                            <a:lumMod val="85000"/>
                          </a:schemeClr>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i="1" u="none" dirty="0" smtClean="0">
                          <a:solidFill>
                            <a:schemeClr val="tx1">
                              <a:lumMod val="85000"/>
                            </a:schemeClr>
                          </a:solidFill>
                        </a:rPr>
                        <a:t>W(x)1</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i="1" u="none" dirty="0" smtClean="0">
                          <a:solidFill>
                            <a:schemeClr val="tx1">
                              <a:lumMod val="85000"/>
                            </a:schemeClr>
                          </a:solidFill>
                        </a:rPr>
                        <a:t>R(x)1</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i="1" u="none" dirty="0" smtClean="0">
                          <a:solidFill>
                            <a:schemeClr val="tx1">
                              <a:lumMod val="85000"/>
                            </a:schemeClr>
                          </a:solidFill>
                        </a:rPr>
                        <a:t>R(x)1</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W(x)2</a:t>
                      </a:r>
                    </a:p>
                  </a:txBody>
                  <a:tcPr/>
                </a:tc>
                <a:tc>
                  <a:txBody>
                    <a:bodyPr/>
                    <a:lstStyle/>
                    <a:p>
                      <a:r>
                        <a:rPr lang="en-US" b="0" i="1" u="none" dirty="0" smtClean="0">
                          <a:solidFill>
                            <a:schemeClr val="tx1">
                              <a:lumMod val="85000"/>
                            </a:schemeClr>
                          </a:solidFill>
                        </a:rPr>
                        <a:t>R(x)2</a:t>
                      </a:r>
                      <a:endParaRPr lang="en-US" b="0" i="1" u="none" dirty="0">
                        <a:solidFill>
                          <a:schemeClr val="tx1">
                            <a:lumMod val="85000"/>
                          </a:schemeClr>
                        </a:solidFill>
                      </a:endParaRPr>
                    </a:p>
                  </a:txBody>
                  <a:tcPr/>
                </a:tc>
                <a:tc>
                  <a:txBody>
                    <a:bodyPr/>
                    <a:lstStyle/>
                    <a:p>
                      <a:r>
                        <a:rPr lang="en-US" dirty="0" smtClean="0"/>
                        <a:t>…</a:t>
                      </a:r>
                      <a:endParaRPr lang="en-US" dirty="0"/>
                    </a:p>
                  </a:txBody>
                  <a:tcPr/>
                </a:tc>
                <a:tc>
                  <a:txBody>
                    <a:bodyPr/>
                    <a:lstStyle/>
                    <a:p>
                      <a:r>
                        <a:rPr lang="en-US" dirty="0" smtClean="0"/>
                        <a:t>…</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i="1" u="none" dirty="0" smtClean="0">
                          <a:solidFill>
                            <a:schemeClr val="tx1">
                              <a:lumMod val="85000"/>
                            </a:schemeClr>
                          </a:solidFill>
                        </a:rPr>
                        <a:t>W(x)3</a:t>
                      </a:r>
                    </a:p>
                  </a:txBody>
                  <a:tcPr/>
                </a:tc>
                <a:tc>
                  <a:txBody>
                    <a:bodyPr/>
                    <a:lstStyle/>
                    <a:p>
                      <a:r>
                        <a:rPr lang="en-US" b="1" dirty="0" smtClean="0"/>
                        <a:t>R(x)3</a:t>
                      </a:r>
                      <a:endParaRPr lang="en-US" b="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i="1" u="none" dirty="0" smtClean="0">
                          <a:solidFill>
                            <a:schemeClr val="tx1">
                              <a:lumMod val="85000"/>
                            </a:schemeClr>
                          </a:solidFill>
                        </a:rPr>
                        <a:t>W(x)1</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i="1" u="none" dirty="0" smtClean="0">
                          <a:solidFill>
                            <a:schemeClr val="tx1">
                              <a:lumMod val="85000"/>
                            </a:schemeClr>
                          </a:solidFill>
                        </a:rPr>
                        <a:t>R(x)1</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R(x)1</a:t>
                      </a:r>
                    </a:p>
                  </a:txBody>
                  <a:tcPr/>
                </a:tc>
                <a:tc>
                  <a:txBody>
                    <a:bodyPr/>
                    <a:lstStyle/>
                    <a:p>
                      <a:r>
                        <a:rPr lang="en-US" b="0" i="1" u="none" dirty="0" smtClean="0">
                          <a:solidFill>
                            <a:schemeClr val="tx1">
                              <a:lumMod val="85000"/>
                            </a:schemeClr>
                          </a:solidFill>
                        </a:rPr>
                        <a:t>W(x)2</a:t>
                      </a:r>
                      <a:endParaRPr lang="en-US" b="0" i="1" u="none" dirty="0">
                        <a:solidFill>
                          <a:schemeClr val="tx1">
                            <a:lumMod val="85000"/>
                          </a:schemeClr>
                        </a:solidFill>
                      </a:endParaRPr>
                    </a:p>
                  </a:txBody>
                  <a:tcPr/>
                </a:tc>
                <a:tc>
                  <a:txBody>
                    <a:bodyPr/>
                    <a:lstStyle/>
                    <a:p>
                      <a:r>
                        <a:rPr lang="en-US" b="0" i="1" u="none" dirty="0" smtClean="0">
                          <a:solidFill>
                            <a:schemeClr val="tx1">
                              <a:lumMod val="85000"/>
                            </a:schemeClr>
                          </a:solidFill>
                        </a:rPr>
                        <a:t>R(x)2</a:t>
                      </a:r>
                      <a:endParaRPr lang="en-US" b="0" i="1" u="none" dirty="0">
                        <a:solidFill>
                          <a:schemeClr val="tx1">
                            <a:lumMod val="85000"/>
                          </a:schemeClr>
                        </a:solidFill>
                      </a:endParaRPr>
                    </a:p>
                  </a:txBody>
                  <a:tcPr/>
                </a:tc>
                <a:tc>
                  <a:txBody>
                    <a:bodyPr/>
                    <a:lstStyle/>
                    <a:p>
                      <a:r>
                        <a:rPr lang="en-US" dirty="0" smtClean="0"/>
                        <a:t>…</a:t>
                      </a:r>
                      <a:endParaRPr lang="en-US" dirty="0"/>
                    </a:p>
                  </a:txBody>
                  <a:tcPr/>
                </a:tc>
                <a:tc>
                  <a:txBody>
                    <a:bodyPr/>
                    <a:lstStyle/>
                    <a:p>
                      <a:r>
                        <a:rPr lang="en-US" dirty="0" smtClean="0"/>
                        <a:t>…</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i="1" u="none" dirty="0" smtClean="0">
                          <a:solidFill>
                            <a:schemeClr val="tx1">
                              <a:lumMod val="85000"/>
                            </a:schemeClr>
                          </a:solidFill>
                        </a:rPr>
                        <a:t>W(x)3</a:t>
                      </a:r>
                    </a:p>
                  </a:txBody>
                  <a:tcPr/>
                </a:tc>
                <a:tc>
                  <a:txBody>
                    <a:bodyPr/>
                    <a:lstStyle/>
                    <a:p>
                      <a:r>
                        <a:rPr lang="en-US" b="0" i="1" u="none" dirty="0" smtClean="0">
                          <a:solidFill>
                            <a:schemeClr val="tx1">
                              <a:lumMod val="85000"/>
                            </a:schemeClr>
                          </a:solidFill>
                        </a:rPr>
                        <a:t>R(x)3</a:t>
                      </a:r>
                      <a:endParaRPr lang="en-US" b="0" i="1" u="none" dirty="0">
                        <a:solidFill>
                          <a:schemeClr val="tx1">
                            <a:lumMod val="85000"/>
                          </a:schemeClr>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i="1" u="none" dirty="0" smtClean="0">
                          <a:solidFill>
                            <a:schemeClr val="tx1">
                              <a:lumMod val="85000"/>
                            </a:schemeClr>
                          </a:solidFill>
                        </a:rPr>
                        <a:t>W(x)1</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R(x)1</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i="1" u="none" dirty="0" smtClean="0">
                          <a:solidFill>
                            <a:schemeClr val="tx1">
                              <a:lumMod val="85000"/>
                            </a:schemeClr>
                          </a:solidFill>
                        </a:rPr>
                        <a:t>R(x)1</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i="1" u="none" dirty="0" smtClean="0">
                          <a:solidFill>
                            <a:schemeClr val="tx1">
                              <a:lumMod val="85000"/>
                            </a:schemeClr>
                          </a:solidFill>
                        </a:rPr>
                        <a:t>W(x)2</a:t>
                      </a:r>
                    </a:p>
                  </a:txBody>
                  <a:tcPr/>
                </a:tc>
                <a:tc>
                  <a:txBody>
                    <a:bodyPr/>
                    <a:lstStyle/>
                    <a:p>
                      <a:r>
                        <a:rPr lang="en-US" b="1" dirty="0" smtClean="0"/>
                        <a:t>R(x)2</a:t>
                      </a:r>
                      <a:endParaRPr lang="en-US" b="1" dirty="0"/>
                    </a:p>
                  </a:txBody>
                  <a:tcPr/>
                </a:tc>
                <a:tc>
                  <a:txBody>
                    <a:bodyPr/>
                    <a:lstStyle/>
                    <a:p>
                      <a:r>
                        <a:rPr lang="en-US" dirty="0" smtClean="0"/>
                        <a:t>…</a:t>
                      </a:r>
                      <a:endParaRPr lang="en-US" dirty="0"/>
                    </a:p>
                  </a:txBody>
                  <a:tcPr/>
                </a:tc>
                <a:tc>
                  <a:txBody>
                    <a:bodyPr/>
                    <a:lstStyle/>
                    <a:p>
                      <a:r>
                        <a:rPr lang="en-US" dirty="0" smtClean="0"/>
                        <a:t>…</a:t>
                      </a:r>
                      <a:endParaRPr lang="en-US" dirty="0"/>
                    </a:p>
                  </a:txBody>
                  <a:tcPr/>
                </a:tc>
              </a:tr>
            </a:tbl>
          </a:graphicData>
        </a:graphic>
      </p:graphicFrame>
      <p:sp>
        <p:nvSpPr>
          <p:cNvPr id="29" name="TextBox 28"/>
          <p:cNvSpPr txBox="1"/>
          <p:nvPr/>
        </p:nvSpPr>
        <p:spPr>
          <a:xfrm>
            <a:off x="572053" y="4569791"/>
            <a:ext cx="513106" cy="369332"/>
          </a:xfrm>
          <a:prstGeom prst="rect">
            <a:avLst/>
          </a:prstGeom>
          <a:noFill/>
        </p:spPr>
        <p:txBody>
          <a:bodyPr wrap="none" rtlCol="0">
            <a:spAutoFit/>
          </a:bodyPr>
          <a:lstStyle/>
          <a:p>
            <a:r>
              <a:rPr lang="en-US" dirty="0" smtClean="0"/>
              <a:t>P2:</a:t>
            </a:r>
            <a:endParaRPr lang="en-US" dirty="0"/>
          </a:p>
        </p:txBody>
      </p:sp>
      <p:sp>
        <p:nvSpPr>
          <p:cNvPr id="30" name="TextBox 29"/>
          <p:cNvSpPr txBox="1"/>
          <p:nvPr/>
        </p:nvSpPr>
        <p:spPr>
          <a:xfrm>
            <a:off x="572052" y="4194313"/>
            <a:ext cx="513106" cy="369332"/>
          </a:xfrm>
          <a:prstGeom prst="rect">
            <a:avLst/>
          </a:prstGeom>
          <a:noFill/>
        </p:spPr>
        <p:txBody>
          <a:bodyPr wrap="none" rtlCol="0">
            <a:spAutoFit/>
          </a:bodyPr>
          <a:lstStyle/>
          <a:p>
            <a:r>
              <a:rPr lang="en-US" dirty="0" smtClean="0"/>
              <a:t>P1:</a:t>
            </a:r>
            <a:endParaRPr lang="en-US" dirty="0"/>
          </a:p>
        </p:txBody>
      </p:sp>
      <p:sp>
        <p:nvSpPr>
          <p:cNvPr id="31" name="TextBox 30"/>
          <p:cNvSpPr txBox="1"/>
          <p:nvPr/>
        </p:nvSpPr>
        <p:spPr>
          <a:xfrm>
            <a:off x="572053" y="4923181"/>
            <a:ext cx="513106" cy="369332"/>
          </a:xfrm>
          <a:prstGeom prst="rect">
            <a:avLst/>
          </a:prstGeom>
          <a:noFill/>
        </p:spPr>
        <p:txBody>
          <a:bodyPr wrap="none" rtlCol="0">
            <a:spAutoFit/>
          </a:bodyPr>
          <a:lstStyle/>
          <a:p>
            <a:r>
              <a:rPr lang="en-US" dirty="0" smtClean="0"/>
              <a:t>P3:</a:t>
            </a:r>
            <a:endParaRPr lang="en-US" dirty="0"/>
          </a:p>
        </p:txBody>
      </p:sp>
      <p:sp>
        <p:nvSpPr>
          <p:cNvPr id="32" name="TextBox 31"/>
          <p:cNvSpPr txBox="1"/>
          <p:nvPr/>
        </p:nvSpPr>
        <p:spPr>
          <a:xfrm>
            <a:off x="570721" y="5282785"/>
            <a:ext cx="513106" cy="369332"/>
          </a:xfrm>
          <a:prstGeom prst="rect">
            <a:avLst/>
          </a:prstGeom>
          <a:noFill/>
        </p:spPr>
        <p:txBody>
          <a:bodyPr wrap="none" rtlCol="0">
            <a:spAutoFit/>
          </a:bodyPr>
          <a:lstStyle/>
          <a:p>
            <a:r>
              <a:rPr lang="en-US" dirty="0" smtClean="0"/>
              <a:t>P4:</a:t>
            </a:r>
            <a:endParaRPr lang="en-US" dirty="0"/>
          </a:p>
        </p:txBody>
      </p:sp>
    </p:spTree>
    <p:extLst>
      <p:ext uri="{BB962C8B-B14F-4D97-AF65-F5344CB8AC3E}">
        <p14:creationId xmlns:p14="http://schemas.microsoft.com/office/powerpoint/2010/main" val="37698296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dissolve">
                                      <p:cBhvr>
                                        <p:cTn id="10" dur="500"/>
                                        <p:tgtEl>
                                          <p:spTgt spid="19"/>
                                        </p:tgtEl>
                                      </p:cBhvr>
                                    </p:animEffect>
                                  </p:childTnLst>
                                </p:cTn>
                              </p:par>
                              <p:par>
                                <p:cTn id="11" presetID="9"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dissolve">
                                      <p:cBhvr>
                                        <p:cTn id="13" dur="500"/>
                                        <p:tgtEl>
                                          <p:spTgt spid="22"/>
                                        </p:tgtEl>
                                      </p:cBhvr>
                                    </p:animEffect>
                                  </p:childTnLst>
                                </p:cTn>
                              </p:par>
                              <p:par>
                                <p:cTn id="14" presetID="9"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dissolve">
                                      <p:cBhvr>
                                        <p:cTn id="16" dur="500"/>
                                        <p:tgtEl>
                                          <p:spTgt spid="21"/>
                                        </p:tgtEl>
                                      </p:cBhvr>
                                    </p:animEffect>
                                  </p:childTnLst>
                                </p:cTn>
                              </p:par>
                              <p:par>
                                <p:cTn id="17" presetID="9" presetClass="entr" presetSubtype="0" fill="hold" grpId="1"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500"/>
                                        <p:tgtEl>
                                          <p:spTgt spid="27"/>
                                        </p:tgtEl>
                                      </p:cBhvr>
                                    </p:animEffect>
                                  </p:childTnLst>
                                </p:cTn>
                              </p:par>
                              <p:par>
                                <p:cTn id="20" presetID="9" presetClass="entr" presetSubtype="0" fill="hold" grpId="1"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dissolve">
                                      <p:cBhvr>
                                        <p:cTn id="22" dur="500"/>
                                        <p:tgtEl>
                                          <p:spTgt spid="23"/>
                                        </p:tgtEl>
                                      </p:cBhvr>
                                    </p:animEffect>
                                  </p:childTnLst>
                                </p:cTn>
                              </p:par>
                              <p:par>
                                <p:cTn id="23" presetID="9" presetClass="entr" presetSubtype="0" fill="hold" grpId="1"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dissolve">
                                      <p:cBhvr>
                                        <p:cTn id="25" dur="500"/>
                                        <p:tgtEl>
                                          <p:spTgt spid="24"/>
                                        </p:tgtEl>
                                      </p:cBhvr>
                                    </p:animEffect>
                                  </p:childTnLst>
                                </p:cTn>
                              </p:par>
                              <p:par>
                                <p:cTn id="26" presetID="9" presetClass="entr" presetSubtype="0" fill="hold" grpId="1"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dissolve">
                                      <p:cBhvr>
                                        <p:cTn id="28" dur="500"/>
                                        <p:tgtEl>
                                          <p:spTgt spid="25"/>
                                        </p:tgtEl>
                                      </p:cBhvr>
                                    </p:animEffect>
                                  </p:childTnLst>
                                </p:cTn>
                              </p:par>
                              <p:par>
                                <p:cTn id="29" presetID="9" presetClass="entr" presetSubtype="0" fill="hold" grpId="1"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dissolve">
                                      <p:cBhvr>
                                        <p:cTn id="31" dur="500"/>
                                        <p:tgtEl>
                                          <p:spTgt spid="26"/>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hidden"/>
                                      </p:to>
                                    </p:set>
                                  </p:childTnLst>
                                </p:cTn>
                              </p:par>
                              <p:par>
                                <p:cTn id="36" presetID="1" presetClass="exit"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hidden"/>
                                      </p:to>
                                    </p:set>
                                  </p:childTnLst>
                                </p:cTn>
                              </p:par>
                              <p:par>
                                <p:cTn id="38" presetID="1" presetClass="exit"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hidden"/>
                                      </p:to>
                                    </p:set>
                                  </p:childTnLst>
                                </p:cTn>
                              </p:par>
                              <p:par>
                                <p:cTn id="40" presetID="1" presetClass="exit"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7"/>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18"/>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19"/>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22"/>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21"/>
                                        </p:tgtEl>
                                        <p:attrNameLst>
                                          <p:attrName>style.visibility</p:attrName>
                                        </p:attrNameLst>
                                      </p:cBhvr>
                                      <p:to>
                                        <p:strVal val="hidden"/>
                                      </p:to>
                                    </p:set>
                                  </p:childTnLst>
                                </p:cTn>
                              </p:par>
                              <p:par>
                                <p:cTn id="52" presetID="1" presetClass="exit" presetSubtype="0" fill="hold" grpId="0" nodeType="withEffect">
                                  <p:stCondLst>
                                    <p:cond delay="0"/>
                                  </p:stCondLst>
                                  <p:childTnLst>
                                    <p:set>
                                      <p:cBhvr>
                                        <p:cTn id="53" dur="1" fill="hold">
                                          <p:stCondLst>
                                            <p:cond delay="0"/>
                                          </p:stCondLst>
                                        </p:cTn>
                                        <p:tgtEl>
                                          <p:spTgt spid="27"/>
                                        </p:tgtEl>
                                        <p:attrNameLst>
                                          <p:attrName>style.visibility</p:attrName>
                                        </p:attrNameLst>
                                      </p:cBhvr>
                                      <p:to>
                                        <p:strVal val="hidden"/>
                                      </p:to>
                                    </p:set>
                                  </p:childTnLst>
                                </p:cTn>
                              </p:par>
                              <p:par>
                                <p:cTn id="54" presetID="1" presetClass="exit" presetSubtype="0" fill="hold" grpId="0" nodeType="withEffect">
                                  <p:stCondLst>
                                    <p:cond delay="0"/>
                                  </p:stCondLst>
                                  <p:childTnLst>
                                    <p:set>
                                      <p:cBhvr>
                                        <p:cTn id="55" dur="1" fill="hold">
                                          <p:stCondLst>
                                            <p:cond delay="0"/>
                                          </p:stCondLst>
                                        </p:cTn>
                                        <p:tgtEl>
                                          <p:spTgt spid="23"/>
                                        </p:tgtEl>
                                        <p:attrNameLst>
                                          <p:attrName>style.visibility</p:attrName>
                                        </p:attrNameLst>
                                      </p:cBhvr>
                                      <p:to>
                                        <p:strVal val="hidden"/>
                                      </p:to>
                                    </p:set>
                                  </p:childTnLst>
                                </p:cTn>
                              </p:par>
                              <p:par>
                                <p:cTn id="56" presetID="1" presetClass="exit"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hidden"/>
                                      </p:to>
                                    </p:set>
                                  </p:childTnLst>
                                </p:cTn>
                              </p:par>
                              <p:par>
                                <p:cTn id="58" presetID="1" presetClass="exit" presetSubtype="0" fill="hold" grpId="0" nodeType="withEffect">
                                  <p:stCondLst>
                                    <p:cond delay="0"/>
                                  </p:stCondLst>
                                  <p:childTnLst>
                                    <p:set>
                                      <p:cBhvr>
                                        <p:cTn id="59" dur="1" fill="hold">
                                          <p:stCondLst>
                                            <p:cond delay="0"/>
                                          </p:stCondLst>
                                        </p:cTn>
                                        <p:tgtEl>
                                          <p:spTgt spid="25"/>
                                        </p:tgtEl>
                                        <p:attrNameLst>
                                          <p:attrName>style.visibility</p:attrName>
                                        </p:attrNameLst>
                                      </p:cBhvr>
                                      <p:to>
                                        <p:strVal val="hidden"/>
                                      </p:to>
                                    </p:set>
                                  </p:childTnLst>
                                </p:cTn>
                              </p:par>
                              <p:par>
                                <p:cTn id="60" presetID="1" presetClass="exit"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hidden"/>
                                      </p:to>
                                    </p:set>
                                  </p:childTnLst>
                                </p:cTn>
                              </p:par>
                              <p:par>
                                <p:cTn id="62" presetID="9" presetClass="entr" presetSubtype="0" fill="hold" nodeType="with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dissolve">
                                      <p:cBhvr>
                                        <p:cTn id="64" dur="500"/>
                                        <p:tgtEl>
                                          <p:spTgt spid="28"/>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dissolve">
                                      <p:cBhvr>
                                        <p:cTn id="67" dur="500"/>
                                        <p:tgtEl>
                                          <p:spTgt spid="30"/>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dissolve">
                                      <p:cBhvr>
                                        <p:cTn id="70" dur="500"/>
                                        <p:tgtEl>
                                          <p:spTgt spid="29"/>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dissolve">
                                      <p:cBhvr>
                                        <p:cTn id="73" dur="500"/>
                                        <p:tgtEl>
                                          <p:spTgt spid="31"/>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dissolve">
                                      <p:cBhvr>
                                        <p:cTn id="7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6" grpId="0"/>
      <p:bldP spid="23" grpId="0"/>
      <p:bldP spid="23" grpId="1"/>
      <p:bldP spid="24" grpId="0"/>
      <p:bldP spid="24" grpId="1"/>
      <p:bldP spid="25" grpId="0"/>
      <p:bldP spid="25" grpId="1"/>
      <p:bldP spid="26" grpId="0"/>
      <p:bldP spid="26" grpId="1"/>
      <p:bldP spid="27" grpId="0"/>
      <p:bldP spid="27" grpId="1"/>
      <p:bldP spid="29" grpId="0"/>
      <p:bldP spid="30" grpId="0"/>
      <p:bldP spid="31" grpId="0"/>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Consistency: Causal</a:t>
            </a:r>
            <a:br>
              <a:rPr lang="en-US" dirty="0" smtClean="0"/>
            </a:br>
            <a:r>
              <a:rPr lang="en-US" sz="3200" i="1" dirty="0" smtClean="0"/>
              <a:t>Final time with pictures!</a:t>
            </a:r>
            <a:endParaRPr lang="en-US" i="1"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614703560"/>
              </p:ext>
            </p:extLst>
          </p:nvPr>
        </p:nvGraphicFramePr>
        <p:xfrm>
          <a:off x="1083261" y="3667308"/>
          <a:ext cx="8946252" cy="1854200"/>
        </p:xfrm>
        <a:graphic>
          <a:graphicData uri="http://schemas.openxmlformats.org/drawingml/2006/table">
            <a:tbl>
              <a:tblPr firstRow="1" bandRow="1">
                <a:tableStyleId>{3C2FFA5D-87B4-456A-9821-1D502468CF0F}</a:tableStyleId>
              </a:tblPr>
              <a:tblGrid>
                <a:gridCol w="994028"/>
                <a:gridCol w="994028"/>
                <a:gridCol w="994028"/>
                <a:gridCol w="994028"/>
                <a:gridCol w="994028"/>
                <a:gridCol w="994028"/>
                <a:gridCol w="994028"/>
                <a:gridCol w="994028"/>
                <a:gridCol w="994028"/>
              </a:tblGrid>
              <a:tr h="370840">
                <a:tc>
                  <a:txBody>
                    <a:bodyPr/>
                    <a:lstStyle/>
                    <a:p>
                      <a:r>
                        <a:rPr lang="en-US" dirty="0" smtClean="0"/>
                        <a:t>T</a:t>
                      </a:r>
                      <a:endParaRPr lang="en-US" dirty="0"/>
                    </a:p>
                  </a:txBody>
                  <a:tcPr/>
                </a:tc>
                <a:tc>
                  <a:txBody>
                    <a:bodyPr/>
                    <a:lstStyle/>
                    <a:p>
                      <a:r>
                        <a:rPr lang="en-US" dirty="0" smtClean="0"/>
                        <a:t>T+1</a:t>
                      </a:r>
                      <a:endParaRPr lang="en-US" dirty="0"/>
                    </a:p>
                  </a:txBody>
                  <a:tcPr/>
                </a:tc>
                <a:tc>
                  <a:txBody>
                    <a:bodyPr/>
                    <a:lstStyle/>
                    <a:p>
                      <a:r>
                        <a:rPr lang="en-US" dirty="0" smtClean="0"/>
                        <a:t>T+2</a:t>
                      </a:r>
                      <a:endParaRPr lang="en-US" dirty="0"/>
                    </a:p>
                  </a:txBody>
                  <a:tcPr/>
                </a:tc>
                <a:tc>
                  <a:txBody>
                    <a:bodyPr/>
                    <a:lstStyle/>
                    <a:p>
                      <a:r>
                        <a:rPr lang="en-US" dirty="0" smtClean="0"/>
                        <a:t>T+3</a:t>
                      </a:r>
                      <a:endParaRPr lang="en-US" dirty="0"/>
                    </a:p>
                  </a:txBody>
                  <a:tcPr/>
                </a:tc>
                <a:tc>
                  <a:txBody>
                    <a:bodyPr/>
                    <a:lstStyle/>
                    <a:p>
                      <a:r>
                        <a:rPr lang="en-US" dirty="0" smtClean="0"/>
                        <a:t>T+4</a:t>
                      </a:r>
                      <a:endParaRPr lang="en-US" dirty="0"/>
                    </a:p>
                  </a:txBody>
                  <a:tcPr/>
                </a:tc>
                <a:tc>
                  <a:txBody>
                    <a:bodyPr/>
                    <a:lstStyle/>
                    <a:p>
                      <a:r>
                        <a:rPr lang="en-US" dirty="0" smtClean="0"/>
                        <a:t>T+5</a:t>
                      </a:r>
                      <a:endParaRPr lang="en-US" dirty="0"/>
                    </a:p>
                  </a:txBody>
                  <a:tcPr/>
                </a:tc>
                <a:tc>
                  <a:txBody>
                    <a:bodyPr/>
                    <a:lstStyle/>
                    <a:p>
                      <a:r>
                        <a:rPr lang="en-US" dirty="0" smtClean="0"/>
                        <a:t>T+6</a:t>
                      </a:r>
                      <a:endParaRPr lang="en-US" dirty="0"/>
                    </a:p>
                  </a:txBody>
                  <a:tcPr/>
                </a:tc>
                <a:tc>
                  <a:txBody>
                    <a:bodyPr/>
                    <a:lstStyle/>
                    <a:p>
                      <a:r>
                        <a:rPr lang="en-US" dirty="0" smtClean="0"/>
                        <a:t>T+7</a:t>
                      </a:r>
                      <a:endParaRPr lang="en-US" dirty="0"/>
                    </a:p>
                  </a:txBody>
                  <a:tcPr/>
                </a:tc>
                <a:tc>
                  <a:txBody>
                    <a:bodyPr/>
                    <a:lstStyle/>
                    <a:p>
                      <a:r>
                        <a:rPr lang="en-US" dirty="0" smtClean="0"/>
                        <a:t>T+8</a:t>
                      </a:r>
                      <a:endParaRPr lang="en-US" dirty="0"/>
                    </a:p>
                  </a:txBody>
                  <a:tcPr/>
                </a:tc>
              </a:tr>
              <a:tr h="370840">
                <a:tc>
                  <a:txBody>
                    <a:bodyPr/>
                    <a:lstStyle/>
                    <a:p>
                      <a:r>
                        <a:rPr lang="en-US" dirty="0" smtClean="0"/>
                        <a:t>W(x)1</a:t>
                      </a:r>
                      <a:endParaRPr lang="en-US" dirty="0"/>
                    </a:p>
                  </a:txBody>
                  <a:tcPr/>
                </a:tc>
                <a:tc>
                  <a:txBody>
                    <a:bodyPr/>
                    <a:lstStyle/>
                    <a:p>
                      <a:endParaRPr lang="en-US" dirty="0"/>
                    </a:p>
                  </a:txBody>
                  <a:tcPr/>
                </a:tc>
                <a:tc>
                  <a:txBody>
                    <a:bodyPr/>
                    <a:lstStyle/>
                    <a:p>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R(x)#</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R(x)&amp;</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370840">
                <a:tc>
                  <a:txBody>
                    <a:bodyPr/>
                    <a:lstStyle/>
                    <a:p>
                      <a:r>
                        <a:rPr lang="en-US" dirty="0" smtClean="0"/>
                        <a:t>W(x)2</a:t>
                      </a:r>
                      <a:endParaRPr lang="en-US" dirty="0"/>
                    </a:p>
                  </a:txBody>
                  <a:tcPr/>
                </a:tc>
                <a:tc>
                  <a:txBody>
                    <a:bodyPr/>
                    <a:lstStyle/>
                    <a:p>
                      <a:r>
                        <a:rPr lang="en-US" dirty="0" smtClean="0"/>
                        <a:t>R(x)?</a:t>
                      </a:r>
                      <a:endParaRPr lang="en-US" dirty="0"/>
                    </a:p>
                  </a:txBody>
                  <a:tcPr/>
                </a:tc>
                <a:tc>
                  <a:txBody>
                    <a:bodyPr/>
                    <a:lstStyle/>
                    <a:p>
                      <a:r>
                        <a:rPr lang="en-US" dirty="0" smtClean="0"/>
                        <a:t>W(y)1</a:t>
                      </a:r>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dirty="0"/>
                    </a:p>
                  </a:txBody>
                  <a:tcPr/>
                </a:tc>
                <a:tc>
                  <a:txBody>
                    <a:bodyPr/>
                    <a:lstStyle/>
                    <a:p>
                      <a:r>
                        <a:rPr lang="en-US" dirty="0" smtClean="0"/>
                        <a:t>R(x)@</a:t>
                      </a:r>
                      <a:endParaRPr lang="en-US" dirty="0"/>
                    </a:p>
                  </a:txBody>
                  <a:tcPr/>
                </a:tc>
                <a:tc>
                  <a:txBody>
                    <a:bodyPr/>
                    <a:lstStyle/>
                    <a:p>
                      <a:r>
                        <a:rPr lang="en-US" dirty="0" smtClean="0"/>
                        <a:t>W(x)3</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txBody>
                  <a:tcPr/>
                </a:tc>
                <a:tc>
                  <a:txBody>
                    <a:bodyPr/>
                    <a:lstStyle/>
                    <a:p>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txBody>
                  <a:tcPr/>
                </a:tc>
                <a:tc>
                  <a:txBody>
                    <a:bodyPr/>
                    <a:lstStyle/>
                    <a:p>
                      <a:endParaRPr lang="en-US"/>
                    </a:p>
                  </a:txBody>
                  <a:tcPr/>
                </a:tc>
                <a:tc>
                  <a:txBody>
                    <a:bodyPr/>
                    <a:lstStyle/>
                    <a:p>
                      <a:endParaRPr lang="en-US" dirty="0"/>
                    </a:p>
                  </a:txBody>
                  <a:tcPr/>
                </a:tc>
                <a:tc>
                  <a:txBody>
                    <a:bodyPr/>
                    <a:lstStyle/>
                    <a:p>
                      <a:endParaRPr lang="en-US" dirty="0"/>
                    </a:p>
                  </a:txBody>
                  <a:tcPr/>
                </a:tc>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R(y)$</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R(x)^</a:t>
                      </a:r>
                    </a:p>
                  </a:txBody>
                  <a:tcPr/>
                </a:tc>
                <a:tc>
                  <a:txBody>
                    <a:bodyPr/>
                    <a:lstStyle/>
                    <a:p>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txBody>
                  <a:tcPr/>
                </a:tc>
                <a:tc>
                  <a:txBody>
                    <a:bodyPr/>
                    <a:lstStyle/>
                    <a:p>
                      <a:endParaRPr lang="en-US" dirty="0"/>
                    </a:p>
                  </a:txBody>
                  <a:tcPr/>
                </a:tc>
                <a:tc>
                  <a:txBody>
                    <a:bodyPr/>
                    <a:lstStyle/>
                    <a:p>
                      <a:endParaRPr lang="en-US" dirty="0"/>
                    </a:p>
                  </a:txBody>
                  <a:tcPr/>
                </a:tc>
              </a:tr>
            </a:tbl>
          </a:graphicData>
        </a:graphic>
      </p:graphicFrame>
      <p:sp>
        <p:nvSpPr>
          <p:cNvPr id="4" name="Slide Number Placeholder 3"/>
          <p:cNvSpPr>
            <a:spLocks noGrp="1"/>
          </p:cNvSpPr>
          <p:nvPr>
            <p:ph type="sldNum" sz="quarter" idx="12"/>
          </p:nvPr>
        </p:nvSpPr>
        <p:spPr/>
        <p:txBody>
          <a:bodyPr/>
          <a:lstStyle/>
          <a:p>
            <a:fld id="{D57F1E4F-1CFF-5643-939E-02111984F565}" type="slidenum">
              <a:rPr lang="en-US" smtClean="0"/>
              <a:t>9</a:t>
            </a:fld>
            <a:endParaRPr lang="en-US" dirty="0"/>
          </a:p>
        </p:txBody>
      </p:sp>
      <p:cxnSp>
        <p:nvCxnSpPr>
          <p:cNvPr id="9" name="Straight Arrow Connector 8"/>
          <p:cNvCxnSpPr/>
          <p:nvPr/>
        </p:nvCxnSpPr>
        <p:spPr>
          <a:xfrm>
            <a:off x="1049128" y="3224680"/>
            <a:ext cx="9066695" cy="0"/>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3916170" y="2811401"/>
            <a:ext cx="3566676" cy="369332"/>
          </a:xfrm>
          <a:prstGeom prst="rect">
            <a:avLst/>
          </a:prstGeom>
          <a:noFill/>
        </p:spPr>
        <p:txBody>
          <a:bodyPr wrap="none" rtlCol="0">
            <a:spAutoFit/>
          </a:bodyPr>
          <a:lstStyle/>
          <a:p>
            <a:r>
              <a:rPr lang="en-US" dirty="0" smtClean="0"/>
              <a:t>Global time (wall clock  / real)</a:t>
            </a:r>
            <a:endParaRPr lang="en-US" dirty="0"/>
          </a:p>
        </p:txBody>
      </p:sp>
      <p:sp>
        <p:nvSpPr>
          <p:cNvPr id="11" name="TextBox 10"/>
          <p:cNvSpPr txBox="1"/>
          <p:nvPr/>
        </p:nvSpPr>
        <p:spPr>
          <a:xfrm>
            <a:off x="419653" y="4417391"/>
            <a:ext cx="513106" cy="369332"/>
          </a:xfrm>
          <a:prstGeom prst="rect">
            <a:avLst/>
          </a:prstGeom>
          <a:noFill/>
        </p:spPr>
        <p:txBody>
          <a:bodyPr wrap="none" rtlCol="0">
            <a:spAutoFit/>
          </a:bodyPr>
          <a:lstStyle/>
          <a:p>
            <a:r>
              <a:rPr lang="en-US" dirty="0" smtClean="0"/>
              <a:t>P2:</a:t>
            </a:r>
            <a:endParaRPr lang="en-US" dirty="0"/>
          </a:p>
        </p:txBody>
      </p:sp>
      <p:sp>
        <p:nvSpPr>
          <p:cNvPr id="12" name="TextBox 11"/>
          <p:cNvSpPr txBox="1"/>
          <p:nvPr/>
        </p:nvSpPr>
        <p:spPr>
          <a:xfrm>
            <a:off x="419652" y="4041913"/>
            <a:ext cx="513106" cy="369332"/>
          </a:xfrm>
          <a:prstGeom prst="rect">
            <a:avLst/>
          </a:prstGeom>
          <a:noFill/>
        </p:spPr>
        <p:txBody>
          <a:bodyPr wrap="none" rtlCol="0">
            <a:spAutoFit/>
          </a:bodyPr>
          <a:lstStyle/>
          <a:p>
            <a:r>
              <a:rPr lang="en-US" dirty="0" smtClean="0"/>
              <a:t>P1:</a:t>
            </a:r>
            <a:endParaRPr lang="en-US" dirty="0"/>
          </a:p>
        </p:txBody>
      </p:sp>
      <p:sp>
        <p:nvSpPr>
          <p:cNvPr id="13" name="TextBox 12"/>
          <p:cNvSpPr txBox="1"/>
          <p:nvPr/>
        </p:nvSpPr>
        <p:spPr>
          <a:xfrm>
            <a:off x="419653" y="4770781"/>
            <a:ext cx="513106" cy="369332"/>
          </a:xfrm>
          <a:prstGeom prst="rect">
            <a:avLst/>
          </a:prstGeom>
          <a:noFill/>
        </p:spPr>
        <p:txBody>
          <a:bodyPr wrap="none" rtlCol="0">
            <a:spAutoFit/>
          </a:bodyPr>
          <a:lstStyle/>
          <a:p>
            <a:r>
              <a:rPr lang="en-US" dirty="0" smtClean="0"/>
              <a:t>P3:</a:t>
            </a:r>
            <a:endParaRPr lang="en-US" dirty="0"/>
          </a:p>
        </p:txBody>
      </p:sp>
      <p:sp>
        <p:nvSpPr>
          <p:cNvPr id="15" name="Content Placeholder 2"/>
          <p:cNvSpPr txBox="1">
            <a:spLocks/>
          </p:cNvSpPr>
          <p:nvPr/>
        </p:nvSpPr>
        <p:spPr>
          <a:xfrm>
            <a:off x="1103312" y="1855304"/>
            <a:ext cx="8946541" cy="439309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smtClean="0"/>
              <a:t>R(x)a: Read x and got a</a:t>
            </a:r>
          </a:p>
          <a:p>
            <a:r>
              <a:rPr lang="en-US" dirty="0" smtClean="0"/>
              <a:t>W(y)b: Wrote y to b</a:t>
            </a:r>
          </a:p>
          <a:p>
            <a:endParaRPr lang="en-US" dirty="0"/>
          </a:p>
        </p:txBody>
      </p:sp>
      <p:sp>
        <p:nvSpPr>
          <p:cNvPr id="16" name="TextBox 15"/>
          <p:cNvSpPr txBox="1"/>
          <p:nvPr/>
        </p:nvSpPr>
        <p:spPr>
          <a:xfrm>
            <a:off x="418321" y="5130385"/>
            <a:ext cx="513106" cy="369332"/>
          </a:xfrm>
          <a:prstGeom prst="rect">
            <a:avLst/>
          </a:prstGeom>
          <a:noFill/>
        </p:spPr>
        <p:txBody>
          <a:bodyPr wrap="none" rtlCol="0">
            <a:spAutoFit/>
          </a:bodyPr>
          <a:lstStyle/>
          <a:p>
            <a:r>
              <a:rPr lang="en-US" dirty="0" smtClean="0"/>
              <a:t>P4:</a:t>
            </a:r>
            <a:endParaRPr lang="en-US" dirty="0"/>
          </a:p>
        </p:txBody>
      </p:sp>
      <p:sp>
        <p:nvSpPr>
          <p:cNvPr id="23" name="TextBox 22"/>
          <p:cNvSpPr txBox="1"/>
          <p:nvPr/>
        </p:nvSpPr>
        <p:spPr>
          <a:xfrm>
            <a:off x="2877159" y="6017833"/>
            <a:ext cx="312593" cy="369332"/>
          </a:xfrm>
          <a:prstGeom prst="rect">
            <a:avLst/>
          </a:prstGeom>
          <a:noFill/>
        </p:spPr>
        <p:txBody>
          <a:bodyPr wrap="none" rtlCol="0">
            <a:spAutoFit/>
          </a:bodyPr>
          <a:lstStyle/>
          <a:p>
            <a:r>
              <a:rPr lang="en-US" dirty="0" smtClean="0"/>
              <a:t>2</a:t>
            </a:r>
            <a:endParaRPr lang="en-US" dirty="0"/>
          </a:p>
        </p:txBody>
      </p:sp>
      <p:sp>
        <p:nvSpPr>
          <p:cNvPr id="29" name="TextBox 28"/>
          <p:cNvSpPr txBox="1"/>
          <p:nvPr/>
        </p:nvSpPr>
        <p:spPr>
          <a:xfrm>
            <a:off x="572053" y="4569791"/>
            <a:ext cx="513106" cy="369332"/>
          </a:xfrm>
          <a:prstGeom prst="rect">
            <a:avLst/>
          </a:prstGeom>
          <a:noFill/>
        </p:spPr>
        <p:txBody>
          <a:bodyPr wrap="none" rtlCol="0">
            <a:spAutoFit/>
          </a:bodyPr>
          <a:lstStyle/>
          <a:p>
            <a:r>
              <a:rPr lang="en-US" dirty="0" smtClean="0"/>
              <a:t>P2:</a:t>
            </a:r>
            <a:endParaRPr lang="en-US" dirty="0"/>
          </a:p>
        </p:txBody>
      </p:sp>
      <p:sp>
        <p:nvSpPr>
          <p:cNvPr id="30" name="TextBox 29"/>
          <p:cNvSpPr txBox="1"/>
          <p:nvPr/>
        </p:nvSpPr>
        <p:spPr>
          <a:xfrm>
            <a:off x="572052" y="4194313"/>
            <a:ext cx="513106" cy="369332"/>
          </a:xfrm>
          <a:prstGeom prst="rect">
            <a:avLst/>
          </a:prstGeom>
          <a:noFill/>
        </p:spPr>
        <p:txBody>
          <a:bodyPr wrap="none" rtlCol="0">
            <a:spAutoFit/>
          </a:bodyPr>
          <a:lstStyle/>
          <a:p>
            <a:r>
              <a:rPr lang="en-US" dirty="0" smtClean="0"/>
              <a:t>P1:</a:t>
            </a:r>
            <a:endParaRPr lang="en-US" dirty="0"/>
          </a:p>
        </p:txBody>
      </p:sp>
      <p:sp>
        <p:nvSpPr>
          <p:cNvPr id="31" name="TextBox 30"/>
          <p:cNvSpPr txBox="1"/>
          <p:nvPr/>
        </p:nvSpPr>
        <p:spPr>
          <a:xfrm>
            <a:off x="572053" y="4923181"/>
            <a:ext cx="513106" cy="369332"/>
          </a:xfrm>
          <a:prstGeom prst="rect">
            <a:avLst/>
          </a:prstGeom>
          <a:noFill/>
        </p:spPr>
        <p:txBody>
          <a:bodyPr wrap="none" rtlCol="0">
            <a:spAutoFit/>
          </a:bodyPr>
          <a:lstStyle/>
          <a:p>
            <a:r>
              <a:rPr lang="en-US" dirty="0" smtClean="0"/>
              <a:t>P3:</a:t>
            </a:r>
            <a:endParaRPr lang="en-US" dirty="0"/>
          </a:p>
        </p:txBody>
      </p:sp>
      <p:sp>
        <p:nvSpPr>
          <p:cNvPr id="32" name="TextBox 31"/>
          <p:cNvSpPr txBox="1"/>
          <p:nvPr/>
        </p:nvSpPr>
        <p:spPr>
          <a:xfrm>
            <a:off x="570721" y="5282785"/>
            <a:ext cx="513106" cy="369332"/>
          </a:xfrm>
          <a:prstGeom prst="rect">
            <a:avLst/>
          </a:prstGeom>
          <a:noFill/>
        </p:spPr>
        <p:txBody>
          <a:bodyPr wrap="none" rtlCol="0">
            <a:spAutoFit/>
          </a:bodyPr>
          <a:lstStyle/>
          <a:p>
            <a:r>
              <a:rPr lang="en-US" dirty="0" smtClean="0"/>
              <a:t>P4:</a:t>
            </a:r>
            <a:endParaRPr lang="en-US" dirty="0"/>
          </a:p>
        </p:txBody>
      </p:sp>
      <p:sp>
        <p:nvSpPr>
          <p:cNvPr id="3" name="Rectangle 2"/>
          <p:cNvSpPr/>
          <p:nvPr/>
        </p:nvSpPr>
        <p:spPr>
          <a:xfrm>
            <a:off x="1915134" y="1161395"/>
            <a:ext cx="6635056" cy="22141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u="sng" dirty="0" smtClean="0"/>
              <a:t>Rules:</a:t>
            </a:r>
          </a:p>
          <a:p>
            <a:pPr algn="ctr"/>
            <a:endParaRPr lang="en-US" u="sng" dirty="0" smtClean="0"/>
          </a:p>
          <a:p>
            <a:pPr marL="342900" indent="-342900" algn="ctr">
              <a:buAutoNum type="arabicParenR"/>
            </a:pPr>
            <a:r>
              <a:rPr lang="en-US" dirty="0" smtClean="0"/>
              <a:t>W(x)1 || W(x)2</a:t>
            </a:r>
          </a:p>
          <a:p>
            <a:pPr marL="342900" indent="-342900" algn="ctr">
              <a:buAutoNum type="arabicParenR"/>
            </a:pPr>
            <a:r>
              <a:rPr lang="en-US" dirty="0" smtClean="0"/>
              <a:t>W(x)2 &lt; R(x)? &lt; W(y)1</a:t>
            </a:r>
          </a:p>
          <a:p>
            <a:pPr marL="342900" indent="-342900" algn="ctr">
              <a:buAutoNum type="arabicParenR"/>
            </a:pPr>
            <a:r>
              <a:rPr lang="en-US" dirty="0" smtClean="0"/>
              <a:t>R(x)@ &lt; W(x)3</a:t>
            </a:r>
          </a:p>
        </p:txBody>
      </p:sp>
      <p:sp>
        <p:nvSpPr>
          <p:cNvPr id="14" name="Arc 13"/>
          <p:cNvSpPr/>
          <p:nvPr/>
        </p:nvSpPr>
        <p:spPr>
          <a:xfrm>
            <a:off x="1100180" y="4054692"/>
            <a:ext cx="855697" cy="332797"/>
          </a:xfrm>
          <a:prstGeom prst="arc">
            <a:avLst>
              <a:gd name="adj1" fmla="val 16200000"/>
              <a:gd name="adj2" fmla="val 16191845"/>
            </a:avLst>
          </a:prstGeom>
          <a:ln w="28575" cmpd="sng">
            <a:solidFill>
              <a:srgbClr val="CCFFCC"/>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Arc 32"/>
          <p:cNvSpPr/>
          <p:nvPr/>
        </p:nvSpPr>
        <p:spPr>
          <a:xfrm>
            <a:off x="2091704" y="4801787"/>
            <a:ext cx="855697" cy="332797"/>
          </a:xfrm>
          <a:prstGeom prst="arc">
            <a:avLst>
              <a:gd name="adj1" fmla="val 16200000"/>
              <a:gd name="adj2" fmla="val 16191845"/>
            </a:avLst>
          </a:prstGeom>
          <a:ln w="28575" cmpd="sng">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Arc 33"/>
          <p:cNvSpPr/>
          <p:nvPr/>
        </p:nvSpPr>
        <p:spPr>
          <a:xfrm>
            <a:off x="3117183" y="4794995"/>
            <a:ext cx="855697" cy="332797"/>
          </a:xfrm>
          <a:prstGeom prst="arc">
            <a:avLst>
              <a:gd name="adj1" fmla="val 16200000"/>
              <a:gd name="adj2" fmla="val 16191845"/>
            </a:avLst>
          </a:prstGeom>
          <a:ln w="28575" cmpd="sng">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Arc 34"/>
          <p:cNvSpPr/>
          <p:nvPr/>
        </p:nvSpPr>
        <p:spPr>
          <a:xfrm>
            <a:off x="1066226" y="4428239"/>
            <a:ext cx="855697" cy="332797"/>
          </a:xfrm>
          <a:prstGeom prst="arc">
            <a:avLst>
              <a:gd name="adj1" fmla="val 16200000"/>
              <a:gd name="adj2" fmla="val 16191845"/>
            </a:avLst>
          </a:prstGeom>
          <a:ln w="28575" cmpd="sng">
            <a:solidFill>
              <a:srgbClr val="000090"/>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Arc 35"/>
          <p:cNvSpPr/>
          <p:nvPr/>
        </p:nvSpPr>
        <p:spPr>
          <a:xfrm>
            <a:off x="2091704" y="4435031"/>
            <a:ext cx="855697" cy="332797"/>
          </a:xfrm>
          <a:prstGeom prst="arc">
            <a:avLst>
              <a:gd name="adj1" fmla="val 16200000"/>
              <a:gd name="adj2" fmla="val 16191845"/>
            </a:avLst>
          </a:prstGeom>
          <a:ln w="28575" cmpd="sng">
            <a:solidFill>
              <a:srgbClr val="000090"/>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Arc 36"/>
          <p:cNvSpPr/>
          <p:nvPr/>
        </p:nvSpPr>
        <p:spPr>
          <a:xfrm>
            <a:off x="3117184" y="4435031"/>
            <a:ext cx="855697" cy="332797"/>
          </a:xfrm>
          <a:prstGeom prst="arc">
            <a:avLst>
              <a:gd name="adj1" fmla="val 16200000"/>
              <a:gd name="adj2" fmla="val 16191845"/>
            </a:avLst>
          </a:prstGeom>
          <a:ln w="28575" cmpd="sng">
            <a:solidFill>
              <a:srgbClr val="000090"/>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Arc 37"/>
          <p:cNvSpPr/>
          <p:nvPr/>
        </p:nvSpPr>
        <p:spPr>
          <a:xfrm>
            <a:off x="4074751" y="5175335"/>
            <a:ext cx="855697" cy="332797"/>
          </a:xfrm>
          <a:prstGeom prst="arc">
            <a:avLst>
              <a:gd name="adj1" fmla="val 16200000"/>
              <a:gd name="adj2" fmla="val 16191845"/>
            </a:avLst>
          </a:prstGeom>
          <a:ln w="28575" cmpd="sng">
            <a:solidFill>
              <a:srgbClr val="000090"/>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Arc 38"/>
          <p:cNvSpPr/>
          <p:nvPr/>
        </p:nvSpPr>
        <p:spPr>
          <a:xfrm>
            <a:off x="5107021" y="5175335"/>
            <a:ext cx="855697" cy="332797"/>
          </a:xfrm>
          <a:prstGeom prst="arc">
            <a:avLst>
              <a:gd name="adj1" fmla="val 16200000"/>
              <a:gd name="adj2" fmla="val 16191845"/>
            </a:avLst>
          </a:prstGeom>
          <a:ln w="28575" cmpd="sng">
            <a:solidFill>
              <a:srgbClr val="000090"/>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Arc 39"/>
          <p:cNvSpPr/>
          <p:nvPr/>
        </p:nvSpPr>
        <p:spPr>
          <a:xfrm>
            <a:off x="4088332" y="4054692"/>
            <a:ext cx="855697" cy="332797"/>
          </a:xfrm>
          <a:prstGeom prst="arc">
            <a:avLst>
              <a:gd name="adj1" fmla="val 16200000"/>
              <a:gd name="adj2" fmla="val 16191845"/>
            </a:avLst>
          </a:prstGeom>
          <a:ln w="28575" cmpd="sng">
            <a:solidFill>
              <a:srgbClr val="CCFFCC"/>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Arc 40"/>
          <p:cNvSpPr/>
          <p:nvPr/>
        </p:nvSpPr>
        <p:spPr>
          <a:xfrm>
            <a:off x="5086647" y="4054691"/>
            <a:ext cx="855697" cy="332797"/>
          </a:xfrm>
          <a:prstGeom prst="arc">
            <a:avLst>
              <a:gd name="adj1" fmla="val 16200000"/>
              <a:gd name="adj2" fmla="val 16191845"/>
            </a:avLst>
          </a:prstGeom>
          <a:ln w="28575" cmpd="sng">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0" name="Straight Arrow Connector 19"/>
          <p:cNvCxnSpPr/>
          <p:nvPr/>
        </p:nvCxnSpPr>
        <p:spPr>
          <a:xfrm flipV="1">
            <a:off x="1962673" y="4210904"/>
            <a:ext cx="2159619" cy="6791"/>
          </a:xfrm>
          <a:prstGeom prst="straightConnector1">
            <a:avLst/>
          </a:prstGeom>
          <a:ln>
            <a:solidFill>
              <a:srgbClr val="CCFFCC"/>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1955881" y="4224487"/>
            <a:ext cx="129034" cy="760680"/>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V="1">
            <a:off x="1867595" y="4564077"/>
            <a:ext cx="217320" cy="13583"/>
          </a:xfrm>
          <a:prstGeom prst="straightConnector1">
            <a:avLst/>
          </a:prstGeom>
          <a:ln>
            <a:solidFill>
              <a:srgbClr val="00009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2933822" y="4584452"/>
            <a:ext cx="196946" cy="0"/>
          </a:xfrm>
          <a:prstGeom prst="straightConnector1">
            <a:avLst/>
          </a:prstGeom>
          <a:ln>
            <a:solidFill>
              <a:srgbClr val="00009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a:off x="3986467" y="4598035"/>
            <a:ext cx="88286" cy="774263"/>
          </a:xfrm>
          <a:prstGeom prst="straightConnector1">
            <a:avLst/>
          </a:prstGeom>
          <a:ln>
            <a:solidFill>
              <a:srgbClr val="00009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4882912" y="5338339"/>
            <a:ext cx="237694" cy="33959"/>
          </a:xfrm>
          <a:prstGeom prst="straightConnector1">
            <a:avLst/>
          </a:prstGeom>
          <a:ln>
            <a:solidFill>
              <a:srgbClr val="00009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a:off x="2872701" y="4964791"/>
            <a:ext cx="251276" cy="0"/>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flipV="1">
            <a:off x="3972884" y="4387490"/>
            <a:ext cx="1561989" cy="577301"/>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cxnSp>
        <p:nvCxnSpPr>
          <p:cNvPr id="70" name="Elbow Connector 69"/>
          <p:cNvCxnSpPr/>
          <p:nvPr/>
        </p:nvCxnSpPr>
        <p:spPr>
          <a:xfrm rot="16200000" flipH="1">
            <a:off x="2159564" y="5134598"/>
            <a:ext cx="1419482" cy="319189"/>
          </a:xfrm>
          <a:prstGeom prst="bentConnector3">
            <a:avLst>
              <a:gd name="adj1" fmla="val -718"/>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2" name="Elbow Connector 71"/>
          <p:cNvCxnSpPr/>
          <p:nvPr/>
        </p:nvCxnSpPr>
        <p:spPr>
          <a:xfrm rot="10800000" flipV="1">
            <a:off x="1623110" y="5073462"/>
            <a:ext cx="1025484" cy="916887"/>
          </a:xfrm>
          <a:prstGeom prst="bentConnector3">
            <a:avLst>
              <a:gd name="adj1" fmla="val 99006"/>
            </a:avLst>
          </a:prstGeom>
          <a:ln>
            <a:tailEnd type="arrow"/>
          </a:ln>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a:off x="1464577" y="6017834"/>
            <a:ext cx="312593" cy="369332"/>
          </a:xfrm>
          <a:prstGeom prst="rect">
            <a:avLst/>
          </a:prstGeom>
          <a:noFill/>
        </p:spPr>
        <p:txBody>
          <a:bodyPr wrap="none" rtlCol="0">
            <a:spAutoFit/>
          </a:bodyPr>
          <a:lstStyle/>
          <a:p>
            <a:r>
              <a:rPr lang="en-US" dirty="0" smtClean="0"/>
              <a:t>1</a:t>
            </a:r>
            <a:endParaRPr lang="en-US" dirty="0"/>
          </a:p>
        </p:txBody>
      </p:sp>
      <p:cxnSp>
        <p:nvCxnSpPr>
          <p:cNvPr id="80" name="Elbow Connector 79"/>
          <p:cNvCxnSpPr/>
          <p:nvPr/>
        </p:nvCxnSpPr>
        <p:spPr>
          <a:xfrm rot="5400000">
            <a:off x="3544971" y="4890105"/>
            <a:ext cx="1677571" cy="563675"/>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83" name="TextBox 82"/>
          <p:cNvSpPr txBox="1"/>
          <p:nvPr/>
        </p:nvSpPr>
        <p:spPr>
          <a:xfrm>
            <a:off x="3929803" y="6017833"/>
            <a:ext cx="312593" cy="369332"/>
          </a:xfrm>
          <a:prstGeom prst="rect">
            <a:avLst/>
          </a:prstGeom>
          <a:noFill/>
        </p:spPr>
        <p:txBody>
          <a:bodyPr wrap="none" rtlCol="0">
            <a:spAutoFit/>
          </a:bodyPr>
          <a:lstStyle/>
          <a:p>
            <a:r>
              <a:rPr lang="en-US" dirty="0" smtClean="0"/>
              <a:t>1</a:t>
            </a:r>
            <a:endParaRPr lang="en-US" dirty="0"/>
          </a:p>
        </p:txBody>
      </p:sp>
      <p:cxnSp>
        <p:nvCxnSpPr>
          <p:cNvPr id="84" name="Elbow Connector 83"/>
          <p:cNvCxnSpPr/>
          <p:nvPr/>
        </p:nvCxnSpPr>
        <p:spPr>
          <a:xfrm rot="5400000">
            <a:off x="4550077" y="4890105"/>
            <a:ext cx="1677571" cy="563675"/>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85" name="TextBox 84"/>
          <p:cNvSpPr txBox="1"/>
          <p:nvPr/>
        </p:nvSpPr>
        <p:spPr>
          <a:xfrm>
            <a:off x="4948491" y="6017833"/>
            <a:ext cx="312593" cy="369332"/>
          </a:xfrm>
          <a:prstGeom prst="rect">
            <a:avLst/>
          </a:prstGeom>
          <a:noFill/>
        </p:spPr>
        <p:txBody>
          <a:bodyPr wrap="none" rtlCol="0">
            <a:spAutoFit/>
          </a:bodyPr>
          <a:lstStyle/>
          <a:p>
            <a:r>
              <a:rPr lang="en-US" dirty="0" smtClean="0"/>
              <a:t>3</a:t>
            </a:r>
            <a:endParaRPr lang="en-US" dirty="0"/>
          </a:p>
        </p:txBody>
      </p:sp>
      <p:cxnSp>
        <p:nvCxnSpPr>
          <p:cNvPr id="87" name="Straight Arrow Connector 86"/>
          <p:cNvCxnSpPr/>
          <p:nvPr/>
        </p:nvCxnSpPr>
        <p:spPr>
          <a:xfrm>
            <a:off x="5650324" y="5426632"/>
            <a:ext cx="6791" cy="5976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a:off x="4665901" y="5426632"/>
            <a:ext cx="6174" cy="5976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3" name="TextBox 92"/>
          <p:cNvSpPr txBox="1"/>
          <p:nvPr/>
        </p:nvSpPr>
        <p:spPr>
          <a:xfrm>
            <a:off x="4513850" y="6017833"/>
            <a:ext cx="312593" cy="369332"/>
          </a:xfrm>
          <a:prstGeom prst="rect">
            <a:avLst/>
          </a:prstGeom>
          <a:noFill/>
        </p:spPr>
        <p:txBody>
          <a:bodyPr wrap="none" rtlCol="0">
            <a:spAutoFit/>
          </a:bodyPr>
          <a:lstStyle/>
          <a:p>
            <a:r>
              <a:rPr lang="en-US" dirty="0" smtClean="0"/>
              <a:t>1</a:t>
            </a:r>
            <a:endParaRPr lang="en-US" dirty="0"/>
          </a:p>
        </p:txBody>
      </p:sp>
      <p:sp>
        <p:nvSpPr>
          <p:cNvPr id="94" name="TextBox 93"/>
          <p:cNvSpPr txBox="1"/>
          <p:nvPr/>
        </p:nvSpPr>
        <p:spPr>
          <a:xfrm>
            <a:off x="5491792" y="6017833"/>
            <a:ext cx="312593" cy="369332"/>
          </a:xfrm>
          <a:prstGeom prst="rect">
            <a:avLst/>
          </a:prstGeom>
          <a:noFill/>
        </p:spPr>
        <p:txBody>
          <a:bodyPr wrap="none" rtlCol="0">
            <a:spAutoFit/>
          </a:bodyPr>
          <a:lstStyle/>
          <a:p>
            <a:r>
              <a:rPr lang="en-US" dirty="0" smtClean="0"/>
              <a:t>2</a:t>
            </a:r>
            <a:endParaRPr lang="en-US" dirty="0"/>
          </a:p>
        </p:txBody>
      </p:sp>
      <p:graphicFrame>
        <p:nvGraphicFramePr>
          <p:cNvPr id="28" name="Content Placeholder 6"/>
          <p:cNvGraphicFramePr>
            <a:graphicFrameLocks/>
          </p:cNvGraphicFramePr>
          <p:nvPr>
            <p:extLst>
              <p:ext uri="{D42A27DB-BD31-4B8C-83A1-F6EECF244321}">
                <p14:modId xmlns:p14="http://schemas.microsoft.com/office/powerpoint/2010/main" val="4131281528"/>
              </p:ext>
            </p:extLst>
          </p:nvPr>
        </p:nvGraphicFramePr>
        <p:xfrm>
          <a:off x="1215163" y="3832687"/>
          <a:ext cx="8946252" cy="1854200"/>
        </p:xfrm>
        <a:graphic>
          <a:graphicData uri="http://schemas.openxmlformats.org/drawingml/2006/table">
            <a:tbl>
              <a:tblPr firstRow="1" bandRow="1">
                <a:tableStyleId>{3C2FFA5D-87B4-456A-9821-1D502468CF0F}</a:tableStyleId>
              </a:tblPr>
              <a:tblGrid>
                <a:gridCol w="994028"/>
                <a:gridCol w="994028"/>
                <a:gridCol w="994028"/>
                <a:gridCol w="994028"/>
                <a:gridCol w="994028"/>
                <a:gridCol w="994028"/>
                <a:gridCol w="994028"/>
                <a:gridCol w="994028"/>
                <a:gridCol w="994028"/>
              </a:tblGrid>
              <a:tr h="370840">
                <a:tc>
                  <a:txBody>
                    <a:bodyPr/>
                    <a:lstStyle/>
                    <a:p>
                      <a:r>
                        <a:rPr lang="en-US" dirty="0" smtClean="0"/>
                        <a:t>T</a:t>
                      </a:r>
                      <a:endParaRPr lang="en-US" dirty="0"/>
                    </a:p>
                  </a:txBody>
                  <a:tcPr/>
                </a:tc>
                <a:tc>
                  <a:txBody>
                    <a:bodyPr/>
                    <a:lstStyle/>
                    <a:p>
                      <a:r>
                        <a:rPr lang="en-US" dirty="0" smtClean="0"/>
                        <a:t>T+1</a:t>
                      </a:r>
                      <a:endParaRPr lang="en-US" dirty="0"/>
                    </a:p>
                  </a:txBody>
                  <a:tcPr/>
                </a:tc>
                <a:tc>
                  <a:txBody>
                    <a:bodyPr/>
                    <a:lstStyle/>
                    <a:p>
                      <a:r>
                        <a:rPr lang="en-US" dirty="0" smtClean="0"/>
                        <a:t>T+2</a:t>
                      </a:r>
                      <a:endParaRPr lang="en-US" dirty="0"/>
                    </a:p>
                  </a:txBody>
                  <a:tcPr/>
                </a:tc>
                <a:tc>
                  <a:txBody>
                    <a:bodyPr/>
                    <a:lstStyle/>
                    <a:p>
                      <a:r>
                        <a:rPr lang="en-US" dirty="0" smtClean="0"/>
                        <a:t>T+3</a:t>
                      </a:r>
                      <a:endParaRPr lang="en-US" dirty="0"/>
                    </a:p>
                  </a:txBody>
                  <a:tcPr/>
                </a:tc>
                <a:tc>
                  <a:txBody>
                    <a:bodyPr/>
                    <a:lstStyle/>
                    <a:p>
                      <a:r>
                        <a:rPr lang="en-US" dirty="0" smtClean="0"/>
                        <a:t>T+4</a:t>
                      </a:r>
                      <a:endParaRPr lang="en-US" dirty="0"/>
                    </a:p>
                  </a:txBody>
                  <a:tcPr/>
                </a:tc>
                <a:tc>
                  <a:txBody>
                    <a:bodyPr/>
                    <a:lstStyle/>
                    <a:p>
                      <a:r>
                        <a:rPr lang="en-US" dirty="0" smtClean="0"/>
                        <a:t>T+5</a:t>
                      </a:r>
                      <a:endParaRPr lang="en-US" dirty="0"/>
                    </a:p>
                  </a:txBody>
                  <a:tcPr/>
                </a:tc>
                <a:tc>
                  <a:txBody>
                    <a:bodyPr/>
                    <a:lstStyle/>
                    <a:p>
                      <a:r>
                        <a:rPr lang="en-US" dirty="0" smtClean="0"/>
                        <a:t>T+6</a:t>
                      </a:r>
                      <a:endParaRPr lang="en-US" dirty="0"/>
                    </a:p>
                  </a:txBody>
                  <a:tcPr/>
                </a:tc>
                <a:tc>
                  <a:txBody>
                    <a:bodyPr/>
                    <a:lstStyle/>
                    <a:p>
                      <a:r>
                        <a:rPr lang="en-US" dirty="0" smtClean="0"/>
                        <a:t>T+7</a:t>
                      </a:r>
                      <a:endParaRPr lang="en-US" dirty="0"/>
                    </a:p>
                  </a:txBody>
                  <a:tcPr/>
                </a:tc>
                <a:tc>
                  <a:txBody>
                    <a:bodyPr/>
                    <a:lstStyle/>
                    <a:p>
                      <a:r>
                        <a:rPr lang="en-US" dirty="0" smtClean="0"/>
                        <a:t>T+8</a:t>
                      </a:r>
                      <a:endParaRPr lang="en-US" dirty="0"/>
                    </a:p>
                  </a:txBody>
                  <a:tcPr/>
                </a:tc>
              </a:tr>
              <a:tr h="370840">
                <a:tc>
                  <a:txBody>
                    <a:bodyPr/>
                    <a:lstStyle/>
                    <a:p>
                      <a:r>
                        <a:rPr lang="en-US" b="1" dirty="0" smtClean="0"/>
                        <a:t>W(x)1</a:t>
                      </a:r>
                      <a:endParaRPr lang="en-US" b="1" dirty="0"/>
                    </a:p>
                  </a:txBody>
                  <a:tcPr/>
                </a:tc>
                <a:tc>
                  <a:txBody>
                    <a:bodyPr/>
                    <a:lstStyle/>
                    <a:p>
                      <a:r>
                        <a:rPr lang="en-US" b="0" i="1" u="none" dirty="0" smtClean="0">
                          <a:solidFill>
                            <a:schemeClr val="tx1">
                              <a:lumMod val="85000"/>
                            </a:schemeClr>
                          </a:solidFill>
                        </a:rPr>
                        <a:t>…</a:t>
                      </a:r>
                      <a:endParaRPr lang="en-US" b="0" i="1" u="none" dirty="0">
                        <a:solidFill>
                          <a:schemeClr val="tx1">
                            <a:lumMod val="85000"/>
                          </a:schemeClr>
                        </a:solidFill>
                      </a:endParaRPr>
                    </a:p>
                  </a:txBody>
                  <a:tcPr/>
                </a:tc>
                <a:tc>
                  <a:txBody>
                    <a:bodyPr/>
                    <a:lstStyle/>
                    <a:p>
                      <a:r>
                        <a:rPr lang="en-US" b="0" i="1" u="none" dirty="0" smtClean="0">
                          <a:solidFill>
                            <a:schemeClr val="tx1">
                              <a:lumMod val="85000"/>
                            </a:schemeClr>
                          </a:solidFill>
                        </a:rPr>
                        <a:t>…</a:t>
                      </a:r>
                      <a:endParaRPr lang="en-US" b="1" dirty="0"/>
                    </a:p>
                  </a:txBody>
                  <a:tcPr/>
                </a:tc>
                <a:tc>
                  <a:txBody>
                    <a:bodyPr/>
                    <a:lstStyle/>
                    <a:p>
                      <a:r>
                        <a:rPr lang="en-US" b="1" dirty="0" smtClean="0"/>
                        <a:t>R(x)1</a:t>
                      </a:r>
                      <a:endParaRPr lang="en-US" b="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i="1" u="none" dirty="0" smtClean="0">
                          <a:solidFill>
                            <a:schemeClr val="tx1">
                              <a:lumMod val="85000"/>
                            </a:schemeClr>
                          </a:solidFill>
                        </a:rPr>
                        <a:t>W(x)3</a:t>
                      </a:r>
                    </a:p>
                  </a:txBody>
                  <a:tcPr/>
                </a:tc>
                <a:tc>
                  <a:txBody>
                    <a:bodyPr/>
                    <a:lstStyle/>
                    <a:p>
                      <a:r>
                        <a:rPr lang="en-US" b="1" dirty="0" smtClean="0"/>
                        <a:t>R(x)3</a:t>
                      </a:r>
                      <a:endParaRPr lang="en-US" b="1" dirty="0"/>
                    </a:p>
                  </a:txBody>
                  <a:tcPr/>
                </a:tc>
                <a:tc>
                  <a:txBody>
                    <a:bodyPr/>
                    <a:lstStyle/>
                    <a:p>
                      <a:r>
                        <a:rPr lang="en-US" b="0" i="1" u="none" dirty="0" smtClean="0">
                          <a:solidFill>
                            <a:schemeClr val="tx1">
                              <a:lumMod val="85000"/>
                            </a:schemeClr>
                          </a:solidFill>
                        </a:rPr>
                        <a:t>…</a:t>
                      </a:r>
                      <a:endParaRPr lang="en-US" b="0" i="1" u="none" dirty="0">
                        <a:solidFill>
                          <a:schemeClr val="tx1">
                            <a:lumMod val="85000"/>
                          </a:schemeClr>
                        </a:solidFill>
                      </a:endParaRPr>
                    </a:p>
                  </a:txBody>
                  <a:tcPr/>
                </a:tc>
                <a:tc>
                  <a:txBody>
                    <a:bodyPr/>
                    <a:lstStyle/>
                    <a:p>
                      <a:r>
                        <a:rPr lang="en-US" dirty="0" smtClean="0"/>
                        <a:t>…</a:t>
                      </a:r>
                      <a:endParaRPr lang="en-US" dirty="0"/>
                    </a:p>
                  </a:txBody>
                  <a:tcPr/>
                </a:tc>
                <a:tc>
                  <a:txBody>
                    <a:bodyPr/>
                    <a:lstStyle/>
                    <a:p>
                      <a:r>
                        <a:rPr lang="en-US" dirty="0" smtClean="0"/>
                        <a:t>…</a:t>
                      </a:r>
                      <a:endParaRPr lang="en-US" dirty="0"/>
                    </a:p>
                  </a:txBody>
                  <a:tcPr/>
                </a:tc>
              </a:tr>
              <a:tr h="370840">
                <a:tc>
                  <a:txBody>
                    <a:bodyPr/>
                    <a:lstStyle/>
                    <a:p>
                      <a:r>
                        <a:rPr lang="en-US" b="1" dirty="0" smtClean="0"/>
                        <a:t>W(x)2</a:t>
                      </a:r>
                      <a:endParaRPr lang="en-US" b="1" dirty="0"/>
                    </a:p>
                  </a:txBody>
                  <a:tcPr/>
                </a:tc>
                <a:tc>
                  <a:txBody>
                    <a:bodyPr/>
                    <a:lstStyle/>
                    <a:p>
                      <a:r>
                        <a:rPr lang="en-US" b="1" dirty="0" smtClean="0"/>
                        <a:t>R(x)2</a:t>
                      </a:r>
                      <a:endParaRPr lang="en-US" b="1" dirty="0"/>
                    </a:p>
                  </a:txBody>
                  <a:tcPr/>
                </a:tc>
                <a:tc>
                  <a:txBody>
                    <a:bodyPr/>
                    <a:lstStyle/>
                    <a:p>
                      <a:r>
                        <a:rPr lang="en-US" b="1" dirty="0" smtClean="0"/>
                        <a:t>W(y)1</a:t>
                      </a:r>
                      <a:endParaRPr lang="en-US" b="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i="1" u="none" dirty="0" smtClean="0">
                          <a:solidFill>
                            <a:schemeClr val="tx1">
                              <a:lumMod val="85000"/>
                            </a:schemeClr>
                          </a:solidFill>
                        </a:rPr>
                        <a: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i="1" u="none" dirty="0" smtClean="0">
                          <a:solidFill>
                            <a:schemeClr val="tx1">
                              <a:lumMod val="85000"/>
                            </a:schemeClr>
                          </a:solidFill>
                        </a:rPr>
                        <a: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i="1" u="none" dirty="0" smtClean="0">
                          <a:solidFill>
                            <a:schemeClr val="tx1">
                              <a:lumMod val="85000"/>
                            </a:schemeClr>
                          </a:solidFill>
                        </a:rPr>
                        <a:t>…</a:t>
                      </a:r>
                      <a:endParaRPr lang="en-US" b="1" dirty="0" smtClean="0"/>
                    </a:p>
                  </a:txBody>
                  <a:tcPr/>
                </a:tc>
                <a:tc>
                  <a:txBody>
                    <a:bodyPr/>
                    <a:lstStyle/>
                    <a:p>
                      <a:r>
                        <a:rPr lang="en-US" b="0" i="1" u="none" dirty="0" smtClean="0">
                          <a:solidFill>
                            <a:schemeClr val="tx1">
                              <a:lumMod val="85000"/>
                            </a:schemeClr>
                          </a:solidFill>
                        </a:rPr>
                        <a:t>…</a:t>
                      </a:r>
                      <a:endParaRPr lang="en-US" b="0" i="1" u="none" dirty="0">
                        <a:solidFill>
                          <a:schemeClr val="tx1">
                            <a:lumMod val="85000"/>
                          </a:schemeClr>
                        </a:solidFill>
                      </a:endParaRPr>
                    </a:p>
                  </a:txBody>
                  <a:tcPr/>
                </a:tc>
                <a:tc>
                  <a:txBody>
                    <a:bodyPr/>
                    <a:lstStyle/>
                    <a:p>
                      <a:r>
                        <a:rPr lang="en-US" dirty="0" smtClean="0"/>
                        <a:t>…</a:t>
                      </a:r>
                      <a:endParaRPr lang="en-US" dirty="0"/>
                    </a:p>
                  </a:txBody>
                  <a:tcPr/>
                </a:tc>
                <a:tc>
                  <a:txBody>
                    <a:bodyPr/>
                    <a:lstStyle/>
                    <a:p>
                      <a:r>
                        <a:rPr lang="en-US" dirty="0" smtClean="0"/>
                        <a:t>…</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i="1" u="none" dirty="0" smtClean="0">
                          <a:solidFill>
                            <a:schemeClr val="tx1">
                              <a:lumMod val="85000"/>
                            </a:schemeClr>
                          </a:solidFill>
                        </a:rPr>
                        <a:t>W(x)1 </a:t>
                      </a:r>
                    </a:p>
                  </a:txBody>
                  <a:tcPr/>
                </a:tc>
                <a:tc>
                  <a:txBody>
                    <a:bodyPr/>
                    <a:lstStyle/>
                    <a:p>
                      <a:r>
                        <a:rPr lang="en-US" b="1" dirty="0" smtClean="0"/>
                        <a:t>R(x)1</a:t>
                      </a:r>
                      <a:endParaRPr lang="en-US" b="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W(x)3</a:t>
                      </a:r>
                      <a:endParaRPr lang="en-US" b="0" i="1" u="none" dirty="0" smtClean="0">
                        <a:solidFill>
                          <a:schemeClr val="tx1">
                            <a:lumMod val="85000"/>
                          </a:schemeClr>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i="1" u="none" dirty="0" smtClean="0">
                          <a:solidFill>
                            <a:schemeClr val="tx1">
                              <a:lumMod val="85000"/>
                            </a:schemeClr>
                          </a:solidFill>
                        </a:rPr>
                        <a: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i="1" u="none" dirty="0" smtClean="0">
                          <a:solidFill>
                            <a:schemeClr val="tx1">
                              <a:lumMod val="85000"/>
                            </a:schemeClr>
                          </a:solidFill>
                        </a:rPr>
                        <a: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i="1" u="none" dirty="0" smtClean="0">
                          <a:solidFill>
                            <a:schemeClr val="tx1">
                              <a:lumMod val="85000"/>
                            </a:schemeClr>
                          </a:solidFill>
                        </a:rPr>
                        <a: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i="1" u="none" dirty="0" smtClean="0">
                          <a:solidFill>
                            <a:schemeClr val="tx1">
                              <a:lumMod val="85000"/>
                            </a:schemeClr>
                          </a:solidFill>
                        </a:rPr>
                        <a:t>…</a:t>
                      </a:r>
                    </a:p>
                  </a:txBody>
                  <a:tcPr/>
                </a:tc>
                <a:tc>
                  <a:txBody>
                    <a:bodyPr/>
                    <a:lstStyle/>
                    <a:p>
                      <a:r>
                        <a:rPr lang="en-US" dirty="0" smtClean="0"/>
                        <a:t>…</a:t>
                      </a:r>
                      <a:endParaRPr lang="en-US" dirty="0"/>
                    </a:p>
                  </a:txBody>
                  <a:tcPr/>
                </a:tc>
                <a:tc>
                  <a:txBody>
                    <a:bodyPr/>
                    <a:lstStyle/>
                    <a:p>
                      <a:r>
                        <a:rPr lang="en-US" dirty="0" smtClean="0"/>
                        <a:t>…</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i="1" u="none" dirty="0" smtClean="0">
                          <a:solidFill>
                            <a:schemeClr val="tx1">
                              <a:lumMod val="85000"/>
                            </a:schemeClr>
                          </a:solidFill>
                        </a:rPr>
                        <a:t>W(x)2</a:t>
                      </a:r>
                    </a:p>
                  </a:txBody>
                  <a:tcPr/>
                </a:tc>
                <a:tc>
                  <a:txBody>
                    <a:bodyPr/>
                    <a:lstStyle/>
                    <a:p>
                      <a:r>
                        <a:rPr lang="en-US" b="0" i="1" u="none" dirty="0" smtClean="0">
                          <a:solidFill>
                            <a:schemeClr val="tx1">
                              <a:lumMod val="85000"/>
                            </a:schemeClr>
                          </a:solidFill>
                        </a:rPr>
                        <a:t>…</a:t>
                      </a:r>
                      <a:endParaRPr lang="en-US" b="0" i="1" u="none" dirty="0">
                        <a:solidFill>
                          <a:schemeClr val="tx1">
                            <a:lumMod val="85000"/>
                          </a:schemeClr>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i="1" u="none" dirty="0" smtClean="0">
                          <a:solidFill>
                            <a:schemeClr val="tx1">
                              <a:lumMod val="85000"/>
                            </a:schemeClr>
                          </a:solidFill>
                        </a:rPr>
                        <a:t>W(y)1</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R(y)1</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R(x)2</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i="1" u="none" dirty="0" smtClean="0">
                          <a:solidFill>
                            <a:schemeClr val="tx1">
                              <a:lumMod val="85000"/>
                            </a:schemeClr>
                          </a:solidFill>
                        </a:rPr>
                        <a: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i="1" u="none" dirty="0" smtClean="0">
                          <a:solidFill>
                            <a:schemeClr val="tx1">
                              <a:lumMod val="85000"/>
                            </a:schemeClr>
                          </a:solidFill>
                        </a:rPr>
                        <a:t>…</a:t>
                      </a:r>
                    </a:p>
                  </a:txBody>
                  <a:tcPr/>
                </a:tc>
                <a:tc>
                  <a:txBody>
                    <a:bodyPr/>
                    <a:lstStyle/>
                    <a:p>
                      <a:r>
                        <a:rPr lang="en-US" dirty="0" smtClean="0"/>
                        <a:t>…</a:t>
                      </a:r>
                      <a:endParaRPr lang="en-US" dirty="0"/>
                    </a:p>
                  </a:txBody>
                  <a:tcPr/>
                </a:tc>
                <a:tc>
                  <a:txBody>
                    <a:bodyPr/>
                    <a:lstStyle/>
                    <a:p>
                      <a:r>
                        <a:rPr lang="en-US" dirty="0" smtClean="0"/>
                        <a:t>…</a:t>
                      </a:r>
                      <a:endParaRPr lang="en-US" dirty="0"/>
                    </a:p>
                  </a:txBody>
                  <a:tcPr/>
                </a:tc>
              </a:tr>
            </a:tbl>
          </a:graphicData>
        </a:graphic>
      </p:graphicFrame>
    </p:spTree>
    <p:extLst>
      <p:ext uri="{BB962C8B-B14F-4D97-AF65-F5344CB8AC3E}">
        <p14:creationId xmlns:p14="http://schemas.microsoft.com/office/powerpoint/2010/main" val="27921713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checkerboard(across)">
                                      <p:cBhvr>
                                        <p:cTn id="12" dur="500"/>
                                        <p:tgtEl>
                                          <p:spTgt spid="14"/>
                                        </p:tgtEl>
                                      </p:cBhvr>
                                    </p:animEffect>
                                  </p:childTnLst>
                                </p:cTn>
                              </p:par>
                              <p:par>
                                <p:cTn id="13" presetID="5" presetClass="entr" presetSubtype="1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checkerboard(across)">
                                      <p:cBhvr>
                                        <p:cTn id="15" dur="500"/>
                                        <p:tgtEl>
                                          <p:spTgt spid="35"/>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checkerboard(across)">
                                      <p:cBhvr>
                                        <p:cTn id="20" dur="500"/>
                                        <p:tgtEl>
                                          <p:spTgt spid="33"/>
                                        </p:tgtEl>
                                      </p:cBhvr>
                                    </p:animEffect>
                                  </p:childTnLst>
                                </p:cTn>
                              </p:par>
                              <p:par>
                                <p:cTn id="21" presetID="5" presetClass="entr" presetSubtype="1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checkerboard(across)">
                                      <p:cBhvr>
                                        <p:cTn id="23" dur="500"/>
                                        <p:tgtEl>
                                          <p:spTgt spid="42"/>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nodeType="clickEffect">
                                  <p:stCondLst>
                                    <p:cond delay="0"/>
                                  </p:stCondLst>
                                  <p:childTnLst>
                                    <p:set>
                                      <p:cBhvr>
                                        <p:cTn id="27" dur="1" fill="hold">
                                          <p:stCondLst>
                                            <p:cond delay="0"/>
                                          </p:stCondLst>
                                        </p:cTn>
                                        <p:tgtEl>
                                          <p:spTgt spid="72"/>
                                        </p:tgtEl>
                                        <p:attrNameLst>
                                          <p:attrName>style.visibility</p:attrName>
                                        </p:attrNameLst>
                                      </p:cBhvr>
                                      <p:to>
                                        <p:strVal val="visible"/>
                                      </p:to>
                                    </p:set>
                                    <p:animEffect transition="in" filter="checkerboard(across)">
                                      <p:cBhvr>
                                        <p:cTn id="28" dur="500"/>
                                        <p:tgtEl>
                                          <p:spTgt spid="72"/>
                                        </p:tgtEl>
                                      </p:cBhvr>
                                    </p:animEffect>
                                  </p:childTnLst>
                                </p:cTn>
                              </p:par>
                              <p:par>
                                <p:cTn id="29" presetID="5" presetClass="entr" presetSubtype="10" fill="hold" grpId="0" nodeType="withEffect">
                                  <p:stCondLst>
                                    <p:cond delay="0"/>
                                  </p:stCondLst>
                                  <p:childTnLst>
                                    <p:set>
                                      <p:cBhvr>
                                        <p:cTn id="30" dur="1" fill="hold">
                                          <p:stCondLst>
                                            <p:cond delay="0"/>
                                          </p:stCondLst>
                                        </p:cTn>
                                        <p:tgtEl>
                                          <p:spTgt spid="79"/>
                                        </p:tgtEl>
                                        <p:attrNameLst>
                                          <p:attrName>style.visibility</p:attrName>
                                        </p:attrNameLst>
                                      </p:cBhvr>
                                      <p:to>
                                        <p:strVal val="visible"/>
                                      </p:to>
                                    </p:set>
                                    <p:animEffect transition="in" filter="checkerboard(across)">
                                      <p:cBhvr>
                                        <p:cTn id="31" dur="500"/>
                                        <p:tgtEl>
                                          <p:spTgt spid="79"/>
                                        </p:tgtEl>
                                      </p:cBhvr>
                                    </p:animEffect>
                                  </p:childTnLst>
                                </p:cTn>
                              </p:par>
                            </p:childTnLst>
                          </p:cTn>
                        </p:par>
                      </p:childTnLst>
                    </p:cTn>
                  </p:par>
                  <p:par>
                    <p:cTn id="32" fill="hold">
                      <p:stCondLst>
                        <p:cond delay="indefinite"/>
                      </p:stCondLst>
                      <p:childTnLst>
                        <p:par>
                          <p:cTn id="33" fill="hold">
                            <p:stCondLst>
                              <p:cond delay="0"/>
                            </p:stCondLst>
                            <p:childTnLst>
                              <p:par>
                                <p:cTn id="34" presetID="5" presetClass="entr" presetSubtype="10" fill="hold" nodeType="click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checkerboard(across)">
                                      <p:cBhvr>
                                        <p:cTn id="36" dur="500"/>
                                        <p:tgtEl>
                                          <p:spTgt spid="61"/>
                                        </p:tgtEl>
                                      </p:cBhvr>
                                    </p:animEffect>
                                  </p:childTnLst>
                                </p:cTn>
                              </p:par>
                              <p:par>
                                <p:cTn id="37" presetID="5" presetClass="entr" presetSubtype="1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checkerboard(across)">
                                      <p:cBhvr>
                                        <p:cTn id="39" dur="500"/>
                                        <p:tgtEl>
                                          <p:spTgt spid="34"/>
                                        </p:tgtEl>
                                      </p:cBhvr>
                                    </p:animEffect>
                                  </p:childTnLst>
                                </p:cTn>
                              </p:par>
                            </p:childTnLst>
                          </p:cTn>
                        </p:par>
                      </p:childTnLst>
                    </p:cTn>
                  </p:par>
                  <p:par>
                    <p:cTn id="40" fill="hold">
                      <p:stCondLst>
                        <p:cond delay="indefinite"/>
                      </p:stCondLst>
                      <p:childTnLst>
                        <p:par>
                          <p:cTn id="41" fill="hold">
                            <p:stCondLst>
                              <p:cond delay="0"/>
                            </p:stCondLst>
                            <p:childTnLst>
                              <p:par>
                                <p:cTn id="42" presetID="5" presetClass="entr" presetSubtype="10" fill="hold" grpId="0" nodeType="click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checkerboard(across)">
                                      <p:cBhvr>
                                        <p:cTn id="44" dur="500"/>
                                        <p:tgtEl>
                                          <p:spTgt spid="40"/>
                                        </p:tgtEl>
                                      </p:cBhvr>
                                    </p:animEffect>
                                  </p:childTnLst>
                                </p:cTn>
                              </p:par>
                              <p:par>
                                <p:cTn id="45" presetID="5" presetClass="entr" presetSubtype="1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checkerboard(across)">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5" presetClass="entr" presetSubtype="10" fill="hold" nodeType="clickEffect">
                                  <p:stCondLst>
                                    <p:cond delay="0"/>
                                  </p:stCondLst>
                                  <p:childTnLst>
                                    <p:set>
                                      <p:cBhvr>
                                        <p:cTn id="51" dur="1" fill="hold">
                                          <p:stCondLst>
                                            <p:cond delay="0"/>
                                          </p:stCondLst>
                                        </p:cTn>
                                        <p:tgtEl>
                                          <p:spTgt spid="64"/>
                                        </p:tgtEl>
                                        <p:attrNameLst>
                                          <p:attrName>style.visibility</p:attrName>
                                        </p:attrNameLst>
                                      </p:cBhvr>
                                      <p:to>
                                        <p:strVal val="visible"/>
                                      </p:to>
                                    </p:set>
                                    <p:animEffect transition="in" filter="checkerboard(across)">
                                      <p:cBhvr>
                                        <p:cTn id="52" dur="500"/>
                                        <p:tgtEl>
                                          <p:spTgt spid="64"/>
                                        </p:tgtEl>
                                      </p:cBhvr>
                                    </p:animEffect>
                                  </p:childTnLst>
                                </p:cTn>
                              </p:par>
                              <p:par>
                                <p:cTn id="53" presetID="5" presetClass="entr" presetSubtype="1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checkerboard(across)">
                                      <p:cBhvr>
                                        <p:cTn id="55" dur="500"/>
                                        <p:tgtEl>
                                          <p:spTgt spid="41"/>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80"/>
                                        </p:tgtEl>
                                        <p:attrNameLst>
                                          <p:attrName>style.visibility</p:attrName>
                                        </p:attrNameLst>
                                      </p:cBhvr>
                                      <p:to>
                                        <p:strVal val="visible"/>
                                      </p:to>
                                    </p:set>
                                    <p:animEffect transition="in" filter="dissolve">
                                      <p:cBhvr>
                                        <p:cTn id="60" dur="500"/>
                                        <p:tgtEl>
                                          <p:spTgt spid="80"/>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83"/>
                                        </p:tgtEl>
                                        <p:attrNameLst>
                                          <p:attrName>style.visibility</p:attrName>
                                        </p:attrNameLst>
                                      </p:cBhvr>
                                      <p:to>
                                        <p:strVal val="visible"/>
                                      </p:to>
                                    </p:set>
                                    <p:animEffect transition="in" filter="dissolve">
                                      <p:cBhvr>
                                        <p:cTn id="63" dur="500"/>
                                        <p:tgtEl>
                                          <p:spTgt spid="83"/>
                                        </p:tgtEl>
                                      </p:cBhvr>
                                    </p:animEffect>
                                  </p:childTnLst>
                                </p:cTn>
                              </p:par>
                              <p:par>
                                <p:cTn id="64" presetID="9" presetClass="entr" presetSubtype="0" fill="hold" nodeType="withEffect">
                                  <p:stCondLst>
                                    <p:cond delay="0"/>
                                  </p:stCondLst>
                                  <p:childTnLst>
                                    <p:set>
                                      <p:cBhvr>
                                        <p:cTn id="65" dur="1" fill="hold">
                                          <p:stCondLst>
                                            <p:cond delay="0"/>
                                          </p:stCondLst>
                                        </p:cTn>
                                        <p:tgtEl>
                                          <p:spTgt spid="84"/>
                                        </p:tgtEl>
                                        <p:attrNameLst>
                                          <p:attrName>style.visibility</p:attrName>
                                        </p:attrNameLst>
                                      </p:cBhvr>
                                      <p:to>
                                        <p:strVal val="visible"/>
                                      </p:to>
                                    </p:set>
                                    <p:animEffect transition="in" filter="dissolve">
                                      <p:cBhvr>
                                        <p:cTn id="66" dur="500"/>
                                        <p:tgtEl>
                                          <p:spTgt spid="84"/>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85"/>
                                        </p:tgtEl>
                                        <p:attrNameLst>
                                          <p:attrName>style.visibility</p:attrName>
                                        </p:attrNameLst>
                                      </p:cBhvr>
                                      <p:to>
                                        <p:strVal val="visible"/>
                                      </p:to>
                                    </p:set>
                                    <p:animEffect transition="in" filter="dissolve">
                                      <p:cBhvr>
                                        <p:cTn id="69" dur="500"/>
                                        <p:tgtEl>
                                          <p:spTgt spid="85"/>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grpId="1" nodeType="clickEffect">
                                  <p:stCondLst>
                                    <p:cond delay="0"/>
                                  </p:stCondLst>
                                  <p:childTnLst>
                                    <p:set>
                                      <p:cBhvr>
                                        <p:cTn id="73" dur="1" fill="hold">
                                          <p:stCondLst>
                                            <p:cond delay="0"/>
                                          </p:stCondLst>
                                        </p:cTn>
                                        <p:tgtEl>
                                          <p:spTgt spid="33"/>
                                        </p:tgtEl>
                                        <p:attrNameLst>
                                          <p:attrName>style.visibility</p:attrName>
                                        </p:attrNameLst>
                                      </p:cBhvr>
                                      <p:to>
                                        <p:strVal val="hidden"/>
                                      </p:to>
                                    </p:set>
                                  </p:childTnLst>
                                </p:cTn>
                              </p:par>
                              <p:par>
                                <p:cTn id="74" presetID="1" presetClass="exit" presetSubtype="0" fill="hold" nodeType="withEffect">
                                  <p:stCondLst>
                                    <p:cond delay="0"/>
                                  </p:stCondLst>
                                  <p:childTnLst>
                                    <p:set>
                                      <p:cBhvr>
                                        <p:cTn id="75" dur="1" fill="hold">
                                          <p:stCondLst>
                                            <p:cond delay="0"/>
                                          </p:stCondLst>
                                        </p:cTn>
                                        <p:tgtEl>
                                          <p:spTgt spid="61"/>
                                        </p:tgtEl>
                                        <p:attrNameLst>
                                          <p:attrName>style.visibility</p:attrName>
                                        </p:attrNameLst>
                                      </p:cBhvr>
                                      <p:to>
                                        <p:strVal val="hidden"/>
                                      </p:to>
                                    </p:set>
                                  </p:childTnLst>
                                </p:cTn>
                              </p:par>
                              <p:par>
                                <p:cTn id="76" presetID="1" presetClass="exit" presetSubtype="0" fill="hold" grpId="1" nodeType="withEffect">
                                  <p:stCondLst>
                                    <p:cond delay="0"/>
                                  </p:stCondLst>
                                  <p:childTnLst>
                                    <p:set>
                                      <p:cBhvr>
                                        <p:cTn id="77" dur="1" fill="hold">
                                          <p:stCondLst>
                                            <p:cond delay="0"/>
                                          </p:stCondLst>
                                        </p:cTn>
                                        <p:tgtEl>
                                          <p:spTgt spid="34"/>
                                        </p:tgtEl>
                                        <p:attrNameLst>
                                          <p:attrName>style.visibility</p:attrName>
                                        </p:attrNameLst>
                                      </p:cBhvr>
                                      <p:to>
                                        <p:strVal val="hidden"/>
                                      </p:to>
                                    </p:set>
                                  </p:childTnLst>
                                </p:cTn>
                              </p:par>
                              <p:par>
                                <p:cTn id="78" presetID="1" presetClass="exit" presetSubtype="0" fill="hold" nodeType="withEffect">
                                  <p:stCondLst>
                                    <p:cond delay="0"/>
                                  </p:stCondLst>
                                  <p:childTnLst>
                                    <p:set>
                                      <p:cBhvr>
                                        <p:cTn id="79" dur="1" fill="hold">
                                          <p:stCondLst>
                                            <p:cond delay="0"/>
                                          </p:stCondLst>
                                        </p:cTn>
                                        <p:tgtEl>
                                          <p:spTgt spid="64"/>
                                        </p:tgtEl>
                                        <p:attrNameLst>
                                          <p:attrName>style.visibility</p:attrName>
                                        </p:attrNameLst>
                                      </p:cBhvr>
                                      <p:to>
                                        <p:strVal val="hidden"/>
                                      </p:to>
                                    </p:set>
                                  </p:childTnLst>
                                </p:cTn>
                              </p:par>
                              <p:par>
                                <p:cTn id="80" presetID="1" presetClass="exit" presetSubtype="0" fill="hold" grpId="1" nodeType="withEffect">
                                  <p:stCondLst>
                                    <p:cond delay="0"/>
                                  </p:stCondLst>
                                  <p:childTnLst>
                                    <p:set>
                                      <p:cBhvr>
                                        <p:cTn id="81" dur="1" fill="hold">
                                          <p:stCondLst>
                                            <p:cond delay="0"/>
                                          </p:stCondLst>
                                        </p:cTn>
                                        <p:tgtEl>
                                          <p:spTgt spid="41"/>
                                        </p:tgtEl>
                                        <p:attrNameLst>
                                          <p:attrName>style.visibility</p:attrName>
                                        </p:attrNameLst>
                                      </p:cBhvr>
                                      <p:to>
                                        <p:strVal val="hidden"/>
                                      </p:to>
                                    </p:set>
                                  </p:childTnLst>
                                </p:cTn>
                              </p:par>
                              <p:par>
                                <p:cTn id="82" presetID="1" presetClass="exit" presetSubtype="0" fill="hold" grpId="1" nodeType="withEffect">
                                  <p:stCondLst>
                                    <p:cond delay="0"/>
                                  </p:stCondLst>
                                  <p:childTnLst>
                                    <p:set>
                                      <p:cBhvr>
                                        <p:cTn id="83" dur="1" fill="hold">
                                          <p:stCondLst>
                                            <p:cond delay="0"/>
                                          </p:stCondLst>
                                        </p:cTn>
                                        <p:tgtEl>
                                          <p:spTgt spid="40"/>
                                        </p:tgtEl>
                                        <p:attrNameLst>
                                          <p:attrName>style.visibility</p:attrName>
                                        </p:attrNameLst>
                                      </p:cBhvr>
                                      <p:to>
                                        <p:strVal val="hidden"/>
                                      </p:to>
                                    </p:set>
                                  </p:childTnLst>
                                </p:cTn>
                              </p:par>
                              <p:par>
                                <p:cTn id="84" presetID="1" presetClass="exit" presetSubtype="0" fill="hold" nodeType="withEffect">
                                  <p:stCondLst>
                                    <p:cond delay="0"/>
                                  </p:stCondLst>
                                  <p:childTnLst>
                                    <p:set>
                                      <p:cBhvr>
                                        <p:cTn id="85" dur="1" fill="hold">
                                          <p:stCondLst>
                                            <p:cond delay="0"/>
                                          </p:stCondLst>
                                        </p:cTn>
                                        <p:tgtEl>
                                          <p:spTgt spid="20"/>
                                        </p:tgtEl>
                                        <p:attrNameLst>
                                          <p:attrName>style.visibility</p:attrName>
                                        </p:attrNameLst>
                                      </p:cBhvr>
                                      <p:to>
                                        <p:strVal val="hidden"/>
                                      </p:to>
                                    </p:set>
                                  </p:childTnLst>
                                </p:cTn>
                              </p:par>
                              <p:par>
                                <p:cTn id="86" presetID="1" presetClass="exit" presetSubtype="0" fill="hold" grpId="1" nodeType="withEffect">
                                  <p:stCondLst>
                                    <p:cond delay="0"/>
                                  </p:stCondLst>
                                  <p:childTnLst>
                                    <p:set>
                                      <p:cBhvr>
                                        <p:cTn id="87" dur="1" fill="hold">
                                          <p:stCondLst>
                                            <p:cond delay="0"/>
                                          </p:stCondLst>
                                        </p:cTn>
                                        <p:tgtEl>
                                          <p:spTgt spid="14"/>
                                        </p:tgtEl>
                                        <p:attrNameLst>
                                          <p:attrName>style.visibility</p:attrName>
                                        </p:attrNameLst>
                                      </p:cBhvr>
                                      <p:to>
                                        <p:strVal val="hidden"/>
                                      </p:to>
                                    </p:set>
                                  </p:childTnLst>
                                </p:cTn>
                              </p:par>
                              <p:par>
                                <p:cTn id="88" presetID="1" presetClass="exit" presetSubtype="0" fill="hold" grpId="1" nodeType="withEffect">
                                  <p:stCondLst>
                                    <p:cond delay="0"/>
                                  </p:stCondLst>
                                  <p:childTnLst>
                                    <p:set>
                                      <p:cBhvr>
                                        <p:cTn id="89" dur="1" fill="hold">
                                          <p:stCondLst>
                                            <p:cond delay="0"/>
                                          </p:stCondLst>
                                        </p:cTn>
                                        <p:tgtEl>
                                          <p:spTgt spid="79"/>
                                        </p:tgtEl>
                                        <p:attrNameLst>
                                          <p:attrName>style.visibility</p:attrName>
                                        </p:attrNameLst>
                                      </p:cBhvr>
                                      <p:to>
                                        <p:strVal val="hidden"/>
                                      </p:to>
                                    </p:set>
                                  </p:childTnLst>
                                </p:cTn>
                              </p:par>
                              <p:par>
                                <p:cTn id="90" presetID="1" presetClass="exit" presetSubtype="0" fill="hold" nodeType="withEffect">
                                  <p:stCondLst>
                                    <p:cond delay="0"/>
                                  </p:stCondLst>
                                  <p:childTnLst>
                                    <p:set>
                                      <p:cBhvr>
                                        <p:cTn id="91" dur="1" fill="hold">
                                          <p:stCondLst>
                                            <p:cond delay="0"/>
                                          </p:stCondLst>
                                        </p:cTn>
                                        <p:tgtEl>
                                          <p:spTgt spid="72"/>
                                        </p:tgtEl>
                                        <p:attrNameLst>
                                          <p:attrName>style.visibility</p:attrName>
                                        </p:attrNameLst>
                                      </p:cBhvr>
                                      <p:to>
                                        <p:strVal val="hidden"/>
                                      </p:to>
                                    </p:set>
                                  </p:childTnLst>
                                </p:cTn>
                              </p:par>
                              <p:par>
                                <p:cTn id="92" presetID="1" presetClass="exit" presetSubtype="0" fill="hold" nodeType="withEffect">
                                  <p:stCondLst>
                                    <p:cond delay="0"/>
                                  </p:stCondLst>
                                  <p:childTnLst>
                                    <p:set>
                                      <p:cBhvr>
                                        <p:cTn id="93" dur="1" fill="hold">
                                          <p:stCondLst>
                                            <p:cond delay="0"/>
                                          </p:stCondLst>
                                        </p:cTn>
                                        <p:tgtEl>
                                          <p:spTgt spid="42"/>
                                        </p:tgtEl>
                                        <p:attrNameLst>
                                          <p:attrName>style.visibility</p:attrName>
                                        </p:attrNameLst>
                                      </p:cBhvr>
                                      <p:to>
                                        <p:strVal val="hidden"/>
                                      </p:to>
                                    </p:set>
                                  </p:childTnLst>
                                </p:cTn>
                              </p:par>
                              <p:par>
                                <p:cTn id="94" presetID="1" presetClass="exit" presetSubtype="0" fill="hold" grpId="1" nodeType="withEffect">
                                  <p:stCondLst>
                                    <p:cond delay="0"/>
                                  </p:stCondLst>
                                  <p:childTnLst>
                                    <p:set>
                                      <p:cBhvr>
                                        <p:cTn id="95" dur="1" fill="hold">
                                          <p:stCondLst>
                                            <p:cond delay="0"/>
                                          </p:stCondLst>
                                        </p:cTn>
                                        <p:tgtEl>
                                          <p:spTgt spid="83"/>
                                        </p:tgtEl>
                                        <p:attrNameLst>
                                          <p:attrName>style.visibility</p:attrName>
                                        </p:attrNameLst>
                                      </p:cBhvr>
                                      <p:to>
                                        <p:strVal val="hidden"/>
                                      </p:to>
                                    </p:set>
                                  </p:childTnLst>
                                </p:cTn>
                              </p:par>
                              <p:par>
                                <p:cTn id="96" presetID="1" presetClass="exit" presetSubtype="0" fill="hold" nodeType="withEffect">
                                  <p:stCondLst>
                                    <p:cond delay="0"/>
                                  </p:stCondLst>
                                  <p:childTnLst>
                                    <p:set>
                                      <p:cBhvr>
                                        <p:cTn id="97" dur="1" fill="hold">
                                          <p:stCondLst>
                                            <p:cond delay="0"/>
                                          </p:stCondLst>
                                        </p:cTn>
                                        <p:tgtEl>
                                          <p:spTgt spid="80"/>
                                        </p:tgtEl>
                                        <p:attrNameLst>
                                          <p:attrName>style.visibility</p:attrName>
                                        </p:attrNameLst>
                                      </p:cBhvr>
                                      <p:to>
                                        <p:strVal val="hidden"/>
                                      </p:to>
                                    </p:set>
                                  </p:childTnLst>
                                </p:cTn>
                              </p:par>
                              <p:par>
                                <p:cTn id="98" presetID="1" presetClass="exit" presetSubtype="0" fill="hold" nodeType="withEffect">
                                  <p:stCondLst>
                                    <p:cond delay="0"/>
                                  </p:stCondLst>
                                  <p:childTnLst>
                                    <p:set>
                                      <p:cBhvr>
                                        <p:cTn id="99" dur="1" fill="hold">
                                          <p:stCondLst>
                                            <p:cond delay="0"/>
                                          </p:stCondLst>
                                        </p:cTn>
                                        <p:tgtEl>
                                          <p:spTgt spid="84"/>
                                        </p:tgtEl>
                                        <p:attrNameLst>
                                          <p:attrName>style.visibility</p:attrName>
                                        </p:attrNameLst>
                                      </p:cBhvr>
                                      <p:to>
                                        <p:strVal val="hidden"/>
                                      </p:to>
                                    </p:set>
                                  </p:childTnLst>
                                </p:cTn>
                              </p:par>
                              <p:par>
                                <p:cTn id="100" presetID="1" presetClass="exit" presetSubtype="0" fill="hold" grpId="1" nodeType="withEffect">
                                  <p:stCondLst>
                                    <p:cond delay="0"/>
                                  </p:stCondLst>
                                  <p:childTnLst>
                                    <p:set>
                                      <p:cBhvr>
                                        <p:cTn id="101" dur="1" fill="hold">
                                          <p:stCondLst>
                                            <p:cond delay="0"/>
                                          </p:stCondLst>
                                        </p:cTn>
                                        <p:tgtEl>
                                          <p:spTgt spid="85"/>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5" presetClass="entr" presetSubtype="10" fill="hold" nodeType="clickEffect">
                                  <p:stCondLst>
                                    <p:cond delay="0"/>
                                  </p:stCondLst>
                                  <p:childTnLst>
                                    <p:set>
                                      <p:cBhvr>
                                        <p:cTn id="105" dur="1" fill="hold">
                                          <p:stCondLst>
                                            <p:cond delay="0"/>
                                          </p:stCondLst>
                                        </p:cTn>
                                        <p:tgtEl>
                                          <p:spTgt spid="45"/>
                                        </p:tgtEl>
                                        <p:attrNameLst>
                                          <p:attrName>style.visibility</p:attrName>
                                        </p:attrNameLst>
                                      </p:cBhvr>
                                      <p:to>
                                        <p:strVal val="visible"/>
                                      </p:to>
                                    </p:set>
                                    <p:animEffect transition="in" filter="checkerboard(across)">
                                      <p:cBhvr>
                                        <p:cTn id="106" dur="500"/>
                                        <p:tgtEl>
                                          <p:spTgt spid="45"/>
                                        </p:tgtEl>
                                      </p:cBhvr>
                                    </p:animEffect>
                                  </p:childTnLst>
                                </p:cTn>
                              </p:par>
                              <p:par>
                                <p:cTn id="107" presetID="5" presetClass="entr" presetSubtype="10" fill="hold" nodeType="withEffect">
                                  <p:stCondLst>
                                    <p:cond delay="0"/>
                                  </p:stCondLst>
                                  <p:childTnLst>
                                    <p:set>
                                      <p:cBhvr>
                                        <p:cTn id="108" dur="1" fill="hold">
                                          <p:stCondLst>
                                            <p:cond delay="0"/>
                                          </p:stCondLst>
                                        </p:cTn>
                                        <p:tgtEl>
                                          <p:spTgt spid="50"/>
                                        </p:tgtEl>
                                        <p:attrNameLst>
                                          <p:attrName>style.visibility</p:attrName>
                                        </p:attrNameLst>
                                      </p:cBhvr>
                                      <p:to>
                                        <p:strVal val="visible"/>
                                      </p:to>
                                    </p:set>
                                    <p:animEffect transition="in" filter="checkerboard(across)">
                                      <p:cBhvr>
                                        <p:cTn id="109" dur="500"/>
                                        <p:tgtEl>
                                          <p:spTgt spid="50"/>
                                        </p:tgtEl>
                                      </p:cBhvr>
                                    </p:animEffect>
                                  </p:childTnLst>
                                </p:cTn>
                              </p:par>
                              <p:par>
                                <p:cTn id="110" presetID="5" presetClass="entr" presetSubtype="10" fill="hold" grpId="0" nodeType="withEffect">
                                  <p:stCondLst>
                                    <p:cond delay="0"/>
                                  </p:stCondLst>
                                  <p:childTnLst>
                                    <p:set>
                                      <p:cBhvr>
                                        <p:cTn id="111" dur="1" fill="hold">
                                          <p:stCondLst>
                                            <p:cond delay="0"/>
                                          </p:stCondLst>
                                        </p:cTn>
                                        <p:tgtEl>
                                          <p:spTgt spid="36"/>
                                        </p:tgtEl>
                                        <p:attrNameLst>
                                          <p:attrName>style.visibility</p:attrName>
                                        </p:attrNameLst>
                                      </p:cBhvr>
                                      <p:to>
                                        <p:strVal val="visible"/>
                                      </p:to>
                                    </p:set>
                                    <p:animEffect transition="in" filter="checkerboard(across)">
                                      <p:cBhvr>
                                        <p:cTn id="112" dur="500"/>
                                        <p:tgtEl>
                                          <p:spTgt spid="36"/>
                                        </p:tgtEl>
                                      </p:cBhvr>
                                    </p:animEffect>
                                  </p:childTnLst>
                                </p:cTn>
                              </p:par>
                              <p:par>
                                <p:cTn id="113" presetID="5" presetClass="entr" presetSubtype="10" fill="hold" grpId="0" nodeType="withEffect">
                                  <p:stCondLst>
                                    <p:cond delay="0"/>
                                  </p:stCondLst>
                                  <p:childTnLst>
                                    <p:set>
                                      <p:cBhvr>
                                        <p:cTn id="114" dur="1" fill="hold">
                                          <p:stCondLst>
                                            <p:cond delay="0"/>
                                          </p:stCondLst>
                                        </p:cTn>
                                        <p:tgtEl>
                                          <p:spTgt spid="37"/>
                                        </p:tgtEl>
                                        <p:attrNameLst>
                                          <p:attrName>style.visibility</p:attrName>
                                        </p:attrNameLst>
                                      </p:cBhvr>
                                      <p:to>
                                        <p:strVal val="visible"/>
                                      </p:to>
                                    </p:set>
                                    <p:animEffect transition="in" filter="checkerboard(across)">
                                      <p:cBhvr>
                                        <p:cTn id="115" dur="500"/>
                                        <p:tgtEl>
                                          <p:spTgt spid="37"/>
                                        </p:tgtEl>
                                      </p:cBhvr>
                                    </p:animEffect>
                                  </p:childTnLst>
                                </p:cTn>
                              </p:par>
                            </p:childTnLst>
                          </p:cTn>
                        </p:par>
                      </p:childTnLst>
                    </p:cTn>
                  </p:par>
                  <p:par>
                    <p:cTn id="116" fill="hold">
                      <p:stCondLst>
                        <p:cond delay="indefinite"/>
                      </p:stCondLst>
                      <p:childTnLst>
                        <p:par>
                          <p:cTn id="117" fill="hold">
                            <p:stCondLst>
                              <p:cond delay="0"/>
                            </p:stCondLst>
                            <p:childTnLst>
                              <p:par>
                                <p:cTn id="118" presetID="9" presetClass="entr" presetSubtype="0" fill="hold" nodeType="clickEffect">
                                  <p:stCondLst>
                                    <p:cond delay="0"/>
                                  </p:stCondLst>
                                  <p:childTnLst>
                                    <p:set>
                                      <p:cBhvr>
                                        <p:cTn id="119" dur="1" fill="hold">
                                          <p:stCondLst>
                                            <p:cond delay="0"/>
                                          </p:stCondLst>
                                        </p:cTn>
                                        <p:tgtEl>
                                          <p:spTgt spid="70"/>
                                        </p:tgtEl>
                                        <p:attrNameLst>
                                          <p:attrName>style.visibility</p:attrName>
                                        </p:attrNameLst>
                                      </p:cBhvr>
                                      <p:to>
                                        <p:strVal val="visible"/>
                                      </p:to>
                                    </p:set>
                                    <p:animEffect transition="in" filter="dissolve">
                                      <p:cBhvr>
                                        <p:cTn id="120" dur="500"/>
                                        <p:tgtEl>
                                          <p:spTgt spid="70"/>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23"/>
                                        </p:tgtEl>
                                        <p:attrNameLst>
                                          <p:attrName>style.visibility</p:attrName>
                                        </p:attrNameLst>
                                      </p:cBhvr>
                                      <p:to>
                                        <p:strVal val="visible"/>
                                      </p:to>
                                    </p:set>
                                    <p:animEffect transition="in" filter="dissolve">
                                      <p:cBhvr>
                                        <p:cTn id="123" dur="500"/>
                                        <p:tgtEl>
                                          <p:spTgt spid="23"/>
                                        </p:tgtEl>
                                      </p:cBhvr>
                                    </p:animEffect>
                                  </p:childTnLst>
                                </p:cTn>
                              </p:par>
                            </p:childTnLst>
                          </p:cTn>
                        </p:par>
                      </p:childTnLst>
                    </p:cTn>
                  </p:par>
                  <p:par>
                    <p:cTn id="124" fill="hold">
                      <p:stCondLst>
                        <p:cond delay="indefinite"/>
                      </p:stCondLst>
                      <p:childTnLst>
                        <p:par>
                          <p:cTn id="125" fill="hold">
                            <p:stCondLst>
                              <p:cond delay="0"/>
                            </p:stCondLst>
                            <p:childTnLst>
                              <p:par>
                                <p:cTn id="126" presetID="9" presetClass="entr" presetSubtype="0" fill="hold" nodeType="clickEffect">
                                  <p:stCondLst>
                                    <p:cond delay="0"/>
                                  </p:stCondLst>
                                  <p:childTnLst>
                                    <p:set>
                                      <p:cBhvr>
                                        <p:cTn id="127" dur="1" fill="hold">
                                          <p:stCondLst>
                                            <p:cond delay="0"/>
                                          </p:stCondLst>
                                        </p:cTn>
                                        <p:tgtEl>
                                          <p:spTgt spid="54"/>
                                        </p:tgtEl>
                                        <p:attrNameLst>
                                          <p:attrName>style.visibility</p:attrName>
                                        </p:attrNameLst>
                                      </p:cBhvr>
                                      <p:to>
                                        <p:strVal val="visible"/>
                                      </p:to>
                                    </p:set>
                                    <p:animEffect transition="in" filter="dissolve">
                                      <p:cBhvr>
                                        <p:cTn id="128" dur="500"/>
                                        <p:tgtEl>
                                          <p:spTgt spid="54"/>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38"/>
                                        </p:tgtEl>
                                        <p:attrNameLst>
                                          <p:attrName>style.visibility</p:attrName>
                                        </p:attrNameLst>
                                      </p:cBhvr>
                                      <p:to>
                                        <p:strVal val="visible"/>
                                      </p:to>
                                    </p:set>
                                    <p:animEffect transition="in" filter="dissolve">
                                      <p:cBhvr>
                                        <p:cTn id="131" dur="500"/>
                                        <p:tgtEl>
                                          <p:spTgt spid="38"/>
                                        </p:tgtEl>
                                      </p:cBhvr>
                                    </p:animEffect>
                                  </p:childTnLst>
                                </p:cTn>
                              </p:par>
                              <p:par>
                                <p:cTn id="132" presetID="9" presetClass="entr" presetSubtype="0" fill="hold" nodeType="withEffect">
                                  <p:stCondLst>
                                    <p:cond delay="0"/>
                                  </p:stCondLst>
                                  <p:childTnLst>
                                    <p:set>
                                      <p:cBhvr>
                                        <p:cTn id="133" dur="1" fill="hold">
                                          <p:stCondLst>
                                            <p:cond delay="0"/>
                                          </p:stCondLst>
                                        </p:cTn>
                                        <p:tgtEl>
                                          <p:spTgt spid="58"/>
                                        </p:tgtEl>
                                        <p:attrNameLst>
                                          <p:attrName>style.visibility</p:attrName>
                                        </p:attrNameLst>
                                      </p:cBhvr>
                                      <p:to>
                                        <p:strVal val="visible"/>
                                      </p:to>
                                    </p:set>
                                    <p:animEffect transition="in" filter="dissolve">
                                      <p:cBhvr>
                                        <p:cTn id="134" dur="500"/>
                                        <p:tgtEl>
                                          <p:spTgt spid="58"/>
                                        </p:tgtEl>
                                      </p:cBhvr>
                                    </p:animEffect>
                                  </p:childTnLst>
                                </p:cTn>
                              </p:par>
                              <p:par>
                                <p:cTn id="135" presetID="9" presetClass="entr" presetSubtype="0" fill="hold" grpId="0" nodeType="withEffect">
                                  <p:stCondLst>
                                    <p:cond delay="0"/>
                                  </p:stCondLst>
                                  <p:childTnLst>
                                    <p:set>
                                      <p:cBhvr>
                                        <p:cTn id="136" dur="1" fill="hold">
                                          <p:stCondLst>
                                            <p:cond delay="0"/>
                                          </p:stCondLst>
                                        </p:cTn>
                                        <p:tgtEl>
                                          <p:spTgt spid="39"/>
                                        </p:tgtEl>
                                        <p:attrNameLst>
                                          <p:attrName>style.visibility</p:attrName>
                                        </p:attrNameLst>
                                      </p:cBhvr>
                                      <p:to>
                                        <p:strVal val="visible"/>
                                      </p:to>
                                    </p:set>
                                    <p:animEffect transition="in" filter="dissolve">
                                      <p:cBhvr>
                                        <p:cTn id="137" dur="500"/>
                                        <p:tgtEl>
                                          <p:spTgt spid="39"/>
                                        </p:tgtEl>
                                      </p:cBhvr>
                                    </p:animEffect>
                                  </p:childTnLst>
                                </p:cTn>
                              </p:par>
                            </p:childTnLst>
                          </p:cTn>
                        </p:par>
                      </p:childTnLst>
                    </p:cTn>
                  </p:par>
                  <p:par>
                    <p:cTn id="138" fill="hold">
                      <p:stCondLst>
                        <p:cond delay="indefinite"/>
                      </p:stCondLst>
                      <p:childTnLst>
                        <p:par>
                          <p:cTn id="139" fill="hold">
                            <p:stCondLst>
                              <p:cond delay="0"/>
                            </p:stCondLst>
                            <p:childTnLst>
                              <p:par>
                                <p:cTn id="140" presetID="9" presetClass="entr" presetSubtype="0" fill="hold" nodeType="clickEffect">
                                  <p:stCondLst>
                                    <p:cond delay="0"/>
                                  </p:stCondLst>
                                  <p:childTnLst>
                                    <p:set>
                                      <p:cBhvr>
                                        <p:cTn id="141" dur="1" fill="hold">
                                          <p:stCondLst>
                                            <p:cond delay="0"/>
                                          </p:stCondLst>
                                        </p:cTn>
                                        <p:tgtEl>
                                          <p:spTgt spid="92"/>
                                        </p:tgtEl>
                                        <p:attrNameLst>
                                          <p:attrName>style.visibility</p:attrName>
                                        </p:attrNameLst>
                                      </p:cBhvr>
                                      <p:to>
                                        <p:strVal val="visible"/>
                                      </p:to>
                                    </p:set>
                                    <p:animEffect transition="in" filter="dissolve">
                                      <p:cBhvr>
                                        <p:cTn id="142" dur="500"/>
                                        <p:tgtEl>
                                          <p:spTgt spid="92"/>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93"/>
                                        </p:tgtEl>
                                        <p:attrNameLst>
                                          <p:attrName>style.visibility</p:attrName>
                                        </p:attrNameLst>
                                      </p:cBhvr>
                                      <p:to>
                                        <p:strVal val="visible"/>
                                      </p:to>
                                    </p:set>
                                    <p:animEffect transition="in" filter="dissolve">
                                      <p:cBhvr>
                                        <p:cTn id="145" dur="500"/>
                                        <p:tgtEl>
                                          <p:spTgt spid="93"/>
                                        </p:tgtEl>
                                      </p:cBhvr>
                                    </p:animEffect>
                                  </p:childTnLst>
                                </p:cTn>
                              </p:par>
                              <p:par>
                                <p:cTn id="146" presetID="9" presetClass="entr" presetSubtype="0" fill="hold" nodeType="withEffect">
                                  <p:stCondLst>
                                    <p:cond delay="0"/>
                                  </p:stCondLst>
                                  <p:childTnLst>
                                    <p:set>
                                      <p:cBhvr>
                                        <p:cTn id="147" dur="1" fill="hold">
                                          <p:stCondLst>
                                            <p:cond delay="0"/>
                                          </p:stCondLst>
                                        </p:cTn>
                                        <p:tgtEl>
                                          <p:spTgt spid="87"/>
                                        </p:tgtEl>
                                        <p:attrNameLst>
                                          <p:attrName>style.visibility</p:attrName>
                                        </p:attrNameLst>
                                      </p:cBhvr>
                                      <p:to>
                                        <p:strVal val="visible"/>
                                      </p:to>
                                    </p:set>
                                    <p:animEffect transition="in" filter="dissolve">
                                      <p:cBhvr>
                                        <p:cTn id="148" dur="500"/>
                                        <p:tgtEl>
                                          <p:spTgt spid="87"/>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94"/>
                                        </p:tgtEl>
                                        <p:attrNameLst>
                                          <p:attrName>style.visibility</p:attrName>
                                        </p:attrNameLst>
                                      </p:cBhvr>
                                      <p:to>
                                        <p:strVal val="visible"/>
                                      </p:to>
                                    </p:set>
                                    <p:animEffect transition="in" filter="dissolve">
                                      <p:cBhvr>
                                        <p:cTn id="151" dur="500"/>
                                        <p:tgtEl>
                                          <p:spTgt spid="94"/>
                                        </p:tgtEl>
                                      </p:cBhvr>
                                    </p:animEffect>
                                  </p:childTnLst>
                                </p:cTn>
                              </p:par>
                            </p:childTnLst>
                          </p:cTn>
                        </p:par>
                      </p:childTnLst>
                    </p:cTn>
                  </p:par>
                  <p:par>
                    <p:cTn id="152" fill="hold">
                      <p:stCondLst>
                        <p:cond delay="indefinite"/>
                      </p:stCondLst>
                      <p:childTnLst>
                        <p:par>
                          <p:cTn id="153" fill="hold">
                            <p:stCondLst>
                              <p:cond delay="0"/>
                            </p:stCondLst>
                            <p:childTnLst>
                              <p:par>
                                <p:cTn id="154" presetID="1" presetClass="exit" presetSubtype="0" fill="hold" nodeType="clickEffect">
                                  <p:stCondLst>
                                    <p:cond delay="0"/>
                                  </p:stCondLst>
                                  <p:childTnLst>
                                    <p:set>
                                      <p:cBhvr>
                                        <p:cTn id="155" dur="1" fill="hold">
                                          <p:stCondLst>
                                            <p:cond delay="0"/>
                                          </p:stCondLst>
                                        </p:cTn>
                                        <p:tgtEl>
                                          <p:spTgt spid="45"/>
                                        </p:tgtEl>
                                        <p:attrNameLst>
                                          <p:attrName>style.visibility</p:attrName>
                                        </p:attrNameLst>
                                      </p:cBhvr>
                                      <p:to>
                                        <p:strVal val="hidden"/>
                                      </p:to>
                                    </p:set>
                                  </p:childTnLst>
                                </p:cTn>
                              </p:par>
                              <p:par>
                                <p:cTn id="156" presetID="1" presetClass="exit" presetSubtype="0" fill="hold" grpId="1" nodeType="withEffect">
                                  <p:stCondLst>
                                    <p:cond delay="0"/>
                                  </p:stCondLst>
                                  <p:childTnLst>
                                    <p:set>
                                      <p:cBhvr>
                                        <p:cTn id="157" dur="1" fill="hold">
                                          <p:stCondLst>
                                            <p:cond delay="0"/>
                                          </p:stCondLst>
                                        </p:cTn>
                                        <p:tgtEl>
                                          <p:spTgt spid="35"/>
                                        </p:tgtEl>
                                        <p:attrNameLst>
                                          <p:attrName>style.visibility</p:attrName>
                                        </p:attrNameLst>
                                      </p:cBhvr>
                                      <p:to>
                                        <p:strVal val="hidden"/>
                                      </p:to>
                                    </p:set>
                                  </p:childTnLst>
                                </p:cTn>
                              </p:par>
                              <p:par>
                                <p:cTn id="158" presetID="1" presetClass="exit" presetSubtype="0" fill="hold" grpId="1" nodeType="withEffect">
                                  <p:stCondLst>
                                    <p:cond delay="0"/>
                                  </p:stCondLst>
                                  <p:childTnLst>
                                    <p:set>
                                      <p:cBhvr>
                                        <p:cTn id="159" dur="1" fill="hold">
                                          <p:stCondLst>
                                            <p:cond delay="0"/>
                                          </p:stCondLst>
                                        </p:cTn>
                                        <p:tgtEl>
                                          <p:spTgt spid="36"/>
                                        </p:tgtEl>
                                        <p:attrNameLst>
                                          <p:attrName>style.visibility</p:attrName>
                                        </p:attrNameLst>
                                      </p:cBhvr>
                                      <p:to>
                                        <p:strVal val="hidden"/>
                                      </p:to>
                                    </p:set>
                                  </p:childTnLst>
                                </p:cTn>
                              </p:par>
                              <p:par>
                                <p:cTn id="160" presetID="1" presetClass="exit" presetSubtype="0" fill="hold" nodeType="withEffect">
                                  <p:stCondLst>
                                    <p:cond delay="0"/>
                                  </p:stCondLst>
                                  <p:childTnLst>
                                    <p:set>
                                      <p:cBhvr>
                                        <p:cTn id="161" dur="1" fill="hold">
                                          <p:stCondLst>
                                            <p:cond delay="0"/>
                                          </p:stCondLst>
                                        </p:cTn>
                                        <p:tgtEl>
                                          <p:spTgt spid="70"/>
                                        </p:tgtEl>
                                        <p:attrNameLst>
                                          <p:attrName>style.visibility</p:attrName>
                                        </p:attrNameLst>
                                      </p:cBhvr>
                                      <p:to>
                                        <p:strVal val="hidden"/>
                                      </p:to>
                                    </p:set>
                                  </p:childTnLst>
                                </p:cTn>
                              </p:par>
                              <p:par>
                                <p:cTn id="162" presetID="1" presetClass="exit" presetSubtype="0" fill="hold" nodeType="withEffect">
                                  <p:stCondLst>
                                    <p:cond delay="0"/>
                                  </p:stCondLst>
                                  <p:childTnLst>
                                    <p:set>
                                      <p:cBhvr>
                                        <p:cTn id="163" dur="1" fill="hold">
                                          <p:stCondLst>
                                            <p:cond delay="0"/>
                                          </p:stCondLst>
                                        </p:cTn>
                                        <p:tgtEl>
                                          <p:spTgt spid="50"/>
                                        </p:tgtEl>
                                        <p:attrNameLst>
                                          <p:attrName>style.visibility</p:attrName>
                                        </p:attrNameLst>
                                      </p:cBhvr>
                                      <p:to>
                                        <p:strVal val="hidden"/>
                                      </p:to>
                                    </p:set>
                                  </p:childTnLst>
                                </p:cTn>
                              </p:par>
                              <p:par>
                                <p:cTn id="164" presetID="1" presetClass="exit" presetSubtype="0" fill="hold" grpId="1" nodeType="withEffect">
                                  <p:stCondLst>
                                    <p:cond delay="0"/>
                                  </p:stCondLst>
                                  <p:childTnLst>
                                    <p:set>
                                      <p:cBhvr>
                                        <p:cTn id="165" dur="1" fill="hold">
                                          <p:stCondLst>
                                            <p:cond delay="0"/>
                                          </p:stCondLst>
                                        </p:cTn>
                                        <p:tgtEl>
                                          <p:spTgt spid="37"/>
                                        </p:tgtEl>
                                        <p:attrNameLst>
                                          <p:attrName>style.visibility</p:attrName>
                                        </p:attrNameLst>
                                      </p:cBhvr>
                                      <p:to>
                                        <p:strVal val="hidden"/>
                                      </p:to>
                                    </p:set>
                                  </p:childTnLst>
                                </p:cTn>
                              </p:par>
                              <p:par>
                                <p:cTn id="166" presetID="1" presetClass="exit" presetSubtype="0" fill="hold" grpId="1" nodeType="withEffect">
                                  <p:stCondLst>
                                    <p:cond delay="0"/>
                                  </p:stCondLst>
                                  <p:childTnLst>
                                    <p:set>
                                      <p:cBhvr>
                                        <p:cTn id="167" dur="1" fill="hold">
                                          <p:stCondLst>
                                            <p:cond delay="0"/>
                                          </p:stCondLst>
                                        </p:cTn>
                                        <p:tgtEl>
                                          <p:spTgt spid="23"/>
                                        </p:tgtEl>
                                        <p:attrNameLst>
                                          <p:attrName>style.visibility</p:attrName>
                                        </p:attrNameLst>
                                      </p:cBhvr>
                                      <p:to>
                                        <p:strVal val="hidden"/>
                                      </p:to>
                                    </p:set>
                                  </p:childTnLst>
                                </p:cTn>
                              </p:par>
                              <p:par>
                                <p:cTn id="168" presetID="1" presetClass="exit" presetSubtype="0" fill="hold" nodeType="withEffect">
                                  <p:stCondLst>
                                    <p:cond delay="0"/>
                                  </p:stCondLst>
                                  <p:childTnLst>
                                    <p:set>
                                      <p:cBhvr>
                                        <p:cTn id="169" dur="1" fill="hold">
                                          <p:stCondLst>
                                            <p:cond delay="0"/>
                                          </p:stCondLst>
                                        </p:cTn>
                                        <p:tgtEl>
                                          <p:spTgt spid="54"/>
                                        </p:tgtEl>
                                        <p:attrNameLst>
                                          <p:attrName>style.visibility</p:attrName>
                                        </p:attrNameLst>
                                      </p:cBhvr>
                                      <p:to>
                                        <p:strVal val="hidden"/>
                                      </p:to>
                                    </p:set>
                                  </p:childTnLst>
                                </p:cTn>
                              </p:par>
                              <p:par>
                                <p:cTn id="170" presetID="1" presetClass="exit" presetSubtype="0" fill="hold" grpId="1" nodeType="withEffect">
                                  <p:stCondLst>
                                    <p:cond delay="0"/>
                                  </p:stCondLst>
                                  <p:childTnLst>
                                    <p:set>
                                      <p:cBhvr>
                                        <p:cTn id="171" dur="1" fill="hold">
                                          <p:stCondLst>
                                            <p:cond delay="0"/>
                                          </p:stCondLst>
                                        </p:cTn>
                                        <p:tgtEl>
                                          <p:spTgt spid="38"/>
                                        </p:tgtEl>
                                        <p:attrNameLst>
                                          <p:attrName>style.visibility</p:attrName>
                                        </p:attrNameLst>
                                      </p:cBhvr>
                                      <p:to>
                                        <p:strVal val="hidden"/>
                                      </p:to>
                                    </p:set>
                                  </p:childTnLst>
                                </p:cTn>
                              </p:par>
                              <p:par>
                                <p:cTn id="172" presetID="1" presetClass="exit" presetSubtype="0" fill="hold" nodeType="withEffect">
                                  <p:stCondLst>
                                    <p:cond delay="0"/>
                                  </p:stCondLst>
                                  <p:childTnLst>
                                    <p:set>
                                      <p:cBhvr>
                                        <p:cTn id="173" dur="1" fill="hold">
                                          <p:stCondLst>
                                            <p:cond delay="0"/>
                                          </p:stCondLst>
                                        </p:cTn>
                                        <p:tgtEl>
                                          <p:spTgt spid="58"/>
                                        </p:tgtEl>
                                        <p:attrNameLst>
                                          <p:attrName>style.visibility</p:attrName>
                                        </p:attrNameLst>
                                      </p:cBhvr>
                                      <p:to>
                                        <p:strVal val="hidden"/>
                                      </p:to>
                                    </p:set>
                                  </p:childTnLst>
                                </p:cTn>
                              </p:par>
                              <p:par>
                                <p:cTn id="174" presetID="1" presetClass="exit" presetSubtype="0" fill="hold" grpId="1" nodeType="withEffect">
                                  <p:stCondLst>
                                    <p:cond delay="0"/>
                                  </p:stCondLst>
                                  <p:childTnLst>
                                    <p:set>
                                      <p:cBhvr>
                                        <p:cTn id="175" dur="1" fill="hold">
                                          <p:stCondLst>
                                            <p:cond delay="0"/>
                                          </p:stCondLst>
                                        </p:cTn>
                                        <p:tgtEl>
                                          <p:spTgt spid="39"/>
                                        </p:tgtEl>
                                        <p:attrNameLst>
                                          <p:attrName>style.visibility</p:attrName>
                                        </p:attrNameLst>
                                      </p:cBhvr>
                                      <p:to>
                                        <p:strVal val="hidden"/>
                                      </p:to>
                                    </p:set>
                                  </p:childTnLst>
                                </p:cTn>
                              </p:par>
                              <p:par>
                                <p:cTn id="176" presetID="1" presetClass="exit" presetSubtype="0" fill="hold" nodeType="withEffect">
                                  <p:stCondLst>
                                    <p:cond delay="0"/>
                                  </p:stCondLst>
                                  <p:childTnLst>
                                    <p:set>
                                      <p:cBhvr>
                                        <p:cTn id="177" dur="1" fill="hold">
                                          <p:stCondLst>
                                            <p:cond delay="0"/>
                                          </p:stCondLst>
                                        </p:cTn>
                                        <p:tgtEl>
                                          <p:spTgt spid="92"/>
                                        </p:tgtEl>
                                        <p:attrNameLst>
                                          <p:attrName>style.visibility</p:attrName>
                                        </p:attrNameLst>
                                      </p:cBhvr>
                                      <p:to>
                                        <p:strVal val="hidden"/>
                                      </p:to>
                                    </p:set>
                                  </p:childTnLst>
                                </p:cTn>
                              </p:par>
                              <p:par>
                                <p:cTn id="178" presetID="1" presetClass="exit" presetSubtype="0" fill="hold" grpId="1" nodeType="withEffect">
                                  <p:stCondLst>
                                    <p:cond delay="0"/>
                                  </p:stCondLst>
                                  <p:childTnLst>
                                    <p:set>
                                      <p:cBhvr>
                                        <p:cTn id="179" dur="1" fill="hold">
                                          <p:stCondLst>
                                            <p:cond delay="0"/>
                                          </p:stCondLst>
                                        </p:cTn>
                                        <p:tgtEl>
                                          <p:spTgt spid="93"/>
                                        </p:tgtEl>
                                        <p:attrNameLst>
                                          <p:attrName>style.visibility</p:attrName>
                                        </p:attrNameLst>
                                      </p:cBhvr>
                                      <p:to>
                                        <p:strVal val="hidden"/>
                                      </p:to>
                                    </p:set>
                                  </p:childTnLst>
                                </p:cTn>
                              </p:par>
                              <p:par>
                                <p:cTn id="180" presetID="1" presetClass="exit" presetSubtype="0" fill="hold" nodeType="withEffect">
                                  <p:stCondLst>
                                    <p:cond delay="0"/>
                                  </p:stCondLst>
                                  <p:childTnLst>
                                    <p:set>
                                      <p:cBhvr>
                                        <p:cTn id="181" dur="1" fill="hold">
                                          <p:stCondLst>
                                            <p:cond delay="0"/>
                                          </p:stCondLst>
                                        </p:cTn>
                                        <p:tgtEl>
                                          <p:spTgt spid="87"/>
                                        </p:tgtEl>
                                        <p:attrNameLst>
                                          <p:attrName>style.visibility</p:attrName>
                                        </p:attrNameLst>
                                      </p:cBhvr>
                                      <p:to>
                                        <p:strVal val="hidden"/>
                                      </p:to>
                                    </p:set>
                                  </p:childTnLst>
                                </p:cTn>
                              </p:par>
                              <p:par>
                                <p:cTn id="182" presetID="1" presetClass="exit" presetSubtype="0" fill="hold" grpId="1" nodeType="withEffect">
                                  <p:stCondLst>
                                    <p:cond delay="0"/>
                                  </p:stCondLst>
                                  <p:childTnLst>
                                    <p:set>
                                      <p:cBhvr>
                                        <p:cTn id="183" dur="1" fill="hold">
                                          <p:stCondLst>
                                            <p:cond delay="0"/>
                                          </p:stCondLst>
                                        </p:cTn>
                                        <p:tgtEl>
                                          <p:spTgt spid="94"/>
                                        </p:tgtEl>
                                        <p:attrNameLst>
                                          <p:attrName>style.visibility</p:attrName>
                                        </p:attrNameLst>
                                      </p:cBhvr>
                                      <p:to>
                                        <p:strVal val="hidden"/>
                                      </p:to>
                                    </p:set>
                                  </p:childTnLst>
                                </p:cTn>
                              </p:par>
                            </p:childTnLst>
                          </p:cTn>
                        </p:par>
                      </p:childTnLst>
                    </p:cTn>
                  </p:par>
                  <p:par>
                    <p:cTn id="184" fill="hold">
                      <p:stCondLst>
                        <p:cond delay="indefinite"/>
                      </p:stCondLst>
                      <p:childTnLst>
                        <p:par>
                          <p:cTn id="185" fill="hold">
                            <p:stCondLst>
                              <p:cond delay="0"/>
                            </p:stCondLst>
                            <p:childTnLst>
                              <p:par>
                                <p:cTn id="186" presetID="1" presetClass="exit" presetSubtype="0" fill="hold" grpId="0" nodeType="clickEffect">
                                  <p:stCondLst>
                                    <p:cond delay="0"/>
                                  </p:stCondLst>
                                  <p:childTnLst>
                                    <p:set>
                                      <p:cBhvr>
                                        <p:cTn id="187" dur="1" fill="hold">
                                          <p:stCondLst>
                                            <p:cond delay="0"/>
                                          </p:stCondLst>
                                        </p:cTn>
                                        <p:tgtEl>
                                          <p:spTgt spid="12"/>
                                        </p:tgtEl>
                                        <p:attrNameLst>
                                          <p:attrName>style.visibility</p:attrName>
                                        </p:attrNameLst>
                                      </p:cBhvr>
                                      <p:to>
                                        <p:strVal val="hidden"/>
                                      </p:to>
                                    </p:set>
                                  </p:childTnLst>
                                </p:cTn>
                              </p:par>
                              <p:par>
                                <p:cTn id="188" presetID="1" presetClass="exit" presetSubtype="0" fill="hold" grpId="0" nodeType="withEffect">
                                  <p:stCondLst>
                                    <p:cond delay="0"/>
                                  </p:stCondLst>
                                  <p:childTnLst>
                                    <p:set>
                                      <p:cBhvr>
                                        <p:cTn id="189" dur="1" fill="hold">
                                          <p:stCondLst>
                                            <p:cond delay="0"/>
                                          </p:stCondLst>
                                        </p:cTn>
                                        <p:tgtEl>
                                          <p:spTgt spid="11"/>
                                        </p:tgtEl>
                                        <p:attrNameLst>
                                          <p:attrName>style.visibility</p:attrName>
                                        </p:attrNameLst>
                                      </p:cBhvr>
                                      <p:to>
                                        <p:strVal val="hidden"/>
                                      </p:to>
                                    </p:set>
                                  </p:childTnLst>
                                </p:cTn>
                              </p:par>
                              <p:par>
                                <p:cTn id="190" presetID="1" presetClass="exit" presetSubtype="0" fill="hold" grpId="0" nodeType="withEffect">
                                  <p:stCondLst>
                                    <p:cond delay="0"/>
                                  </p:stCondLst>
                                  <p:childTnLst>
                                    <p:set>
                                      <p:cBhvr>
                                        <p:cTn id="191" dur="1" fill="hold">
                                          <p:stCondLst>
                                            <p:cond delay="0"/>
                                          </p:stCondLst>
                                        </p:cTn>
                                        <p:tgtEl>
                                          <p:spTgt spid="13"/>
                                        </p:tgtEl>
                                        <p:attrNameLst>
                                          <p:attrName>style.visibility</p:attrName>
                                        </p:attrNameLst>
                                      </p:cBhvr>
                                      <p:to>
                                        <p:strVal val="hidden"/>
                                      </p:to>
                                    </p:set>
                                  </p:childTnLst>
                                </p:cTn>
                              </p:par>
                              <p:par>
                                <p:cTn id="192" presetID="1" presetClass="exit" presetSubtype="0" fill="hold" grpId="0" nodeType="withEffect">
                                  <p:stCondLst>
                                    <p:cond delay="0"/>
                                  </p:stCondLst>
                                  <p:childTnLst>
                                    <p:set>
                                      <p:cBhvr>
                                        <p:cTn id="193" dur="1" fill="hold">
                                          <p:stCondLst>
                                            <p:cond delay="0"/>
                                          </p:stCondLst>
                                        </p:cTn>
                                        <p:tgtEl>
                                          <p:spTgt spid="16"/>
                                        </p:tgtEl>
                                        <p:attrNameLst>
                                          <p:attrName>style.visibility</p:attrName>
                                        </p:attrNameLst>
                                      </p:cBhvr>
                                      <p:to>
                                        <p:strVal val="hidden"/>
                                      </p:to>
                                    </p:set>
                                  </p:childTnLst>
                                </p:cTn>
                              </p:par>
                              <p:par>
                                <p:cTn id="194" presetID="1" presetClass="exit" presetSubtype="0" fill="hold" nodeType="withEffect">
                                  <p:stCondLst>
                                    <p:cond delay="0"/>
                                  </p:stCondLst>
                                  <p:childTnLst>
                                    <p:set>
                                      <p:cBhvr>
                                        <p:cTn id="195" dur="1" fill="hold">
                                          <p:stCondLst>
                                            <p:cond delay="0"/>
                                          </p:stCondLst>
                                        </p:cTn>
                                        <p:tgtEl>
                                          <p:spTgt spid="7"/>
                                        </p:tgtEl>
                                        <p:attrNameLst>
                                          <p:attrName>style.visibility</p:attrName>
                                        </p:attrNameLst>
                                      </p:cBhvr>
                                      <p:to>
                                        <p:strVal val="hidden"/>
                                      </p:to>
                                    </p:set>
                                  </p:childTnLst>
                                </p:cTn>
                              </p:par>
                              <p:par>
                                <p:cTn id="196" presetID="1" presetClass="entr" presetSubtype="0" fill="hold" grpId="0" nodeType="withEffect">
                                  <p:stCondLst>
                                    <p:cond delay="0"/>
                                  </p:stCondLst>
                                  <p:childTnLst>
                                    <p:set>
                                      <p:cBhvr>
                                        <p:cTn id="197" dur="1" fill="hold">
                                          <p:stCondLst>
                                            <p:cond delay="0"/>
                                          </p:stCondLst>
                                        </p:cTn>
                                        <p:tgtEl>
                                          <p:spTgt spid="30"/>
                                        </p:tgtEl>
                                        <p:attrNameLst>
                                          <p:attrName>style.visibility</p:attrName>
                                        </p:attrNameLst>
                                      </p:cBhvr>
                                      <p:to>
                                        <p:strVal val="visible"/>
                                      </p:to>
                                    </p:set>
                                  </p:childTnLst>
                                </p:cTn>
                              </p:par>
                              <p:par>
                                <p:cTn id="198" presetID="1" presetClass="entr" presetSubtype="0" fill="hold" grpId="0" nodeType="withEffect">
                                  <p:stCondLst>
                                    <p:cond delay="0"/>
                                  </p:stCondLst>
                                  <p:childTnLst>
                                    <p:set>
                                      <p:cBhvr>
                                        <p:cTn id="199" dur="1" fill="hold">
                                          <p:stCondLst>
                                            <p:cond delay="0"/>
                                          </p:stCondLst>
                                        </p:cTn>
                                        <p:tgtEl>
                                          <p:spTgt spid="29"/>
                                        </p:tgtEl>
                                        <p:attrNameLst>
                                          <p:attrName>style.visibility</p:attrName>
                                        </p:attrNameLst>
                                      </p:cBhvr>
                                      <p:to>
                                        <p:strVal val="visible"/>
                                      </p:to>
                                    </p:set>
                                  </p:childTnLst>
                                </p:cTn>
                              </p:par>
                              <p:par>
                                <p:cTn id="200" presetID="1" presetClass="entr" presetSubtype="0" fill="hold" grpId="0" nodeType="withEffect">
                                  <p:stCondLst>
                                    <p:cond delay="0"/>
                                  </p:stCondLst>
                                  <p:childTnLst>
                                    <p:set>
                                      <p:cBhvr>
                                        <p:cTn id="201" dur="1" fill="hold">
                                          <p:stCondLst>
                                            <p:cond delay="0"/>
                                          </p:stCondLst>
                                        </p:cTn>
                                        <p:tgtEl>
                                          <p:spTgt spid="31"/>
                                        </p:tgtEl>
                                        <p:attrNameLst>
                                          <p:attrName>style.visibility</p:attrName>
                                        </p:attrNameLst>
                                      </p:cBhvr>
                                      <p:to>
                                        <p:strVal val="visible"/>
                                      </p:to>
                                    </p:set>
                                  </p:childTnLst>
                                </p:cTn>
                              </p:par>
                              <p:par>
                                <p:cTn id="202" presetID="1" presetClass="entr" presetSubtype="0" fill="hold" grpId="0" nodeType="withEffect">
                                  <p:stCondLst>
                                    <p:cond delay="0"/>
                                  </p:stCondLst>
                                  <p:childTnLst>
                                    <p:set>
                                      <p:cBhvr>
                                        <p:cTn id="203" dur="1" fill="hold">
                                          <p:stCondLst>
                                            <p:cond delay="0"/>
                                          </p:stCondLst>
                                        </p:cTn>
                                        <p:tgtEl>
                                          <p:spTgt spid="32"/>
                                        </p:tgtEl>
                                        <p:attrNameLst>
                                          <p:attrName>style.visibility</p:attrName>
                                        </p:attrNameLst>
                                      </p:cBhvr>
                                      <p:to>
                                        <p:strVal val="visible"/>
                                      </p:to>
                                    </p:set>
                                  </p:childTnLst>
                                </p:cTn>
                              </p:par>
                              <p:par>
                                <p:cTn id="204" presetID="1" presetClass="entr" presetSubtype="0" fill="hold" nodeType="withEffect">
                                  <p:stCondLst>
                                    <p:cond delay="0"/>
                                  </p:stCondLst>
                                  <p:childTnLst>
                                    <p:set>
                                      <p:cBhvr>
                                        <p:cTn id="205"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6" grpId="0"/>
      <p:bldP spid="23" grpId="0"/>
      <p:bldP spid="23" grpId="1"/>
      <p:bldP spid="29" grpId="0"/>
      <p:bldP spid="30" grpId="0"/>
      <p:bldP spid="31" grpId="0"/>
      <p:bldP spid="32" grpId="0"/>
      <p:bldP spid="3" grpId="0" animBg="1"/>
      <p:bldP spid="14" grpId="0" animBg="1"/>
      <p:bldP spid="14"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79" grpId="0"/>
      <p:bldP spid="79" grpId="1"/>
      <p:bldP spid="83" grpId="0"/>
      <p:bldP spid="83" grpId="1"/>
      <p:bldP spid="85" grpId="0"/>
      <p:bldP spid="85" grpId="1"/>
      <p:bldP spid="93" grpId="0"/>
      <p:bldP spid="93" grpId="1"/>
      <p:bldP spid="94" grpId="0"/>
      <p:bldP spid="94" grpId="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41.7|1|0.6|6.2|0.4|1.5|3.4|1|0.3|2.5|2.6|4.3|12.5"/>
</p:tagLst>
</file>

<file path=ppt/tags/tag2.xml><?xml version="1.0" encoding="utf-8"?>
<p:tagLst xmlns:a="http://schemas.openxmlformats.org/drawingml/2006/main" xmlns:r="http://schemas.openxmlformats.org/officeDocument/2006/relationships" xmlns:p="http://schemas.openxmlformats.org/presentationml/2006/main">
  <p:tag name="TIMING" val="|15|0|0|0|0|0|0|0|0|0|0|0|0|0|0|0|0|0|0|0|0|0|0|0|0|0|0|0|0|0|0|0|0|0|0|0|0|0|0|0|0|0|0|0|0|0|0|0"/>
</p:tagLst>
</file>

<file path=ppt/tags/tag3.xml><?xml version="1.0" encoding="utf-8"?>
<p:tagLst xmlns:a="http://schemas.openxmlformats.org/drawingml/2006/main" xmlns:r="http://schemas.openxmlformats.org/officeDocument/2006/relationships" xmlns:p="http://schemas.openxmlformats.org/presentationml/2006/main">
  <p:tag name="TIMING" val="|15.7|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xmlns="" name="Ion" id="{B8441ADB-2E43-4AF7-B97A-BD870242C6A8}" vid="{292E63A9-BB86-4E3D-B92A-7223C6510D2E}"/>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16102</TotalTime>
  <Words>5012</Words>
  <Application>Microsoft Macintosh PowerPoint</Application>
  <PresentationFormat>Custom</PresentationFormat>
  <Paragraphs>1502</Paragraphs>
  <Slides>57</Slides>
  <Notes>16</Notes>
  <HiddenSlides>0</HiddenSlides>
  <MMClips>0</MMClips>
  <ScaleCrop>false</ScaleCrop>
  <HeadingPairs>
    <vt:vector size="4" baseType="variant">
      <vt:variant>
        <vt:lpstr>Theme</vt:lpstr>
      </vt:variant>
      <vt:variant>
        <vt:i4>3</vt:i4>
      </vt:variant>
      <vt:variant>
        <vt:lpstr>Slide Titles</vt:lpstr>
      </vt:variant>
      <vt:variant>
        <vt:i4>57</vt:i4>
      </vt:variant>
    </vt:vector>
  </HeadingPairs>
  <TitlesOfParts>
    <vt:vector size="60" baseType="lpstr">
      <vt:lpstr>Ion</vt:lpstr>
      <vt:lpstr>Custom Design</vt:lpstr>
      <vt:lpstr>Office Theme</vt:lpstr>
      <vt:lpstr>PostgreSQL in PaxosLand</vt:lpstr>
      <vt:lpstr>Claimers, Disclaimers And such…</vt:lpstr>
      <vt:lpstr>Roadmap Y’know, in case we get lost in the awesomeness</vt:lpstr>
      <vt:lpstr>ELI5: CAP, Consensus and Correctness</vt:lpstr>
      <vt:lpstr>Consistency 101</vt:lpstr>
      <vt:lpstr>Consistency Pfft! What’s so hard about it?</vt:lpstr>
      <vt:lpstr>Consistency: Strict This time with pictures!</vt:lpstr>
      <vt:lpstr>Consistency: Sequential Again, with pictures!</vt:lpstr>
      <vt:lpstr>Consistency: Causal Final time with pictures!</vt:lpstr>
      <vt:lpstr>The (in)famous CAP theorem Is it really a theorem?</vt:lpstr>
      <vt:lpstr>Once again, CAP This time with pictures!</vt:lpstr>
      <vt:lpstr>Things go wrong. Aka $h!7 hits the fan</vt:lpstr>
      <vt:lpstr>Synkat! Per partition consistency</vt:lpstr>
      <vt:lpstr>So, which is best? (c)CA/CP/AP</vt:lpstr>
      <vt:lpstr>PowerPoint Presentation</vt:lpstr>
      <vt:lpstr>Consensus  101</vt:lpstr>
      <vt:lpstr>Paxos (pop: ~2300)</vt:lpstr>
      <vt:lpstr>Consensus : Paxos This time with pictures!</vt:lpstr>
      <vt:lpstr>Paxos Pfft, why is this hard?</vt:lpstr>
      <vt:lpstr>MultiPaxos (because one island wasn’t enough)</vt:lpstr>
      <vt:lpstr>Correctness Like consistency, but timeless</vt:lpstr>
      <vt:lpstr>And more eggs…</vt:lpstr>
      <vt:lpstr>Why did this happen? Because time and tide wait for no one.  </vt:lpstr>
      <vt:lpstr>Spanner Google: Making grad students cry since 2004</vt:lpstr>
      <vt:lpstr>Pop Quiz Time! How consistent was it again?</vt:lpstr>
      <vt:lpstr>Roadmap Still with me?</vt:lpstr>
      <vt:lpstr>Data: A mobile, responsive organism</vt:lpstr>
      <vt:lpstr>Geo-Replicated Cloud Storage aka Global Saving</vt:lpstr>
      <vt:lpstr>Classes of Geo-Replicated Cloud Storage just when you thought it couldn’t be more boring</vt:lpstr>
      <vt:lpstr>Why Paxos? …well, why not Paxos?</vt:lpstr>
      <vt:lpstr>JPaxos because Apple stole iPaxos</vt:lpstr>
      <vt:lpstr>PostgreSQL NOT Postgré, PostgresSQL etc.</vt:lpstr>
      <vt:lpstr>The Pawns tl;dr: every stateful operation is Paxos-ly(ful?)</vt:lpstr>
      <vt:lpstr>Directory Service: DB State</vt:lpstr>
      <vt:lpstr>Migration Protocol Protocols in protocols: Protoception</vt:lpstr>
      <vt:lpstr>Migration Protocol: DB state</vt:lpstr>
      <vt:lpstr>Crash Recovery aka “How I learnt to stop worrying and love my DB”</vt:lpstr>
      <vt:lpstr>Roadmap Hey! Look at that, we made it through…</vt:lpstr>
      <vt:lpstr>Results</vt:lpstr>
      <vt:lpstr>Experimental Setup</vt:lpstr>
      <vt:lpstr>Latency Breakdown how I spent my milliseconds</vt:lpstr>
      <vt:lpstr>Instrumented Paxos Rounds TL;DR y-Axes</vt:lpstr>
      <vt:lpstr>Intercoast – 80ms, Intracoast – 20ms</vt:lpstr>
      <vt:lpstr>Intercoast – 80ms, Intracoast – 20ms</vt:lpstr>
      <vt:lpstr>Intercoast – 80ms, Intracoast – 20ms</vt:lpstr>
      <vt:lpstr>Results: No DummyNet</vt:lpstr>
      <vt:lpstr>Results: DummyNet with no delay</vt:lpstr>
      <vt:lpstr>Conclusion &lt;--------------------------------- lunch</vt:lpstr>
      <vt:lpstr>BDR: A special word Care.</vt:lpstr>
      <vt:lpstr>BDR: A special word Care.</vt:lpstr>
      <vt:lpstr>But, why?! Timing.</vt:lpstr>
      <vt:lpstr>Resources this time it’s truly over</vt:lpstr>
      <vt:lpstr>PowerPoint Presentation</vt:lpstr>
      <vt:lpstr>Directories</vt:lpstr>
      <vt:lpstr>Migration Agents</vt:lpstr>
      <vt:lpstr>Migration Protocol: State Machine tl;dr: every stateful operation is Paxos-ly(ful?)</vt:lpstr>
      <vt:lpstr>Logging Timing was, is and always will be a…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Backfill</dc:title>
  <dc:creator>Srivathsava Rangarajan</dc:creator>
  <cp:lastModifiedBy>Sri Rangarajan</cp:lastModifiedBy>
  <cp:revision>166</cp:revision>
  <dcterms:created xsi:type="dcterms:W3CDTF">2015-05-05T23:30:59Z</dcterms:created>
  <dcterms:modified xsi:type="dcterms:W3CDTF">2015-09-18T13:31:31Z</dcterms:modified>
</cp:coreProperties>
</file>